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65" r:id="rId4"/>
    <p:sldId id="287" r:id="rId5"/>
    <p:sldId id="292" r:id="rId6"/>
    <p:sldId id="267" r:id="rId7"/>
    <p:sldId id="290" r:id="rId8"/>
    <p:sldId id="258" r:id="rId9"/>
    <p:sldId id="275" r:id="rId10"/>
    <p:sldId id="276" r:id="rId11"/>
    <p:sldId id="269" r:id="rId12"/>
    <p:sldId id="289" r:id="rId13"/>
    <p:sldId id="288" r:id="rId14"/>
    <p:sldId id="291" r:id="rId15"/>
    <p:sldId id="279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4764E"/>
    <a:srgbClr val="178D1D"/>
    <a:srgbClr val="E4F9FC"/>
    <a:srgbClr val="003366"/>
    <a:srgbClr val="422AF2"/>
    <a:srgbClr val="5746D6"/>
    <a:srgbClr val="EBF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67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5"/>
          <c:dPt>
            <c:idx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bubble3D val="0"/>
            <c:spPr>
              <a:solidFill>
                <a:srgbClr val="FF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cat>
            <c:strRef>
              <c:f>Лист1!$A$2:$A$5</c:f>
              <c:strCache>
                <c:ptCount val="4"/>
                <c:pt idx="0">
                  <c:v>организации сферы услуг</c:v>
                </c:pt>
                <c:pt idx="1">
                  <c:v>АЗС</c:v>
                </c:pt>
                <c:pt idx="2">
                  <c:v>магазины</c:v>
                </c:pt>
                <c:pt idx="3">
                  <c:v>рынки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22252</c:v>
                </c:pt>
                <c:pt idx="1">
                  <c:v>1546</c:v>
                </c:pt>
                <c:pt idx="2">
                  <c:v>37106</c:v>
                </c:pt>
                <c:pt idx="3">
                  <c:v>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7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5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1338582677166E-2"/>
          <c:y val="6.1870455855536063E-2"/>
          <c:w val="0.85211995863495349"/>
          <c:h val="0.7694915254237287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692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73050" h="209550" prst="slope"/>
            </a:sp3d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9900"/>
              </a:solidFill>
              <a:ln w="2692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209550" prst="slope"/>
              </a:sp3d>
            </c:spPr>
          </c:dPt>
          <c:dPt>
            <c:idx val="2"/>
            <c:bubble3D val="0"/>
            <c:spPr>
              <a:solidFill>
                <a:srgbClr val="99CC00"/>
              </a:solidFill>
              <a:ln w="2692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209550" prst="slope"/>
              </a:sp3d>
            </c:spPr>
          </c:dPt>
          <c:dLbls>
            <c:dLbl>
              <c:idx val="0"/>
              <c:layout>
                <c:manualLayout>
                  <c:x val="-0.12053756673799654"/>
                  <c:y val="-0.11654034312767396"/>
                </c:manualLayout>
              </c:layout>
              <c:tx>
                <c:rich>
                  <a:bodyPr/>
                  <a:lstStyle/>
                  <a:p>
                    <a:r>
                      <a:rPr lang="en-US" sz="2120" b="1"/>
                      <a:t>81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39688471738468"/>
                  <c:y val="-0.12748561246240558"/>
                </c:manualLayout>
              </c:layout>
              <c:tx>
                <c:rich>
                  <a:bodyPr/>
                  <a:lstStyle/>
                  <a:p>
                    <a:r>
                      <a:rPr lang="en-US" sz="2120" b="1"/>
                      <a:t>175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120" b="1"/>
                      <a:t>19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920">
                <a:noFill/>
              </a:ln>
            </c:spPr>
            <c:txPr>
              <a:bodyPr/>
              <a:lstStyle/>
              <a:p>
                <a:pPr>
                  <a:defRPr sz="14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продовольственные товары</c:v>
                </c:pt>
                <c:pt idx="1">
                  <c:v>непродовольственные товары</c:v>
                </c:pt>
                <c:pt idx="2">
                  <c:v>услуги</c:v>
                </c:pt>
              </c:strCache>
            </c:strRef>
          </c:cat>
          <c:val>
            <c:numRef>
              <c:f>Лист1!$B$1:$B$3</c:f>
              <c:numCache>
                <c:formatCode>Основной</c:formatCode>
                <c:ptCount val="3"/>
                <c:pt idx="0">
                  <c:v>81</c:v>
                </c:pt>
                <c:pt idx="1">
                  <c:v>175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920">
          <a:noFill/>
        </a:ln>
      </c:spPr>
    </c:plotArea>
    <c:legend>
      <c:legendPos val="r"/>
      <c:layout>
        <c:manualLayout>
          <c:xMode val="edge"/>
          <c:yMode val="edge"/>
          <c:x val="0.2153591191757494"/>
          <c:y val="0.753936455835445"/>
          <c:w val="0.48908857509627729"/>
          <c:h val="0.19402985074626866"/>
        </c:manualLayout>
      </c:layout>
      <c:overlay val="0"/>
      <c:spPr>
        <a:noFill/>
        <a:ln w="26920">
          <a:noFill/>
        </a:ln>
      </c:spPr>
      <c:txPr>
        <a:bodyPr/>
        <a:lstStyle/>
        <a:p>
          <a:pPr>
            <a:defRPr sz="21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272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2EFD56-26BC-416B-BEFD-963A3577C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53CE-7E77-448E-BF72-D97722E6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3D8E-8BFD-49F8-8D94-755F49178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5165-0D02-47A9-B624-D87DC3473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2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C99B-43FC-469E-8A17-A56B38BB1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A60F-4E2E-47A0-866D-10B87A5A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A190-3199-40C2-84E6-7702BAB9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9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8B79-C7CC-44C8-A5F6-8D64E5ED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9656-BF59-45F7-A157-1BB4E3E8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6B3C-5FA7-4356-9DE8-76504AA0C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1DC3-843B-4A9E-8041-23C8D888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09D6-D250-440F-BCE4-072D88F5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8C8D-7FA6-493C-B2D7-C442F9912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E5B3B-628C-4881-BD45-0213C1C0F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9000" contrast="-23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361950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ФЕДЕРАЛЬНАЯ СЛУЖБА ГОСУДАРСТВЕННОЙ СТАТИСТИКИ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428750"/>
            <a:ext cx="864235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Индекс Стоимости Жизни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6381750"/>
            <a:ext cx="8642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МОСКВА </a:t>
            </a:r>
            <a:endParaRPr lang="ru-RU" dirty="0" smtClean="0">
              <a:solidFill>
                <a:schemeClr val="accent3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ru-RU" dirty="0">
              <a:solidFill>
                <a:schemeClr val="accent3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1650" y="5357813"/>
            <a:ext cx="8642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ru-RU" sz="1400" b="1" dirty="0">
              <a:solidFill>
                <a:schemeClr val="accent3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B2EB0-3CAA-48F4-8C52-246AA912BB99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Выборочное обследование бюджетов </a:t>
            </a:r>
          </a:p>
          <a:p>
            <a:pPr algn="ctr" eaLnBrk="1" hangingPunct="1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домашних хозяйств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243887" cy="514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2000" b="1"/>
              <a:t> </a:t>
            </a:r>
            <a:r>
              <a:rPr lang="ru-RU" sz="2000"/>
              <a:t>Охватывает 47,8 тыс. домашних хозяйств;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100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/>
              <a:t> Проводится во всех субъектах Российской Федерации по выборочному методу; 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100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/>
              <a:t> Проводится непрерывно в течение календарного года;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100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/>
              <a:t> Программа обследования основывается на ведении в домохозяйстве дневниковых записей о текущих расходах и опросе (интервьюировании) членов домохозяйства по окончании учетного периода обследования </a:t>
            </a:r>
            <a:r>
              <a:rPr lang="ru-RU" sz="1400"/>
              <a:t>(социально-демографические характеристики, занятость, расходы на образование и медицинские услуги, жилищные условия, производственная деятельность и т.п.);</a:t>
            </a:r>
            <a:r>
              <a:rPr lang="en-US" sz="1400"/>
              <a:t> </a:t>
            </a:r>
            <a:endParaRPr lang="ru-RU" sz="1400"/>
          </a:p>
          <a:p>
            <a:pPr algn="just" eaLnBrk="1" hangingPunct="1">
              <a:buFont typeface="Wingdings" pitchFamily="2" charset="2"/>
              <a:buChar char="§"/>
            </a:pPr>
            <a:endParaRPr lang="ru-RU" sz="140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/>
              <a:t>  Учетный период обследования – квартал. 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2000"/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/>
              <a:t>МЕТОДОЛОГИЯ обследования бюджетов домашних хозяйств разработана и реализуется с учетом рекомендаций МОТ и Евростата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44016-88F0-4C1D-AC20-E0525ABDEC96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Расчет ИСЖ осуществляется с использованием </a:t>
            </a:r>
            <a:br>
              <a:rPr lang="ru-RU" sz="2000" b="1" dirty="0">
                <a:solidFill>
                  <a:srgbClr val="003366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формулы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средней арифметической взвешенной</a:t>
            </a: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4" name="Rectangle 20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6" name="Rectangle 26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7" name="Rectangle 29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8" name="Rectangle 59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9" name="Rectangle 62"/>
          <p:cNvSpPr>
            <a:spLocks noChangeArrowheads="1"/>
          </p:cNvSpPr>
          <p:nvPr/>
        </p:nvSpPr>
        <p:spPr bwMode="auto">
          <a:xfrm>
            <a:off x="1624013" y="2336800"/>
            <a:ext cx="10969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90" name="Rectangle 84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1" name="Rectangle 87"/>
          <p:cNvSpPr>
            <a:spLocks noChangeArrowheads="1"/>
          </p:cNvSpPr>
          <p:nvPr/>
        </p:nvSpPr>
        <p:spPr bwMode="auto">
          <a:xfrm>
            <a:off x="0" y="2654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7926" name="Group 27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25547177"/>
              </p:ext>
            </p:extLst>
          </p:nvPr>
        </p:nvGraphicFramePr>
        <p:xfrm>
          <a:off x="468312" y="2420888"/>
          <a:ext cx="8207375" cy="3055372"/>
        </p:xfrm>
        <a:graphic>
          <a:graphicData uri="http://schemas.openxmlformats.org/drawingml/2006/table">
            <a:tbl>
              <a:tblPr/>
              <a:tblGrid>
                <a:gridCol w="1447800"/>
                <a:gridCol w="6759575"/>
              </a:tblGrid>
              <a:tr h="647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индекс стоимости жизни в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том городе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вес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того товара (услуги) в структуре весов для расчета индекса стоимости жизни (единые веса, для всех городов, определенные на основе расходов домашних хозяйств в целом по Российской Федерации)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количество товаров (услуг) в наборе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относительная цена на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-й товар (услугу) в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том городе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1" name="Rectangle 14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10837"/>
              </p:ext>
            </p:extLst>
          </p:nvPr>
        </p:nvGraphicFramePr>
        <p:xfrm>
          <a:off x="1408113" y="2459038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Формула" r:id="rId4" imgW="253800" imgH="253800" progId="Equation.3">
                  <p:embed/>
                </p:oleObj>
              </mc:Choice>
              <mc:Fallback>
                <p:oleObj name="Формула" r:id="rId4" imgW="253800" imgH="2538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459038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Rectangle 15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10383"/>
              </p:ext>
            </p:extLst>
          </p:nvPr>
        </p:nvGraphicFramePr>
        <p:xfrm>
          <a:off x="1408113" y="3089275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Формула" r:id="rId6" imgW="291973" imgH="279279" progId="Equation.3">
                  <p:embed/>
                </p:oleObj>
              </mc:Choice>
              <mc:Fallback>
                <p:oleObj name="Формула" r:id="rId6" imgW="291973" imgH="279279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3089275"/>
                        <a:ext cx="4318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Rectangle 15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2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677706"/>
              </p:ext>
            </p:extLst>
          </p:nvPr>
        </p:nvGraphicFramePr>
        <p:xfrm>
          <a:off x="1408113" y="4869160"/>
          <a:ext cx="431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Формула" r:id="rId8" imgW="291960" imgH="253800" progId="Equation.3">
                  <p:embed/>
                </p:oleObj>
              </mc:Choice>
              <mc:Fallback>
                <p:oleObj name="Формула" r:id="rId8" imgW="291960" imgH="2538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869160"/>
                        <a:ext cx="4318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Rectangle 198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05" name="Rectangle 200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7" name="Object 199"/>
          <p:cNvGraphicFramePr>
            <a:graphicFrameLocks noChangeAspect="1"/>
          </p:cNvGraphicFramePr>
          <p:nvPr/>
        </p:nvGraphicFramePr>
        <p:xfrm>
          <a:off x="3276600" y="981075"/>
          <a:ext cx="2400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Формула" r:id="rId10" imgW="1320800" imgH="838200" progId="Equation.3">
                  <p:embed/>
                </p:oleObj>
              </mc:Choice>
              <mc:Fallback>
                <p:oleObj name="Формула" r:id="rId10" imgW="1320800" imgH="838200" progId="Equation.3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81075"/>
                        <a:ext cx="24003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2" name="Rectangle 279"/>
          <p:cNvSpPr>
            <a:spLocks noChangeArrowheads="1"/>
          </p:cNvSpPr>
          <p:nvPr/>
        </p:nvSpPr>
        <p:spPr bwMode="auto">
          <a:xfrm>
            <a:off x="395288" y="2060575"/>
            <a:ext cx="719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>
                <a:solidFill>
                  <a:schemeClr val="tx2"/>
                </a:solidFill>
              </a:rPr>
              <a:t>где:</a:t>
            </a:r>
            <a:endParaRPr lang="ru-RU" sz="2000" b="1" i="1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86AF1-D591-4847-B99B-E75BF8200ABA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Для каждого города относительная цена на товар определяется так:</a:t>
            </a: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10" name="Rectangle 9"/>
          <p:cNvSpPr>
            <a:spLocks noChangeArrowheads="1"/>
          </p:cNvSpPr>
          <p:nvPr/>
        </p:nvSpPr>
        <p:spPr bwMode="auto">
          <a:xfrm>
            <a:off x="1570038" y="1936750"/>
            <a:ext cx="663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11" name="Rectangle 10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2" name="Rectangle 11"/>
          <p:cNvSpPr>
            <a:spLocks noChangeArrowheads="1"/>
          </p:cNvSpPr>
          <p:nvPr/>
        </p:nvSpPr>
        <p:spPr bwMode="auto">
          <a:xfrm>
            <a:off x="1624013" y="2336800"/>
            <a:ext cx="10969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13" name="Rectangle 12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4" name="Rectangle 13"/>
          <p:cNvSpPr>
            <a:spLocks noChangeArrowheads="1"/>
          </p:cNvSpPr>
          <p:nvPr/>
        </p:nvSpPr>
        <p:spPr bwMode="auto">
          <a:xfrm>
            <a:off x="0" y="2654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480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73837422"/>
              </p:ext>
            </p:extLst>
          </p:nvPr>
        </p:nvGraphicFramePr>
        <p:xfrm>
          <a:off x="468313" y="3068638"/>
          <a:ext cx="8207375" cy="1800225"/>
        </p:xfrm>
        <a:graphic>
          <a:graphicData uri="http://schemas.openxmlformats.org/drawingml/2006/table">
            <a:tbl>
              <a:tblPr/>
              <a:tblGrid>
                <a:gridCol w="1447800"/>
                <a:gridCol w="6759575"/>
              </a:tblGrid>
              <a:tr h="9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среднегодовая цена на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-й товар (услугу) в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-том городе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среднегодовая цена на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товар (услугу) по Российской Федерации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0" name="Rectangle 3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1" name="Rectangle 3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2" name="Rectangle 3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3" name="Rectangle 41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4" name="Rectangle 42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5" name="Rectangle 44"/>
          <p:cNvSpPr>
            <a:spLocks noChangeArrowheads="1"/>
          </p:cNvSpPr>
          <p:nvPr/>
        </p:nvSpPr>
        <p:spPr bwMode="auto">
          <a:xfrm>
            <a:off x="1403350" y="2708275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>
                <a:solidFill>
                  <a:schemeClr val="tx2"/>
                </a:solidFill>
              </a:rPr>
              <a:t>где:</a:t>
            </a:r>
            <a:endParaRPr lang="ru-RU" sz="2000" b="1" i="1" u="sng">
              <a:solidFill>
                <a:schemeClr val="tx2"/>
              </a:solidFill>
            </a:endParaRPr>
          </a:p>
        </p:txBody>
      </p:sp>
      <p:sp>
        <p:nvSpPr>
          <p:cNvPr id="4126" name="Rectangle 4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/>
        </p:nvGraphicFramePr>
        <p:xfrm>
          <a:off x="3348038" y="981075"/>
          <a:ext cx="230505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Формула" r:id="rId4" imgW="749300" imgH="558800" progId="Equation.3">
                  <p:embed/>
                </p:oleObj>
              </mc:Choice>
              <mc:Fallback>
                <p:oleObj name="Формула" r:id="rId4" imgW="749300" imgH="558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981075"/>
                        <a:ext cx="2305050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Rectangle 5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1403350" y="3068638"/>
          <a:ext cx="5048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Формула" r:id="rId6" imgW="291973" imgH="279279" progId="Equation.3">
                  <p:embed/>
                </p:oleObj>
              </mc:Choice>
              <mc:Fallback>
                <p:oleObj name="Формула" r:id="rId6" imgW="291973" imgH="279279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068638"/>
                        <a:ext cx="5048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8" name="Rectangle 5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56"/>
          <p:cNvGraphicFramePr>
            <a:graphicFrameLocks noChangeAspect="1"/>
          </p:cNvGraphicFramePr>
          <p:nvPr/>
        </p:nvGraphicFramePr>
        <p:xfrm>
          <a:off x="1331913" y="4005263"/>
          <a:ext cx="5032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Формула" r:id="rId8" imgW="291973" imgH="279279" progId="Equation.3">
                  <p:embed/>
                </p:oleObj>
              </mc:Choice>
              <mc:Fallback>
                <p:oleObj name="Формула" r:id="rId8" imgW="291973" imgH="279279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05263"/>
                        <a:ext cx="5032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08F4B-DA30-48CA-93E5-E37BFD090573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11588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Индекс стоимости жизни по России в </a:t>
            </a:r>
            <a:r>
              <a:rPr lang="ru-RU" sz="2000" b="1" dirty="0" smtClean="0">
                <a:solidFill>
                  <a:srgbClr val="003366"/>
                </a:solidFill>
                <a:latin typeface="Calibri" pitchFamily="34" charset="0"/>
              </a:rPr>
              <a:t>2011 </a:t>
            </a: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году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836"/>
            <a:ext cx="9144000" cy="5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E978B-632C-4284-983E-E6292FE12C57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571500"/>
            <a:ext cx="8856663" cy="5857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Разработку показателя осуществляет центр региональной экономической конкуренции Американской торговой палаты (</a:t>
            </a:r>
            <a:r>
              <a:rPr lang="en-US" sz="2100" smtClean="0"/>
              <a:t>ACCRA</a:t>
            </a:r>
            <a:r>
              <a:rPr lang="ru-RU" sz="2100" smtClean="0"/>
              <a:t>)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1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Цель расчета показателя – сопоставление уровня жизни в отдельных городах США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1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Показатель рассчитывается и публикуется с 1968г. и не имеет статуса официального статистического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1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Рассчитываемый показатель ориентирован на группу среднего менеджмента с уровнем доходов 70-100 тыс. долларов в год на домохозяйство (верхний квинтель)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1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Цены собираются более чем в 300 городах по 60 наименованиям товаров-представителей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1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100" smtClean="0"/>
              <a:t>В качестве весов используются данные Бюро статистики труда США, полученные на основе обследования расходов домохозяйств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Опыт расчета ИСЖ в 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C44860-2A3B-482E-B3F5-FA996883A4C9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6880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9600" b="1" dirty="0" smtClean="0">
                <a:solidFill>
                  <a:srgbClr val="1D90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BosaNova" pitchFamily="82" charset="-52"/>
              </a:rPr>
              <a:t>Спасибо</a:t>
            </a:r>
          </a:p>
          <a:p>
            <a:pPr algn="ctr" eaLnBrk="1" hangingPunct="1">
              <a:buFontTx/>
              <a:buNone/>
              <a:defRPr/>
            </a:pPr>
            <a:r>
              <a:rPr lang="ru-RU" sz="9600" b="1" dirty="0" smtClean="0">
                <a:solidFill>
                  <a:srgbClr val="1D90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BosaNova" pitchFamily="82" charset="-52"/>
              </a:rPr>
              <a:t>за </a:t>
            </a:r>
          </a:p>
          <a:p>
            <a:pPr algn="ctr" eaLnBrk="1" hangingPunct="1">
              <a:buFontTx/>
              <a:buNone/>
              <a:defRPr/>
            </a:pPr>
            <a:r>
              <a:rPr lang="ru-RU" sz="9600" b="1" dirty="0" smtClean="0">
                <a:solidFill>
                  <a:srgbClr val="1D90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BosaNova" pitchFamily="82" charset="-52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55238-596F-4F63-9FDE-4A569A2A456C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9388" y="188913"/>
            <a:ext cx="3744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366"/>
                </a:solidFill>
                <a:latin typeface="Calibri" pitchFamily="34" charset="0"/>
              </a:rPr>
              <a:t>Что такое ИПЦ и ИСЖ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73199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   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Индекс потребительских цен</a:t>
            </a: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(ИПЦ)</a:t>
            </a: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является одним из важнейших показателей, характеризующих </a:t>
            </a:r>
            <a:r>
              <a:rPr lang="ru-RU" sz="2000" b="1">
                <a:latin typeface="Calibri" pitchFamily="34" charset="0"/>
              </a:rPr>
              <a:t>инфляционные процессы в стране</a:t>
            </a:r>
            <a:r>
              <a:rPr lang="ru-RU" sz="2000">
                <a:latin typeface="Calibri" pitchFamily="34" charset="0"/>
              </a:rPr>
              <a:t>. Он </a:t>
            </a:r>
            <a:r>
              <a:rPr lang="ru-RU" sz="2000"/>
              <a:t>характеризует изменение во времени общего уровня цен на товары и услуги, приобретаемые населением для непроизводственного потребления. Он измеряет отношение стоимости фиксированного набора товаров и услуг в ценах текущего периода к его стоимости в ценах предыдущего (базисного) периода.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85750" y="4071938"/>
            <a:ext cx="7319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   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Индекс стоимости жизни</a:t>
            </a: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(ИСЖ)</a:t>
            </a: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/>
              <a:t>позволяет обеспечить возможность определения места отдельных городов Российской Федерации по уровню цен набора товаров и услуг по сравнению с Россией в целом и может быть использован как один из показателей, характеризующий уровень жизни населения.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50E21F-7FD8-4540-B46E-4AF4D17F126F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Система статистических показателей, </a:t>
            </a:r>
            <a:br>
              <a:rPr lang="ru-RU" sz="2000" b="1">
                <a:solidFill>
                  <a:srgbClr val="003366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характеризующих ценовую ситуацию на потребительском рынке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57250" y="1263650"/>
          <a:ext cx="7429500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7428742" imgH="4332433" progId="Word.Document.8">
                  <p:embed/>
                </p:oleObj>
              </mc:Choice>
              <mc:Fallback>
                <p:oleObj name="Document" r:id="rId5" imgW="7428742" imgH="4332433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263650"/>
                        <a:ext cx="7429500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3147B-C2DD-4603-B955-D24A39A65DC4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42938"/>
            <a:ext cx="8856663" cy="5857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Показатель рассчитывается по всем городам, отобранным для наблюдения за потребительскими ценами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ИСЖ исчисляется на основе единого для всех городов России перечня товаров и услуг, являющегося частью набора, по которому  осуществляется наблюдение за ценами в рамках исчисления ИПЦ по Российской Федерации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Используются средние потребительские цены и тарифы на товары и услуги, исчисленные на основе данных регистрации цен по выборочному кругу торговых организаций и организаций сферы услуг в базовых городах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Периодичность исчисления показателя – ежегодная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Расчет ИСЖ осуществляется по формуле средней арифметической взвешенной из отношений цен товаров и услуг в отдельных города и России в целом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smtClean="0"/>
              <a:t>В качестве весов используются данные обследования бюджетов домашних хозяйств по Российской Федерации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Основные методологические принципы расчета ИСЖ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16517-372D-470F-AD82-47BF427F3E71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9388" y="188913"/>
            <a:ext cx="8713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008000"/>
                </a:solidFill>
                <a:latin typeface="Calibri" pitchFamily="34" charset="0"/>
              </a:rPr>
              <a:t>Количество городов</a:t>
            </a:r>
            <a:r>
              <a:rPr lang="ru-RU" sz="2400" b="1" dirty="0">
                <a:latin typeface="Calibri" pitchFamily="34" charset="0"/>
              </a:rPr>
              <a:t>, </a:t>
            </a:r>
            <a:r>
              <a:rPr lang="ru-RU" sz="2200" dirty="0">
                <a:latin typeface="Calibri" pitchFamily="34" charset="0"/>
              </a:rPr>
              <a:t>где осуществляется регистрация потребительских цен –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3200" b="1" dirty="0">
                <a:solidFill>
                  <a:srgbClr val="008000"/>
                </a:solidFill>
                <a:latin typeface="Calibri" pitchFamily="34" charset="0"/>
              </a:rPr>
              <a:t>271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4313" y="1428750"/>
            <a:ext cx="8713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latin typeface="Calibri" pitchFamily="34" charset="0"/>
              </a:rPr>
              <a:t>Количество </a:t>
            </a:r>
            <a:r>
              <a:rPr lang="ru-RU" sz="2000" b="1" dirty="0">
                <a:latin typeface="Calibri" pitchFamily="34" charset="0"/>
              </a:rPr>
              <a:t>наблюдаемых организаций торговли и сферы услуг </a:t>
            </a:r>
            <a:r>
              <a:rPr lang="ru-RU" sz="2000" dirty="0">
                <a:latin typeface="Calibri" pitchFamily="34" charset="0"/>
              </a:rPr>
              <a:t>– </a:t>
            </a:r>
            <a:r>
              <a:rPr lang="ru-RU" sz="2000" b="1" u="sng" dirty="0" smtClean="0">
                <a:latin typeface="Calibri" pitchFamily="34" charset="0"/>
              </a:rPr>
              <a:t>61 786</a:t>
            </a:r>
            <a:endParaRPr lang="ru-RU" sz="2000" b="1" u="sng" dirty="0"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57375" y="2000250"/>
            <a:ext cx="10715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2200">
                <a:latin typeface="Calibri" pitchFamily="34" charset="0"/>
              </a:rPr>
              <a:t>из них: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88005397"/>
              </p:ext>
            </p:extLst>
          </p:nvPr>
        </p:nvGraphicFramePr>
        <p:xfrm>
          <a:off x="1523206" y="249604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3547925"/>
            <a:ext cx="124581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рганизации сферы услуг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22252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031496"/>
            <a:ext cx="124581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АЗС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1546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262825"/>
            <a:ext cx="124581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магазины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37106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910792"/>
            <a:ext cx="124581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рынки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882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7EF91-F930-4A2E-8A07-20C53BD6C6D1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Города Российской Федерации, в которых осуществляется наблюдение за потребительскими ценами в </a:t>
            </a:r>
            <a:r>
              <a:rPr lang="ru-RU" sz="2000" b="1" dirty="0" smtClean="0">
                <a:solidFill>
                  <a:srgbClr val="003366"/>
                </a:solidFill>
                <a:latin typeface="Calibri" pitchFamily="34" charset="0"/>
              </a:rPr>
              <a:t>2012 </a:t>
            </a: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году</a:t>
            </a:r>
            <a:r>
              <a:rPr lang="ru-RU" sz="2600" b="1" dirty="0">
                <a:solidFill>
                  <a:srgbClr val="003366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1268" name="Picture 9" descr="Города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2805A-CEFC-4AFE-A365-5AF9ED7E0ED1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288" y="11588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Максимальные и минимальные значения ИСЖ в </a:t>
            </a:r>
            <a:r>
              <a:rPr lang="ru-RU" sz="2000" b="1" dirty="0" smtClean="0">
                <a:solidFill>
                  <a:srgbClr val="003366"/>
                </a:solidFill>
                <a:latin typeface="Calibri" pitchFamily="34" charset="0"/>
              </a:rPr>
              <a:t>2011г</a:t>
            </a:r>
            <a:r>
              <a:rPr lang="ru-RU" sz="2000" b="1" dirty="0">
                <a:solidFill>
                  <a:srgbClr val="003366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75977" name="Group 20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5835545"/>
              </p:ext>
            </p:extLst>
          </p:nvPr>
        </p:nvGraphicFramePr>
        <p:xfrm>
          <a:off x="357188" y="1785938"/>
          <a:ext cx="3500437" cy="4144124"/>
        </p:xfrm>
        <a:graphic>
          <a:graphicData uri="http://schemas.openxmlformats.org/drawingml/2006/table">
            <a:tbl>
              <a:tblPr/>
              <a:tblGrid>
                <a:gridCol w="2361106"/>
                <a:gridCol w="1139331"/>
              </a:tblGrid>
              <a:tr h="85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Билибино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(Чукотский АО)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Анадырь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Чукотский АО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172,2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пгт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Палана (Камчатский край)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171,1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Нарьян-Мар (Ненецкий АО)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167,9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Петропавловск-Камчатский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(Камчатский край)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166,3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996" name="Group 2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6023947"/>
              </p:ext>
            </p:extLst>
          </p:nvPr>
        </p:nvGraphicFramePr>
        <p:xfrm>
          <a:off x="4929188" y="1785938"/>
          <a:ext cx="3748087" cy="4114800"/>
        </p:xfrm>
        <a:graphic>
          <a:graphicData uri="http://schemas.openxmlformats.org/drawingml/2006/table">
            <a:tbl>
              <a:tblPr/>
              <a:tblGrid>
                <a:gridCol w="2880080"/>
                <a:gridCol w="868007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Прохладный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(Кабардино-Балкарская Республика)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Прокопьевск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(Кемеровская область)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Балаково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(Саратовская область)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78,5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Ртищево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(Саратовская область)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77,2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Балашов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(Саратовская область)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357158" y="357166"/>
            <a:ext cx="857256" cy="142876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76200" contourW="12700">
            <a:bevelT w="165100" prst="coolSlant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europol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7929586" y="428604"/>
            <a:ext cx="857256" cy="142876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6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 extrusionH="76200" contourW="12700">
            <a:bevelT w="165100" prst="coolSlant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rIns="0" anchor="ctr"/>
          <a:lstStyle/>
          <a:p>
            <a:pPr algn="ctr">
              <a:defRPr/>
            </a:pP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europo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642918"/>
            <a:ext cx="1714512" cy="55399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Neuropol" pitchFamily="34" charset="0"/>
              </a:rPr>
              <a:t>MAX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642918"/>
            <a:ext cx="1714512" cy="55399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Neuropol" pitchFamily="34" charset="0"/>
              </a:rPr>
              <a:t>MIN</a:t>
            </a:r>
            <a:endParaRPr lang="ru-RU" sz="3600" b="1" spc="1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6F22E0-AEE0-433E-AB52-BF66A70FA762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81932660"/>
              </p:ext>
            </p:extLst>
          </p:nvPr>
        </p:nvGraphicFramePr>
        <p:xfrm>
          <a:off x="622300" y="550863"/>
          <a:ext cx="7883525" cy="543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395288" y="11588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Количество наблюдаемых товаров и услуг для расчета ИСЖ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46E24-444C-4250-AA4C-F9550B952615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8029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3366"/>
                </a:solidFill>
                <a:latin typeface="Calibri" pitchFamily="34" charset="0"/>
              </a:rPr>
              <a:t>Основной источник информации для получения весовых показателей для расчета ИПЦ и ИСЖ: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00113" y="1268413"/>
            <a:ext cx="7561262" cy="3081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Данные выборочного обследования бюджетов домашних хозяйств </a:t>
            </a:r>
            <a:r>
              <a:rPr lang="ru-RU" sz="2800" b="1"/>
              <a:t>о структуре потребительских расходов домашних хозяйств, </a:t>
            </a:r>
            <a:r>
              <a:rPr lang="ru-RU" sz="2800"/>
              <a:t>разрабатываемые по полной номенклатуре кодов Классификатора индивидуального потребления домашних хозяйств по целям (КИПЦ)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739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Document</vt:lpstr>
      <vt:lpstr>Формула</vt:lpstr>
      <vt:lpstr>ФЕДЕРАЛЬНАЯ СЛУЖБА ГОСУДАРСТВЕННОЙ СТАТИСТИКИ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ГОССУДАРСТВЕННОЙ СТАТСИТИКИ</dc:title>
  <dc:creator>Afonin</dc:creator>
  <cp:lastModifiedBy>Михаил Афонин</cp:lastModifiedBy>
  <cp:revision>142</cp:revision>
  <cp:lastPrinted>2012-08-09T14:34:10Z</cp:lastPrinted>
  <dcterms:created xsi:type="dcterms:W3CDTF">2010-05-24T12:42:33Z</dcterms:created>
  <dcterms:modified xsi:type="dcterms:W3CDTF">2012-08-29T13:19:13Z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