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8"/>
  </p:notesMasterIdLst>
  <p:handoutMasterIdLst>
    <p:handoutMasterId r:id="rId19"/>
  </p:handoutMasterIdLst>
  <p:sldIdLst>
    <p:sldId id="256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5" r:id="rId13"/>
    <p:sldId id="343" r:id="rId14"/>
    <p:sldId id="346" r:id="rId15"/>
    <p:sldId id="344" r:id="rId16"/>
    <p:sldId id="335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4">
          <p15:clr>
            <a:srgbClr val="A4A3A4"/>
          </p15:clr>
        </p15:guide>
        <p15:guide id="2" pos="113">
          <p15:clr>
            <a:srgbClr val="A4A3A4"/>
          </p15:clr>
        </p15:guide>
        <p15:guide id="3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A23A"/>
    <a:srgbClr val="EE2D28"/>
    <a:srgbClr val="17174E"/>
    <a:srgbClr val="38A2DC"/>
    <a:srgbClr val="1B2A3A"/>
    <a:srgbClr val="B8B8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249" autoAdjust="0"/>
  </p:normalViewPr>
  <p:slideViewPr>
    <p:cSldViewPr snapToObjects="1">
      <p:cViewPr varScale="1">
        <p:scale>
          <a:sx n="116" d="100"/>
          <a:sy n="116" d="100"/>
        </p:scale>
        <p:origin x="-1266" y="-90"/>
      </p:cViewPr>
      <p:guideLst>
        <p:guide orient="horz" pos="214"/>
        <p:guide pos="113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C37A8-1256-D749-93CD-FFEE5E655B33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B71A8-E906-FF46-84AA-C03D400F21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8057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E37AB-3FC8-534F-8FB8-007C8EDF59C8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191A8-36B8-D74C-8D89-4627078322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115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48D5-4CFD-514E-9896-01072087DF46}" type="datetime1">
              <a:rPr lang="ru-RU" smtClean="0"/>
              <a:pPr/>
              <a:t>18.10.2019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9414-4933-6148-B11D-B33AB96AB8FE}" type="datetime1">
              <a:rPr lang="ru-RU" smtClean="0"/>
              <a:pPr/>
              <a:t>18.10.2019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9B46-F363-EC41-BD5C-97369A0E5DDF}" type="datetime1">
              <a:rPr lang="ru-RU" smtClean="0"/>
              <a:pPr/>
              <a:t>18.10.2019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F2F-4E18-6548-8B6A-E8A73D8399C1}" type="datetime1">
              <a:rPr lang="ru-RU" smtClean="0"/>
              <a:pPr/>
              <a:t>18.10.2019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8346F-398B-034B-9739-B8DB7D61A2C8}" type="datetime1">
              <a:rPr lang="ru-RU" smtClean="0"/>
              <a:pPr/>
              <a:t>18.10.2019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231D-B8A8-794F-A22B-EB9AF72E34F3}" type="datetime1">
              <a:rPr lang="ru-RU" smtClean="0"/>
              <a:pPr/>
              <a:t>18.10.2019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3225-6468-6245-8AE5-253562B78154}" type="datetime1">
              <a:rPr lang="ru-RU" smtClean="0"/>
              <a:pPr/>
              <a:t>18.10.2019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B39D-301A-164F-887E-55180DAF384A}" type="datetime1">
              <a:rPr lang="ru-RU" smtClean="0"/>
              <a:pPr/>
              <a:t>18.10.2019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4ED9-3DFC-CA4D-A0ED-A230F4B35E58}" type="datetime1">
              <a:rPr lang="ru-RU" smtClean="0"/>
              <a:pPr/>
              <a:t>18.10.2019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2863-C65A-3341-BD7D-15F6716DDEBA}" type="datetime1">
              <a:rPr lang="ru-RU" smtClean="0"/>
              <a:pPr/>
              <a:t>18.10.2019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E185-B418-BD44-B27E-A40BB80C0785}" type="datetime1">
              <a:rPr lang="ru-RU" smtClean="0"/>
              <a:pPr/>
              <a:t>18.10.2019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E139-5AF7-1046-B7C6-72D141499DB1}" type="datetime1">
              <a:rPr lang="ru-RU" smtClean="0"/>
              <a:pPr/>
              <a:t>18.10.2019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fc.ru/" TargetMode="External"/><Relationship Id="rId2" Type="http://schemas.openxmlformats.org/officeDocument/2006/relationships/hyperlink" Target="mailto:cefc@cefc.r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7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11560" y="1493507"/>
            <a:ext cx="7992888" cy="100229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ru-RU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 подходы к оценке дублирования статистических форм и показателей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03848" y="3795886"/>
            <a:ext cx="54726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К заседанию НМС Росстата</a:t>
            </a:r>
          </a:p>
          <a:p>
            <a:pPr algn="r"/>
            <a:r>
              <a:rPr lang="ru-RU" sz="1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Олег Александров, директор ЦЭФК Групп</a:t>
            </a:r>
          </a:p>
          <a:p>
            <a:pPr algn="r"/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446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215074" cy="85725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Примеры. Оценка дублирования форм статистической отчетности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13D31F26-5B70-4EBF-8CE4-92CD14F96F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913319"/>
              </p:ext>
            </p:extLst>
          </p:nvPr>
        </p:nvGraphicFramePr>
        <p:xfrm>
          <a:off x="53751" y="1066103"/>
          <a:ext cx="9036497" cy="3701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8664">
                  <a:extLst>
                    <a:ext uri="{9D8B030D-6E8A-4147-A177-3AD203B41FA5}">
                      <a16:colId xmlns:a16="http://schemas.microsoft.com/office/drawing/2014/main" xmlns="" val="3622347565"/>
                    </a:ext>
                  </a:extLst>
                </a:gridCol>
                <a:gridCol w="2335502">
                  <a:extLst>
                    <a:ext uri="{9D8B030D-6E8A-4147-A177-3AD203B41FA5}">
                      <a16:colId xmlns:a16="http://schemas.microsoft.com/office/drawing/2014/main" xmlns="" val="916183029"/>
                    </a:ext>
                  </a:extLst>
                </a:gridCol>
                <a:gridCol w="928619">
                  <a:extLst>
                    <a:ext uri="{9D8B030D-6E8A-4147-A177-3AD203B41FA5}">
                      <a16:colId xmlns:a16="http://schemas.microsoft.com/office/drawing/2014/main" xmlns="" val="1098546171"/>
                    </a:ext>
                  </a:extLst>
                </a:gridCol>
                <a:gridCol w="1005504">
                  <a:extLst>
                    <a:ext uri="{9D8B030D-6E8A-4147-A177-3AD203B41FA5}">
                      <a16:colId xmlns:a16="http://schemas.microsoft.com/office/drawing/2014/main" xmlns="" val="472449021"/>
                    </a:ext>
                  </a:extLst>
                </a:gridCol>
                <a:gridCol w="751854">
                  <a:extLst>
                    <a:ext uri="{9D8B030D-6E8A-4147-A177-3AD203B41FA5}">
                      <a16:colId xmlns:a16="http://schemas.microsoft.com/office/drawing/2014/main" xmlns="" val="909512688"/>
                    </a:ext>
                  </a:extLst>
                </a:gridCol>
                <a:gridCol w="2319106">
                  <a:extLst>
                    <a:ext uri="{9D8B030D-6E8A-4147-A177-3AD203B41FA5}">
                      <a16:colId xmlns:a16="http://schemas.microsoft.com/office/drawing/2014/main" xmlns="" val="2294135190"/>
                    </a:ext>
                  </a:extLst>
                </a:gridCol>
                <a:gridCol w="1087248">
                  <a:extLst>
                    <a:ext uri="{9D8B030D-6E8A-4147-A177-3AD203B41FA5}">
                      <a16:colId xmlns:a16="http://schemas.microsoft.com/office/drawing/2014/main" xmlns="" val="2277161192"/>
                    </a:ext>
                  </a:extLst>
                </a:gridCol>
              </a:tblGrid>
              <a:tr h="880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Номер формы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формы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Критерии дублирования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Наличие дублирования форм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extLst>
                  <a:ext uri="{0D108BD9-81ED-4DB2-BD59-A6C34878D82A}">
                    <a16:rowId xmlns:a16="http://schemas.microsoft.com/office/drawing/2014/main" xmlns="" val="2960921187"/>
                  </a:ext>
                </a:extLst>
              </a:tr>
              <a:tr h="249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>
                          <a:effectLst/>
                        </a:rPr>
                        <a:t>Периодич-ность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Охват совокупности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>
                          <a:effectLst/>
                        </a:rPr>
                        <a:t>Респон-денты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Методология формирования показателей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6002740"/>
                  </a:ext>
                </a:extLst>
              </a:tr>
              <a:tr h="496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1-КЗ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Сведения об оценке качества зерновых культур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 июля по декабрь ежемесячно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тот же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те же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Данные представляются накопленным итогом за каждый месяц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Дублирования нет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extLst>
                  <a:ext uri="{0D108BD9-81ED-4DB2-BD59-A6C34878D82A}">
                    <a16:rowId xmlns:a16="http://schemas.microsoft.com/office/drawing/2014/main" xmlns="" val="1897276511"/>
                  </a:ext>
                </a:extLst>
              </a:tr>
              <a:tr h="478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1-вет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Сведения о заразных болезнях животных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Покварталь</a:t>
                      </a:r>
                      <a:r>
                        <a:rPr lang="ru-RU" sz="1200" u="none" strike="noStrike" dirty="0">
                          <a:effectLst/>
                        </a:rPr>
                        <a:t>-но и за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тот же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те же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В квартальной и годовой отчетности используются разные списки заразных болезней животных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Дублирования нет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extLst>
                  <a:ext uri="{0D108BD9-81ED-4DB2-BD59-A6C34878D82A}">
                    <a16:rowId xmlns:a16="http://schemas.microsoft.com/office/drawing/2014/main" xmlns="" val="824016497"/>
                  </a:ext>
                </a:extLst>
              </a:tr>
              <a:tr h="18252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1-вет-А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Сведения о противоэпизоотических мероприятиях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Покварталь</a:t>
                      </a:r>
                      <a:r>
                        <a:rPr lang="ru-RU" sz="1200" u="none" strike="noStrike" dirty="0">
                          <a:effectLst/>
                        </a:rPr>
                        <a:t>-но и за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тот же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те же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extLst>
                  <a:ext uri="{0D108BD9-81ED-4DB2-BD59-A6C34878D82A}">
                    <a16:rowId xmlns:a16="http://schemas.microsoft.com/office/drawing/2014/main" xmlns="" val="2392626124"/>
                  </a:ext>
                </a:extLst>
              </a:tr>
              <a:tr h="465549">
                <a:tc vMerge="1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1-вет-А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Сведения о противоэпизоотических мероприятиях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Покварталь</a:t>
                      </a:r>
                      <a:r>
                        <a:rPr lang="ru-RU" sz="1200" u="none" strike="noStrike" dirty="0">
                          <a:effectLst/>
                        </a:rPr>
                        <a:t>-но и за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тот же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те же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Дублирования нет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extLst>
                  <a:ext uri="{0D108BD9-81ED-4DB2-BD59-A6C34878D82A}">
                    <a16:rowId xmlns:a16="http://schemas.microsoft.com/office/drawing/2014/main" xmlns="" val="664961933"/>
                  </a:ext>
                </a:extLst>
              </a:tr>
              <a:tr h="6606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1-вет-В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Сведения о движении и расходовании биопрепаратов на противоэпизоотические мероприятия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За каждый квартал и год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тот же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те же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те же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Дублирование есть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extLst>
                  <a:ext uri="{0D108BD9-81ED-4DB2-BD59-A6C34878D82A}">
                    <a16:rowId xmlns:a16="http://schemas.microsoft.com/office/drawing/2014/main" xmlns="" val="3070199263"/>
                  </a:ext>
                </a:extLst>
              </a:tr>
              <a:tr h="578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АХМ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Сведения о выполнении агрохимических мероприятий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Подекадно и за каждый месяц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тот же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те же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Различная периодичность установлена с учетом сезонности, дублирование отсутствует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Дублирования нет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6" marR="2936" marT="2936" marB="0" anchor="ctr"/>
                </a:tc>
                <a:extLst>
                  <a:ext uri="{0D108BD9-81ED-4DB2-BD59-A6C34878D82A}">
                    <a16:rowId xmlns:a16="http://schemas.microsoft.com/office/drawing/2014/main" xmlns="" val="621363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34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215074" cy="85725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Примеры. Оценка дублирования статистических показателей (семантический анализ)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E3A6A3F-9938-49C3-8DB4-87930C36C79D}"/>
              </a:ext>
            </a:extLst>
          </p:cNvPr>
          <p:cNvSpPr/>
          <p:nvPr/>
        </p:nvSpPr>
        <p:spPr>
          <a:xfrm>
            <a:off x="307077" y="997937"/>
            <a:ext cx="8640960" cy="5037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Примеры полного дублирования показателей в канонизированной форме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491EAA7E-FAD9-4650-B5F2-654945275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911313"/>
              </p:ext>
            </p:extLst>
          </p:nvPr>
        </p:nvGraphicFramePr>
        <p:xfrm>
          <a:off x="307077" y="1496432"/>
          <a:ext cx="8640960" cy="3228975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4269497">
                  <a:extLst>
                    <a:ext uri="{9D8B030D-6E8A-4147-A177-3AD203B41FA5}">
                      <a16:colId xmlns:a16="http://schemas.microsoft.com/office/drawing/2014/main" xmlns="" val="1096073395"/>
                    </a:ext>
                  </a:extLst>
                </a:gridCol>
                <a:gridCol w="4371463">
                  <a:extLst>
                    <a:ext uri="{9D8B030D-6E8A-4147-A177-3AD203B41FA5}">
                      <a16:colId xmlns:a16="http://schemas.microsoft.com/office/drawing/2014/main" xmlns="" val="3576440795"/>
                    </a:ext>
                  </a:extLst>
                </a:gridCol>
              </a:tblGrid>
              <a:tr h="241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 вариант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2 вариант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04009171"/>
                  </a:ext>
                </a:extLst>
              </a:tr>
              <a:tr h="72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Начисленные работникам суммы оплаты труда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Начислено работникам сумм оплаты труда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410632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Остатки топлива 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Остаток топлива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24606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Оценка финансового положения домохозяйств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Оценка финансового положения домохозяйства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915637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Среднее число рождений </a:t>
                      </a:r>
                      <a:r>
                        <a:rPr lang="ru-RU" sz="1400" b="0" dirty="0">
                          <a:solidFill>
                            <a:srgbClr val="C00000"/>
                          </a:solidFill>
                          <a:effectLst/>
                        </a:rPr>
                        <a:t>в данном возрасте</a:t>
                      </a:r>
                      <a:endParaRPr lang="ru-RU" sz="1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Среднее число рождений </a:t>
                      </a:r>
                      <a:r>
                        <a:rPr lang="ru-RU" sz="1400" b="0" dirty="0">
                          <a:solidFill>
                            <a:srgbClr val="C00000"/>
                          </a:solidFill>
                          <a:effectLst/>
                        </a:rPr>
                        <a:t>к данному возрасту</a:t>
                      </a:r>
                      <a:endParaRPr lang="ru-RU" sz="16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622237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Темп роста задолженности </a:t>
                      </a:r>
                      <a:r>
                        <a:rPr lang="ru-RU" sz="1400" b="0" dirty="0">
                          <a:solidFill>
                            <a:srgbClr val="C00000"/>
                          </a:solidFill>
                          <a:effectLst/>
                        </a:rPr>
                        <a:t>субъектам </a:t>
                      </a:r>
                      <a:r>
                        <a:rPr lang="ru-RU" sz="1400" b="0" dirty="0">
                          <a:effectLst/>
                        </a:rPr>
                        <a:t>естественных монополий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Темп роста задолженности </a:t>
                      </a:r>
                      <a:r>
                        <a:rPr lang="ru-RU" sz="1400" b="0" dirty="0">
                          <a:solidFill>
                            <a:srgbClr val="C00000"/>
                          </a:solidFill>
                          <a:effectLst/>
                        </a:rPr>
                        <a:t>субъектов</a:t>
                      </a:r>
                      <a:r>
                        <a:rPr lang="ru-RU" sz="1400" b="0" dirty="0">
                          <a:effectLst/>
                        </a:rPr>
                        <a:t> естественных монополий 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55326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Удельный вес просроченной задолженности </a:t>
                      </a:r>
                      <a:r>
                        <a:rPr lang="ru-RU" sz="1400" b="0" dirty="0">
                          <a:solidFill>
                            <a:srgbClr val="C00000"/>
                          </a:solidFill>
                          <a:effectLst/>
                        </a:rPr>
                        <a:t>субъектам</a:t>
                      </a:r>
                      <a:r>
                        <a:rPr lang="ru-RU" sz="1400" b="0" dirty="0">
                          <a:effectLst/>
                        </a:rPr>
                        <a:t> естественных монополий в общем объеме задолженности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Удельный вес просроченной задолженности </a:t>
                      </a:r>
                      <a:r>
                        <a:rPr lang="ru-RU" sz="1400" b="0" dirty="0">
                          <a:solidFill>
                            <a:srgbClr val="C00000"/>
                          </a:solidFill>
                          <a:effectLst/>
                        </a:rPr>
                        <a:t>субъектов</a:t>
                      </a:r>
                      <a:r>
                        <a:rPr lang="ru-RU" sz="1400" b="0" dirty="0">
                          <a:effectLst/>
                        </a:rPr>
                        <a:t> естественных монополий в общем объеме задолженности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66212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Численность лиц, </a:t>
                      </a:r>
                      <a:r>
                        <a:rPr lang="ru-RU" sz="1400" b="0" dirty="0">
                          <a:solidFill>
                            <a:srgbClr val="C00000"/>
                          </a:solidFill>
                          <a:effectLst/>
                        </a:rPr>
                        <a:t>обслуженных</a:t>
                      </a:r>
                      <a:r>
                        <a:rPr lang="ru-RU" sz="1400" b="0" dirty="0">
                          <a:effectLst/>
                        </a:rPr>
                        <a:t> отделениями социального обслуживания на дому граждан пожилого возраста и инвалидов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Численность лиц, </a:t>
                      </a:r>
                      <a:r>
                        <a:rPr lang="ru-RU" sz="1400" b="0" dirty="0">
                          <a:solidFill>
                            <a:srgbClr val="C00000"/>
                          </a:solidFill>
                          <a:effectLst/>
                        </a:rPr>
                        <a:t>обслуживаемых </a:t>
                      </a:r>
                      <a:r>
                        <a:rPr lang="ru-RU" sz="1400" b="0" dirty="0">
                          <a:effectLst/>
                        </a:rPr>
                        <a:t>отделениями социального обслуживания на дому граждан пожилого возраста и инвалидов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468642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</a:rPr>
                        <a:t>Средний размер наложенного административного штрафа на юридических лиц</a:t>
                      </a:r>
                      <a:endParaRPr lang="ru-RU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Средний размер наложенного административного штрафа на юридические лица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28530884"/>
                  </a:ext>
                </a:extLst>
              </a:tr>
            </a:tbl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0A7CFB19-4C7A-4044-87CF-09D31B14947B}"/>
              </a:ext>
            </a:extLst>
          </p:cNvPr>
          <p:cNvSpPr/>
          <p:nvPr/>
        </p:nvSpPr>
        <p:spPr>
          <a:xfrm>
            <a:off x="307077" y="4725406"/>
            <a:ext cx="8640960" cy="430657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C00000"/>
                </a:solidFill>
              </a:rPr>
              <a:t>Требуется экспертный анализ </a:t>
            </a:r>
            <a:r>
              <a:rPr lang="ru-RU" sz="1600" dirty="0" err="1">
                <a:solidFill>
                  <a:srgbClr val="C00000"/>
                </a:solidFill>
              </a:rPr>
              <a:t>дублируемости</a:t>
            </a:r>
            <a:r>
              <a:rPr lang="ru-RU" sz="1600" dirty="0">
                <a:solidFill>
                  <a:srgbClr val="C00000"/>
                </a:solidFill>
              </a:rPr>
              <a:t> показателей</a:t>
            </a:r>
          </a:p>
        </p:txBody>
      </p:sp>
    </p:spTree>
    <p:extLst>
      <p:ext uri="{BB962C8B-B14F-4D97-AF65-F5344CB8AC3E}">
        <p14:creationId xmlns:p14="http://schemas.microsoft.com/office/powerpoint/2010/main" val="163577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215074" cy="85725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Примеры. Оценка дублирования статистических показателей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F780098C-6A3A-4CF0-893C-7FABCC05C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256259"/>
              </p:ext>
            </p:extLst>
          </p:nvPr>
        </p:nvGraphicFramePr>
        <p:xfrm>
          <a:off x="107504" y="1113515"/>
          <a:ext cx="8784976" cy="3499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xmlns="" val="2167826290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xmlns="" val="2992003786"/>
                    </a:ext>
                  </a:extLst>
                </a:gridCol>
                <a:gridCol w="1098122">
                  <a:extLst>
                    <a:ext uri="{9D8B030D-6E8A-4147-A177-3AD203B41FA5}">
                      <a16:colId xmlns:a16="http://schemas.microsoft.com/office/drawing/2014/main" xmlns="" val="217886788"/>
                    </a:ext>
                  </a:extLst>
                </a:gridCol>
                <a:gridCol w="1098122">
                  <a:extLst>
                    <a:ext uri="{9D8B030D-6E8A-4147-A177-3AD203B41FA5}">
                      <a16:colId xmlns:a16="http://schemas.microsoft.com/office/drawing/2014/main" xmlns="" val="2369555189"/>
                    </a:ext>
                  </a:extLst>
                </a:gridCol>
                <a:gridCol w="1098122">
                  <a:extLst>
                    <a:ext uri="{9D8B030D-6E8A-4147-A177-3AD203B41FA5}">
                      <a16:colId xmlns:a16="http://schemas.microsoft.com/office/drawing/2014/main" xmlns="" val="3921566379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xmlns="" val="102460083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323583888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630789976"/>
                    </a:ext>
                  </a:extLst>
                </a:gridCol>
              </a:tblGrid>
              <a:tr h="22165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Название показателя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Номер и наименование формы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Критерии дублирования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6003309"/>
                  </a:ext>
                </a:extLst>
              </a:tr>
              <a:tr h="408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ФОИВ, получатель </a:t>
                      </a:r>
                      <a:r>
                        <a:rPr lang="ru-RU" sz="1050" dirty="0" err="1">
                          <a:effectLst/>
                        </a:rPr>
                        <a:t>статформы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Период формирования показателя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Охват совокупности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Характеристика респондентов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Ед. изм.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Методология формирования показателя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 anchor="ctr"/>
                </a:tc>
                <a:extLst>
                  <a:ext uri="{0D108BD9-81ED-4DB2-BD59-A6C34878D82A}">
                    <a16:rowId xmlns:a16="http://schemas.microsoft.com/office/drawing/2014/main" xmlns="" val="2710811365"/>
                  </a:ext>
                </a:extLst>
              </a:tr>
              <a:tr h="1521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Родилось телят от коров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24-СХ «Сведения о состоянии животноводства»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Росстат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Год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Сплошное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Юридические лица всех форм собственности, осуществляющие сельскохозяйственное производство, кроме СМП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голов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Показывается количество телят, родившиеся живыми от </a:t>
                      </a:r>
                      <a:r>
                        <a:rPr lang="ru-RU" sz="1050" dirty="0" err="1">
                          <a:effectLst/>
                        </a:rPr>
                        <a:t>коров</a:t>
                      </a:r>
                      <a:r>
                        <a:rPr lang="ru-RU" sz="1050" dirty="0">
                          <a:effectLst/>
                        </a:rPr>
                        <a:t>, принадлежащих </a:t>
                      </a:r>
                      <a:r>
                        <a:rPr lang="ru-RU" sz="1050" dirty="0" err="1">
                          <a:effectLst/>
                        </a:rPr>
                        <a:t>сельхозоргани-зации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/>
                </a:tc>
                <a:extLst>
                  <a:ext uri="{0D108BD9-81ED-4DB2-BD59-A6C34878D82A}">
                    <a16:rowId xmlns:a16="http://schemas.microsoft.com/office/drawing/2014/main" xmlns="" val="146562395"/>
                  </a:ext>
                </a:extLst>
              </a:tr>
              <a:tr h="1243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Получено живых телят от коров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СОЖ «Сведения о воспроизводстве крупного рогатого скота»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Минсельхоз России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Квартальная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Сплошное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Юридические лица, осуществляющие сельскохозяйственное производство, кроме К(Ф)Х, СМП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голов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Показывается количество полученных живых телят от </a:t>
                      </a:r>
                      <a:r>
                        <a:rPr lang="ru-RU" sz="1050" dirty="0" err="1">
                          <a:effectLst/>
                        </a:rPr>
                        <a:t>коров</a:t>
                      </a:r>
                      <a:r>
                        <a:rPr lang="ru-RU" sz="1050" dirty="0">
                          <a:effectLst/>
                        </a:rPr>
                        <a:t> в головах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98" marR="53198" marT="0" marB="0"/>
                </a:tc>
                <a:extLst>
                  <a:ext uri="{0D108BD9-81ED-4DB2-BD59-A6C34878D82A}">
                    <a16:rowId xmlns:a16="http://schemas.microsoft.com/office/drawing/2014/main" xmlns="" val="997102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79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66763" y="4478851"/>
            <a:ext cx="3877237" cy="648072"/>
          </a:xfrm>
          <a:gradFill flip="none" rotWithShape="1">
            <a:gsLst>
              <a:gs pos="8900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</a:bodyPr>
          <a:lstStyle/>
          <a:p>
            <a:pPr algn="l"/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г. Москва, ул. Садовая-Кудринская, 11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/1</a:t>
            </a: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, офис 410-414 </a:t>
            </a: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algn="l"/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E-mail: 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  <a:hlinkClick r:id="rId2"/>
              </a:rPr>
              <a:t>cefc@cefc.ru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| 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  <a:hlinkClick r:id="rId3"/>
              </a:rPr>
              <a:t>www.cefc.ru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cs typeface="Arial"/>
              </a:rPr>
              <a:t>| +7 499 753 00 71</a:t>
            </a: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algn="l"/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algn="l"/>
            <a:endParaRPr lang="ru-RU" sz="1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E484E078-6377-4ED5-A37D-A1D5864D5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04488"/>
            <a:ext cx="7772400" cy="1102519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ЦЭФК Групп. Проектируем будущее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9089D8C-9BCB-41C1-B826-D68A149E75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3253" y="1960827"/>
            <a:ext cx="1753042" cy="52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05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215074" cy="85725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Основные причины дублирования статистических форм и показателей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0F9256F-75B2-4667-9952-8D4849AA519F}"/>
              </a:ext>
            </a:extLst>
          </p:cNvPr>
          <p:cNvSpPr txBox="1"/>
          <p:nvPr/>
        </p:nvSpPr>
        <p:spPr>
          <a:xfrm>
            <a:off x="0" y="915566"/>
            <a:ext cx="91440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16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отсутствие инструментов, позволяющих отследить, в каких целях вводились </a:t>
            </a:r>
            <a:r>
              <a:rPr lang="ru-RU" sz="1600" dirty="0" err="1"/>
              <a:t>статформы</a:t>
            </a:r>
            <a:r>
              <a:rPr lang="ru-RU" sz="1600" dirty="0"/>
              <a:t> и данные, насколько они позволяют решить поставленные задачи</a:t>
            </a:r>
          </a:p>
          <a:p>
            <a:pPr marL="285750" lvl="0" indent="-216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отсутствие обязанности субъектов </a:t>
            </a:r>
            <a:r>
              <a:rPr lang="ru-RU" sz="1600" dirty="0" err="1"/>
              <a:t>статучета</a:t>
            </a:r>
            <a:r>
              <a:rPr lang="ru-RU" sz="1600" dirty="0"/>
              <a:t> по предоставлению первичных данных органам власти и местного самоуправления для повторного использования (следствие: дублирование показателей в формах разных субъектов </a:t>
            </a:r>
            <a:r>
              <a:rPr lang="ru-RU" sz="1600" dirty="0" err="1"/>
              <a:t>статучета</a:t>
            </a:r>
            <a:r>
              <a:rPr lang="ru-RU" sz="1600" dirty="0"/>
              <a:t>)</a:t>
            </a:r>
          </a:p>
          <a:p>
            <a:pPr marL="285750" lvl="0" indent="-216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необходимость в получении предварительных данных в ранние сроки с последующим уточнением данных </a:t>
            </a:r>
          </a:p>
          <a:p>
            <a:pPr marL="285750" lvl="0" indent="-216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различия в методологии расчета одних и тех же показателей, установленные в НПА (например, различия в бухгалтерском и налоговом учете и т.д.)</a:t>
            </a:r>
          </a:p>
          <a:p>
            <a:pPr marL="285750" lvl="0" indent="-216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необходимость обеспечения сопоставимости ряда данных при изменении методологии расчета показателей</a:t>
            </a:r>
          </a:p>
          <a:p>
            <a:pPr marL="285750" lvl="0" indent="-216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отсутствие нормативной и методологической базы, регулирующей устранение дублирования показателей и форм в случае выявления такого дублирования</a:t>
            </a:r>
          </a:p>
          <a:p>
            <a:pPr marL="285750" lvl="0" indent="-216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отсутствие механизма (методики) выявления дублирования форм и показателей на стадии введения новых показателей, форм статистической отчетности, статистических работ в составе ФПСР</a:t>
            </a:r>
          </a:p>
        </p:txBody>
      </p:sp>
    </p:spTree>
    <p:extLst>
      <p:ext uri="{BB962C8B-B14F-4D97-AF65-F5344CB8AC3E}">
        <p14:creationId xmlns:p14="http://schemas.microsoft.com/office/powerpoint/2010/main" val="78492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215074" cy="85725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Основные ситуации дублирования статистических форм и показателей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919CA75-418D-42FD-AB2E-B5F9FE5E6DFA}"/>
              </a:ext>
            </a:extLst>
          </p:cNvPr>
          <p:cNvSpPr/>
          <p:nvPr/>
        </p:nvSpPr>
        <p:spPr>
          <a:xfrm>
            <a:off x="323528" y="1059582"/>
            <a:ext cx="864096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Дублирование форм по признаку многократного представления статистической информации в течение отчетного периода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F45CB83-915E-4D78-B4C3-F107C99D8AFB}"/>
              </a:ext>
            </a:extLst>
          </p:cNvPr>
          <p:cNvSpPr/>
          <p:nvPr/>
        </p:nvSpPr>
        <p:spPr>
          <a:xfrm>
            <a:off x="323528" y="1860054"/>
            <a:ext cx="864096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Дублирование форм по признаку представления форм статистической отчетности в несколько мест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1B76618D-64BB-4357-8329-436459E573D1}"/>
              </a:ext>
            </a:extLst>
          </p:cNvPr>
          <p:cNvSpPr/>
          <p:nvPr/>
        </p:nvSpPr>
        <p:spPr>
          <a:xfrm>
            <a:off x="323528" y="2665586"/>
            <a:ext cx="864096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Дублирование форм по признаку содержания собираемых показателей в других формах или в других источниках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1D9833D0-6E16-4B7E-9838-FB807E5303B5}"/>
              </a:ext>
            </a:extLst>
          </p:cNvPr>
          <p:cNvSpPr/>
          <p:nvPr/>
        </p:nvSpPr>
        <p:spPr>
          <a:xfrm>
            <a:off x="324067" y="3651868"/>
            <a:ext cx="4042792" cy="12961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Полное дублирование наименований показателей (в т.ч. с учетом синонимов)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71FF5ED8-0CA4-470E-A4BD-C5CE72EAD185}"/>
              </a:ext>
            </a:extLst>
          </p:cNvPr>
          <p:cNvSpPr/>
          <p:nvPr/>
        </p:nvSpPr>
        <p:spPr>
          <a:xfrm>
            <a:off x="4644547" y="3651869"/>
            <a:ext cx="4319941" cy="12612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Частичное дублирование наименований показателей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xmlns="" id="{4FBCF5A9-56E6-418C-8302-E6E4443A771E}"/>
              </a:ext>
            </a:extLst>
          </p:cNvPr>
          <p:cNvCxnSpPr>
            <a:endCxn id="8" idx="0"/>
          </p:cNvCxnSpPr>
          <p:nvPr/>
        </p:nvCxnSpPr>
        <p:spPr>
          <a:xfrm>
            <a:off x="2339752" y="3313658"/>
            <a:ext cx="5711" cy="3382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xmlns="" id="{5EAC4186-3B01-4542-8BB7-6C5CFDBCBCDA}"/>
              </a:ext>
            </a:extLst>
          </p:cNvPr>
          <p:cNvCxnSpPr>
            <a:endCxn id="9" idx="0"/>
          </p:cNvCxnSpPr>
          <p:nvPr/>
        </p:nvCxnSpPr>
        <p:spPr>
          <a:xfrm>
            <a:off x="6804248" y="3313658"/>
            <a:ext cx="270" cy="3382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75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215074" cy="85725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Подходы к этапам оценки дублирования форм и показателей статистической отчетности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919CA75-418D-42FD-AB2E-B5F9FE5E6DFA}"/>
              </a:ext>
            </a:extLst>
          </p:cNvPr>
          <p:cNvSpPr/>
          <p:nvPr/>
        </p:nvSpPr>
        <p:spPr>
          <a:xfrm>
            <a:off x="307077" y="1059582"/>
            <a:ext cx="86409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Этап 1. Проведение оценки дублирования форм статистической отчетности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F45CB83-915E-4D78-B4C3-F107C99D8AFB}"/>
              </a:ext>
            </a:extLst>
          </p:cNvPr>
          <p:cNvSpPr/>
          <p:nvPr/>
        </p:nvSpPr>
        <p:spPr>
          <a:xfrm>
            <a:off x="307077" y="1551518"/>
            <a:ext cx="8640960" cy="5037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1.1 Выявление дублирования по признаку многократного представления статистической информации в течение отчетного периода и принятие решения по итогам оценки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71FF5ED8-0CA4-470E-A4BD-C5CE72EAD185}"/>
              </a:ext>
            </a:extLst>
          </p:cNvPr>
          <p:cNvSpPr/>
          <p:nvPr/>
        </p:nvSpPr>
        <p:spPr>
          <a:xfrm>
            <a:off x="335690" y="4223338"/>
            <a:ext cx="8640421" cy="597149"/>
          </a:xfrm>
          <a:prstGeom prst="rect">
            <a:avLst/>
          </a:prstGeom>
          <a:ln>
            <a:solidFill>
              <a:srgbClr val="38A23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Исключение повторного представления респондентами данных, которые могут быть рассчитаны на основе ранее представленной информации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4F18038D-6696-4F8F-8CD6-AED2AF78867F}"/>
              </a:ext>
            </a:extLst>
          </p:cNvPr>
          <p:cNvSpPr/>
          <p:nvPr/>
        </p:nvSpPr>
        <p:spPr>
          <a:xfrm>
            <a:off x="755575" y="2089124"/>
            <a:ext cx="8192461" cy="6629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Выявление форм статистической отчетности, информация по которым представляется с различной периодичностью одним и тем же кругом респондентов </a:t>
            </a:r>
          </a:p>
          <a:p>
            <a:pPr algn="ctr"/>
            <a:r>
              <a:rPr lang="ru-RU" sz="1200" dirty="0"/>
              <a:t>(объектов наблюдения в соответствии с классификацией АС ГС ОФСН)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D396A595-D394-499E-BEA8-5326725AB1B2}"/>
              </a:ext>
            </a:extLst>
          </p:cNvPr>
          <p:cNvSpPr/>
          <p:nvPr/>
        </p:nvSpPr>
        <p:spPr>
          <a:xfrm>
            <a:off x="755574" y="2879046"/>
            <a:ext cx="8208913" cy="5037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Оценка наличия (отсутствия) различий в перечне статистических показателей, информация по которым представляется с различной периодичностью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DD0CE845-4079-4E94-B677-873C177FADA6}"/>
              </a:ext>
            </a:extLst>
          </p:cNvPr>
          <p:cNvSpPr/>
          <p:nvPr/>
        </p:nvSpPr>
        <p:spPr>
          <a:xfrm>
            <a:off x="755575" y="3528058"/>
            <a:ext cx="8220536" cy="5558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Оценка наличия (отсутствия) различий в методике расчета статистических данных при представлении форм с различной периодичностью </a:t>
            </a:r>
            <a:endParaRPr lang="ru-RU" sz="1400" dirty="0"/>
          </a:p>
        </p:txBody>
      </p:sp>
      <p:sp>
        <p:nvSpPr>
          <p:cNvPr id="16" name="Стрелка: вниз 15">
            <a:extLst>
              <a:ext uri="{FF2B5EF4-FFF2-40B4-BE49-F238E27FC236}">
                <a16:creationId xmlns:a16="http://schemas.microsoft.com/office/drawing/2014/main" xmlns="" id="{A4E29DA4-E9E4-40B3-8247-0C17AEBE4382}"/>
              </a:ext>
            </a:extLst>
          </p:cNvPr>
          <p:cNvSpPr/>
          <p:nvPr/>
        </p:nvSpPr>
        <p:spPr>
          <a:xfrm>
            <a:off x="4485736" y="2698723"/>
            <a:ext cx="432048" cy="26824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низ 16">
            <a:extLst>
              <a:ext uri="{FF2B5EF4-FFF2-40B4-BE49-F238E27FC236}">
                <a16:creationId xmlns:a16="http://schemas.microsoft.com/office/drawing/2014/main" xmlns="" id="{303D4EEA-F2F2-4AD4-BA1E-5209A4147A58}"/>
              </a:ext>
            </a:extLst>
          </p:cNvPr>
          <p:cNvSpPr/>
          <p:nvPr/>
        </p:nvSpPr>
        <p:spPr>
          <a:xfrm>
            <a:off x="4485736" y="3376123"/>
            <a:ext cx="432048" cy="23927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Questions">
            <a:extLst>
              <a:ext uri="{FF2B5EF4-FFF2-40B4-BE49-F238E27FC236}">
                <a16:creationId xmlns:a16="http://schemas.microsoft.com/office/drawing/2014/main" xmlns="" id="{927FB15C-3A85-4258-97AA-FC6D1ABB5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7661" y="3486949"/>
            <a:ext cx="601216" cy="601216"/>
          </a:xfrm>
          <a:prstGeom prst="rect">
            <a:avLst/>
          </a:prstGeom>
        </p:spPr>
      </p:pic>
      <p:pic>
        <p:nvPicPr>
          <p:cNvPr id="21" name="Рисунок 20" descr="Облачные вычисления">
            <a:extLst>
              <a:ext uri="{FF2B5EF4-FFF2-40B4-BE49-F238E27FC236}">
                <a16:creationId xmlns:a16="http://schemas.microsoft.com/office/drawing/2014/main" xmlns="" id="{AE267A41-6618-46D0-A02D-AA37C31855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26801" y="2203957"/>
            <a:ext cx="526408" cy="526408"/>
          </a:xfrm>
          <a:prstGeom prst="rect">
            <a:avLst/>
          </a:prstGeom>
        </p:spPr>
      </p:pic>
      <p:pic>
        <p:nvPicPr>
          <p:cNvPr id="22" name="Рисунок 21" descr="Облачные вычисления">
            <a:extLst>
              <a:ext uri="{FF2B5EF4-FFF2-40B4-BE49-F238E27FC236}">
                <a16:creationId xmlns:a16="http://schemas.microsoft.com/office/drawing/2014/main" xmlns="" id="{91D87C71-9F60-4F39-ACFC-F5864DE21E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32469" y="2842992"/>
            <a:ext cx="526408" cy="526408"/>
          </a:xfrm>
          <a:prstGeom prst="rect">
            <a:avLst/>
          </a:prstGeom>
        </p:spPr>
      </p:pic>
      <p:sp>
        <p:nvSpPr>
          <p:cNvPr id="23" name="Стрелка: вниз 22">
            <a:extLst>
              <a:ext uri="{FF2B5EF4-FFF2-40B4-BE49-F238E27FC236}">
                <a16:creationId xmlns:a16="http://schemas.microsoft.com/office/drawing/2014/main" xmlns="" id="{B1C96D5B-9A86-4264-B03C-D36972B67023}"/>
              </a:ext>
            </a:extLst>
          </p:cNvPr>
          <p:cNvSpPr/>
          <p:nvPr/>
        </p:nvSpPr>
        <p:spPr>
          <a:xfrm>
            <a:off x="4485736" y="4057132"/>
            <a:ext cx="432048" cy="239277"/>
          </a:xfrm>
          <a:prstGeom prst="downArrow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05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215074" cy="85725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Подходы к этапам оценки дублирования форм и показателей статистической отчетности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919CA75-418D-42FD-AB2E-B5F9FE5E6DFA}"/>
              </a:ext>
            </a:extLst>
          </p:cNvPr>
          <p:cNvSpPr/>
          <p:nvPr/>
        </p:nvSpPr>
        <p:spPr>
          <a:xfrm>
            <a:off x="307077" y="1059582"/>
            <a:ext cx="86409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Этап 1. Проведение оценки дублирования форм статистической отчетности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F45CB83-915E-4D78-B4C3-F107C99D8AFB}"/>
              </a:ext>
            </a:extLst>
          </p:cNvPr>
          <p:cNvSpPr/>
          <p:nvPr/>
        </p:nvSpPr>
        <p:spPr>
          <a:xfrm>
            <a:off x="307077" y="1551518"/>
            <a:ext cx="8640960" cy="5037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1.2 Выявление дублирования по признаку представления форм статистической отчетности в несколько мест и принятие решения по итогам оценки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71FF5ED8-0CA4-470E-A4BD-C5CE72EAD185}"/>
              </a:ext>
            </a:extLst>
          </p:cNvPr>
          <p:cNvSpPr/>
          <p:nvPr/>
        </p:nvSpPr>
        <p:spPr>
          <a:xfrm>
            <a:off x="335690" y="4223338"/>
            <a:ext cx="8640421" cy="597149"/>
          </a:xfrm>
          <a:prstGeom prst="rect">
            <a:avLst/>
          </a:prstGeom>
          <a:ln>
            <a:solidFill>
              <a:srgbClr val="38A23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Реализация возможности повторного использования первичных данных для различных целей органами власти и местного самоуправления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4F18038D-6696-4F8F-8CD6-AED2AF78867F}"/>
              </a:ext>
            </a:extLst>
          </p:cNvPr>
          <p:cNvSpPr/>
          <p:nvPr/>
        </p:nvSpPr>
        <p:spPr>
          <a:xfrm>
            <a:off x="755575" y="2180040"/>
            <a:ext cx="8192461" cy="8239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Выявление форм статистического наблюдения, адресатами представления первичных данных по которым является более чем одна организация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DD0CE845-4079-4E94-B677-873C177FADA6}"/>
              </a:ext>
            </a:extLst>
          </p:cNvPr>
          <p:cNvSpPr/>
          <p:nvPr/>
        </p:nvSpPr>
        <p:spPr>
          <a:xfrm>
            <a:off x="755575" y="3274634"/>
            <a:ext cx="8220536" cy="8092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Анализ перечня выявленных форм и определение одного ответственного субъекта статистического учета</a:t>
            </a:r>
            <a:endParaRPr lang="ru-RU" sz="1400" dirty="0"/>
          </a:p>
        </p:txBody>
      </p:sp>
      <p:sp>
        <p:nvSpPr>
          <p:cNvPr id="17" name="Стрелка: вниз 16">
            <a:extLst>
              <a:ext uri="{FF2B5EF4-FFF2-40B4-BE49-F238E27FC236}">
                <a16:creationId xmlns:a16="http://schemas.microsoft.com/office/drawing/2014/main" xmlns="" id="{303D4EEA-F2F2-4AD4-BA1E-5209A4147A58}"/>
              </a:ext>
            </a:extLst>
          </p:cNvPr>
          <p:cNvSpPr/>
          <p:nvPr/>
        </p:nvSpPr>
        <p:spPr>
          <a:xfrm>
            <a:off x="4485736" y="3009105"/>
            <a:ext cx="432048" cy="23927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Questions">
            <a:extLst>
              <a:ext uri="{FF2B5EF4-FFF2-40B4-BE49-F238E27FC236}">
                <a16:creationId xmlns:a16="http://schemas.microsoft.com/office/drawing/2014/main" xmlns="" id="{927FB15C-3A85-4258-97AA-FC6D1ABB5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813" y="3378668"/>
            <a:ext cx="601216" cy="601216"/>
          </a:xfrm>
          <a:prstGeom prst="rect">
            <a:avLst/>
          </a:prstGeom>
        </p:spPr>
      </p:pic>
      <p:pic>
        <p:nvPicPr>
          <p:cNvPr id="21" name="Рисунок 20" descr="Облачные вычисления">
            <a:extLst>
              <a:ext uri="{FF2B5EF4-FFF2-40B4-BE49-F238E27FC236}">
                <a16:creationId xmlns:a16="http://schemas.microsoft.com/office/drawing/2014/main" xmlns="" id="{AE267A41-6618-46D0-A02D-AA37C31855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26801" y="2203957"/>
            <a:ext cx="526408" cy="526408"/>
          </a:xfrm>
          <a:prstGeom prst="rect">
            <a:avLst/>
          </a:prstGeom>
        </p:spPr>
      </p:pic>
      <p:sp>
        <p:nvSpPr>
          <p:cNvPr id="23" name="Стрелка: вниз 22">
            <a:extLst>
              <a:ext uri="{FF2B5EF4-FFF2-40B4-BE49-F238E27FC236}">
                <a16:creationId xmlns:a16="http://schemas.microsoft.com/office/drawing/2014/main" xmlns="" id="{B1C96D5B-9A86-4264-B03C-D36972B67023}"/>
              </a:ext>
            </a:extLst>
          </p:cNvPr>
          <p:cNvSpPr/>
          <p:nvPr/>
        </p:nvSpPr>
        <p:spPr>
          <a:xfrm>
            <a:off x="4485736" y="4057132"/>
            <a:ext cx="432048" cy="239277"/>
          </a:xfrm>
          <a:prstGeom prst="downArrow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01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10753" y="0"/>
            <a:ext cx="6836581" cy="85725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Подходы к этапам оценки дублирования форм и показателей статистической отчетности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919CA75-418D-42FD-AB2E-B5F9FE5E6DFA}"/>
              </a:ext>
            </a:extLst>
          </p:cNvPr>
          <p:cNvSpPr/>
          <p:nvPr/>
        </p:nvSpPr>
        <p:spPr>
          <a:xfrm>
            <a:off x="307077" y="1059582"/>
            <a:ext cx="86409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Этап 2. Проведение оценки дублирования показателей </a:t>
            </a:r>
            <a:r>
              <a:rPr lang="ru-RU" dirty="0" err="1"/>
              <a:t>статотчетности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F45CB83-915E-4D78-B4C3-F107C99D8AFB}"/>
              </a:ext>
            </a:extLst>
          </p:cNvPr>
          <p:cNvSpPr/>
          <p:nvPr/>
        </p:nvSpPr>
        <p:spPr>
          <a:xfrm>
            <a:off x="765467" y="1551518"/>
            <a:ext cx="8182569" cy="5037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2.1 Выявление дублирования на основе семантического анализа наименований статистических показателей и их атрибутов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71FF5ED8-0CA4-470E-A4BD-C5CE72EAD185}"/>
              </a:ext>
            </a:extLst>
          </p:cNvPr>
          <p:cNvSpPr/>
          <p:nvPr/>
        </p:nvSpPr>
        <p:spPr>
          <a:xfrm>
            <a:off x="318513" y="3836903"/>
            <a:ext cx="8640421" cy="7510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Поиск и сопоставление показателя и его атрибутов (с учетом возможной синонимичности) в базе показателей и выявление случаев </a:t>
            </a:r>
            <a:r>
              <a:rPr lang="ru-RU" sz="1600" b="1" dirty="0"/>
              <a:t>полного</a:t>
            </a:r>
            <a:r>
              <a:rPr lang="ru-RU" sz="1600" dirty="0"/>
              <a:t> либо </a:t>
            </a:r>
            <a:r>
              <a:rPr lang="ru-RU" sz="1600" b="1" dirty="0"/>
              <a:t>частичного</a:t>
            </a:r>
            <a:r>
              <a:rPr lang="ru-RU" sz="1600" dirty="0"/>
              <a:t> дублирования.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4F18038D-6696-4F8F-8CD6-AED2AF78867F}"/>
              </a:ext>
            </a:extLst>
          </p:cNvPr>
          <p:cNvSpPr/>
          <p:nvPr/>
        </p:nvSpPr>
        <p:spPr>
          <a:xfrm>
            <a:off x="307077" y="2180040"/>
            <a:ext cx="8640960" cy="5264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Канонизация наименования показателя (исключение «стоп-слов», все слова в начальной форме)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05544FD1-8C2E-48D4-BD3D-D9B1CFDCC305}"/>
              </a:ext>
            </a:extLst>
          </p:cNvPr>
          <p:cNvSpPr/>
          <p:nvPr/>
        </p:nvSpPr>
        <p:spPr>
          <a:xfrm>
            <a:off x="307078" y="2772279"/>
            <a:ext cx="865085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Выявление наличия (отсутствия) синонимов в наименовании показателя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4DF7FAA-5AE5-459D-8A07-AB5441123E12}"/>
              </a:ext>
            </a:extLst>
          </p:cNvPr>
          <p:cNvSpPr/>
          <p:nvPr/>
        </p:nvSpPr>
        <p:spPr>
          <a:xfrm>
            <a:off x="307079" y="3205390"/>
            <a:ext cx="8672832" cy="5264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Выявление наличия (отсутствия) возможных вариантов значений для атрибутов показателя (единицы измерения, разрез данных)</a:t>
            </a:r>
          </a:p>
        </p:txBody>
      </p:sp>
      <p:pic>
        <p:nvPicPr>
          <p:cNvPr id="18" name="Рисунок 17" descr="Облачные вычисления">
            <a:extLst>
              <a:ext uri="{FF2B5EF4-FFF2-40B4-BE49-F238E27FC236}">
                <a16:creationId xmlns:a16="http://schemas.microsoft.com/office/drawing/2014/main" xmlns="" id="{71385EB9-323B-4E83-9B3C-852076290E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68397" y="1528868"/>
            <a:ext cx="526408" cy="52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97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215074" cy="85725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Подходы к этапам оценки дублирования форм и показателей статистической отчетности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919CA75-418D-42FD-AB2E-B5F9FE5E6DFA}"/>
              </a:ext>
            </a:extLst>
          </p:cNvPr>
          <p:cNvSpPr/>
          <p:nvPr/>
        </p:nvSpPr>
        <p:spPr>
          <a:xfrm>
            <a:off x="307077" y="1059582"/>
            <a:ext cx="4102723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Полное дублирование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F45CB83-915E-4D78-B4C3-F107C99D8AFB}"/>
              </a:ext>
            </a:extLst>
          </p:cNvPr>
          <p:cNvSpPr/>
          <p:nvPr/>
        </p:nvSpPr>
        <p:spPr>
          <a:xfrm>
            <a:off x="318513" y="1551517"/>
            <a:ext cx="4091287" cy="26044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500" dirty="0"/>
              <a:t>- Наименования показателей содержат все слова, включенные в канонизированную формулировку показателя (либо синонимы этих слов в соответствии со словарем синонимов);</a:t>
            </a:r>
          </a:p>
          <a:p>
            <a:pPr algn="just"/>
            <a:r>
              <a:rPr lang="ru-RU" sz="1500" dirty="0"/>
              <a:t>-	Наименования показателей не содержат иных слов (за исключением стоп-слов);</a:t>
            </a:r>
          </a:p>
          <a:p>
            <a:pPr algn="just"/>
            <a:r>
              <a:rPr lang="ru-RU" sz="1500" dirty="0"/>
              <a:t>-	Показатели имеют те же атрибуты (с учетом синонимов атрибутов)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4F18038D-6696-4F8F-8CD6-AED2AF78867F}"/>
              </a:ext>
            </a:extLst>
          </p:cNvPr>
          <p:cNvSpPr/>
          <p:nvPr/>
        </p:nvSpPr>
        <p:spPr>
          <a:xfrm>
            <a:off x="4856751" y="1551517"/>
            <a:ext cx="4091286" cy="2550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/>
              <a:t>- наличие в формулировке потенциального показателя-дубля всех слов, включенных в каноническую формулировку показателя (либо синонимов этих слов в соответствии со словарем синонимов) </a:t>
            </a:r>
          </a:p>
          <a:p>
            <a:pPr algn="ctr"/>
            <a:r>
              <a:rPr lang="ru-RU" sz="1500" dirty="0"/>
              <a:t>- соответствие минимально заданному уровню сходства представленных в канонической форме наименований показателей (за исключением слов либо словосочетаний, являющихся синонимами) по </a:t>
            </a:r>
            <a:r>
              <a:rPr lang="ru-RU" sz="1500" dirty="0" err="1"/>
              <a:t>Джаро</a:t>
            </a:r>
            <a:r>
              <a:rPr lang="ru-RU" sz="1500" dirty="0"/>
              <a:t> (расстояние </a:t>
            </a:r>
            <a:r>
              <a:rPr lang="ru-RU" sz="1500" dirty="0" err="1"/>
              <a:t>Джаро</a:t>
            </a:r>
            <a:r>
              <a:rPr lang="ru-RU" sz="1500" dirty="0"/>
              <a:t> не менее 0,5)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2A3F4FD3-0BA0-4749-AB37-3D66E7944F30}"/>
              </a:ext>
            </a:extLst>
          </p:cNvPr>
          <p:cNvSpPr/>
          <p:nvPr/>
        </p:nvSpPr>
        <p:spPr>
          <a:xfrm>
            <a:off x="4856751" y="1040988"/>
            <a:ext cx="4264923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Частичное дублирование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FA2CFBA-2DD8-4B5D-97AC-5760FA47EC98}"/>
              </a:ext>
            </a:extLst>
          </p:cNvPr>
          <p:cNvSpPr/>
          <p:nvPr/>
        </p:nvSpPr>
        <p:spPr>
          <a:xfrm>
            <a:off x="457201" y="4287821"/>
            <a:ext cx="8518910" cy="5142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Проведение экспертного анализа показателей</a:t>
            </a:r>
            <a:endParaRPr lang="ru-RU" sz="1400" dirty="0"/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xmlns="" id="{DD5882B2-6E5A-47FD-8BB9-334F06FEAB85}"/>
              </a:ext>
            </a:extLst>
          </p:cNvPr>
          <p:cNvSpPr/>
          <p:nvPr/>
        </p:nvSpPr>
        <p:spPr>
          <a:xfrm>
            <a:off x="6773188" y="4070291"/>
            <a:ext cx="432048" cy="239277"/>
          </a:xfrm>
          <a:prstGeom prst="downArrow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: вниз 19">
            <a:extLst>
              <a:ext uri="{FF2B5EF4-FFF2-40B4-BE49-F238E27FC236}">
                <a16:creationId xmlns:a16="http://schemas.microsoft.com/office/drawing/2014/main" xmlns="" id="{8DAFF1C3-6D44-46CF-AE40-776EF365C5B5}"/>
              </a:ext>
            </a:extLst>
          </p:cNvPr>
          <p:cNvSpPr/>
          <p:nvPr/>
        </p:nvSpPr>
        <p:spPr>
          <a:xfrm>
            <a:off x="2142414" y="4083918"/>
            <a:ext cx="432048" cy="239277"/>
          </a:xfrm>
          <a:prstGeom prst="downArrow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30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215074" cy="85725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Алгоритм оценки дублирования форм и показателей статистической отчетности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919CA75-418D-42FD-AB2E-B5F9FE5E6DFA}"/>
              </a:ext>
            </a:extLst>
          </p:cNvPr>
          <p:cNvSpPr/>
          <p:nvPr/>
        </p:nvSpPr>
        <p:spPr>
          <a:xfrm>
            <a:off x="307077" y="1059582"/>
            <a:ext cx="86409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Этап 2. Проведение оценки дублирования показателей </a:t>
            </a:r>
            <a:r>
              <a:rPr lang="ru-RU" dirty="0" err="1"/>
              <a:t>статотчетности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F45CB83-915E-4D78-B4C3-F107C99D8AFB}"/>
              </a:ext>
            </a:extLst>
          </p:cNvPr>
          <p:cNvSpPr/>
          <p:nvPr/>
        </p:nvSpPr>
        <p:spPr>
          <a:xfrm>
            <a:off x="765467" y="1551518"/>
            <a:ext cx="8182569" cy="5037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2.2 Оценка дублирования статистических показателей и их атрибутов на основе экспертного анализа и принятие решений по итогам оценки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4F18038D-6696-4F8F-8CD6-AED2AF78867F}"/>
              </a:ext>
            </a:extLst>
          </p:cNvPr>
          <p:cNvSpPr/>
          <p:nvPr/>
        </p:nvSpPr>
        <p:spPr>
          <a:xfrm>
            <a:off x="179512" y="2180039"/>
            <a:ext cx="8768525" cy="226391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/>
              <a:t>Критерии экспертного анализа дублирования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/>
              <a:t>по единицам измерения,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/>
              <a:t>по источникам информации (классификаторам),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/>
              <a:t>по источнику данных (дублирование в формах различных ведомств, базах),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/>
              <a:t>по категориям (группам) респондентов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/>
              <a:t>для различных видов совокупности (сплошное/выборочное наблюдение),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/>
              <a:t>по периодичности сбора,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/>
              <a:t>по методике его исчисления,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/>
              <a:t>в разрезе различных видов деятельности,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/>
              <a:t>по источникам его формирования (расчета).</a:t>
            </a:r>
          </a:p>
        </p:txBody>
      </p:sp>
      <p:pic>
        <p:nvPicPr>
          <p:cNvPr id="11" name="Рисунок 10" descr="Questions">
            <a:extLst>
              <a:ext uri="{FF2B5EF4-FFF2-40B4-BE49-F238E27FC236}">
                <a16:creationId xmlns:a16="http://schemas.microsoft.com/office/drawing/2014/main" xmlns="" id="{009B19F5-E712-41F3-B0B2-AA03F9884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813" y="1499223"/>
            <a:ext cx="601216" cy="601216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7943DF22-9DEC-48F6-AA0D-ABC6049C1E12}"/>
              </a:ext>
            </a:extLst>
          </p:cNvPr>
          <p:cNvSpPr/>
          <p:nvPr/>
        </p:nvSpPr>
        <p:spPr>
          <a:xfrm>
            <a:off x="363233" y="4544952"/>
            <a:ext cx="8518910" cy="514262"/>
          </a:xfrm>
          <a:prstGeom prst="rect">
            <a:avLst/>
          </a:prstGeom>
          <a:ln>
            <a:solidFill>
              <a:srgbClr val="38A23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При соответствии признакам </a:t>
            </a:r>
            <a:r>
              <a:rPr lang="ru-RU" sz="1600" dirty="0" err="1"/>
              <a:t>дублируемости</a:t>
            </a:r>
            <a:r>
              <a:rPr lang="ru-RU" sz="1600" dirty="0"/>
              <a:t> остается один показатель (дубли исключаются)</a:t>
            </a:r>
            <a:endParaRPr lang="ru-RU" sz="1400" dirty="0"/>
          </a:p>
        </p:txBody>
      </p:sp>
      <p:sp>
        <p:nvSpPr>
          <p:cNvPr id="16" name="Стрелка: вниз 15">
            <a:extLst>
              <a:ext uri="{FF2B5EF4-FFF2-40B4-BE49-F238E27FC236}">
                <a16:creationId xmlns:a16="http://schemas.microsoft.com/office/drawing/2014/main" xmlns="" id="{64DD9671-CE2C-424A-A509-DBC8DEA4AEA2}"/>
              </a:ext>
            </a:extLst>
          </p:cNvPr>
          <p:cNvSpPr/>
          <p:nvPr/>
        </p:nvSpPr>
        <p:spPr>
          <a:xfrm>
            <a:off x="4271991" y="4299941"/>
            <a:ext cx="701394" cy="268779"/>
          </a:xfrm>
          <a:prstGeom prst="downArrow">
            <a:avLst>
              <a:gd name="adj1" fmla="val 36897"/>
              <a:gd name="adj2" fmla="val 50000"/>
            </a:avLst>
          </a:prstGeom>
          <a:solidFill>
            <a:schemeClr val="bg1"/>
          </a:solidFill>
          <a:ln w="38100">
            <a:solidFill>
              <a:srgbClr val="38A23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9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215074" cy="85725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Оценка дублирования статистических показателей (семантический анализ)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E3A6A3F-9938-49C3-8DB4-87930C36C79D}"/>
              </a:ext>
            </a:extLst>
          </p:cNvPr>
          <p:cNvSpPr/>
          <p:nvPr/>
        </p:nvSpPr>
        <p:spPr>
          <a:xfrm>
            <a:off x="307077" y="997937"/>
            <a:ext cx="8640960" cy="5037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Информационная база: 5923 статистических показателя (267 рубрик)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DAE09A0-0394-460B-96F2-E2758E6B7F45}"/>
              </a:ext>
            </a:extLst>
          </p:cNvPr>
          <p:cNvSpPr/>
          <p:nvPr/>
        </p:nvSpPr>
        <p:spPr>
          <a:xfrm>
            <a:off x="5292079" y="1642381"/>
            <a:ext cx="3655957" cy="11453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Зафиксировано 126 случаев полного дублирования наименований показателей в 29 рубриках. </a:t>
            </a:r>
          </a:p>
        </p:txBody>
      </p:sp>
      <p:pic>
        <p:nvPicPr>
          <p:cNvPr id="3074" name="Рисунок 349">
            <a:extLst>
              <a:ext uri="{FF2B5EF4-FFF2-40B4-BE49-F238E27FC236}">
                <a16:creationId xmlns:a16="http://schemas.microsoft.com/office/drawing/2014/main" xmlns="" id="{F458E142-BF8E-471F-926D-9DA7B5688DED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04047"/>
            <a:ext cx="4896544" cy="3007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4AEF143-38CC-42D2-83CF-03C2A0C2B977}"/>
              </a:ext>
            </a:extLst>
          </p:cNvPr>
          <p:cNvSpPr txBox="1"/>
          <p:nvPr/>
        </p:nvSpPr>
        <p:spPr>
          <a:xfrm>
            <a:off x="243294" y="1572038"/>
            <a:ext cx="4768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Частота случаев дублирования в базе действующих показателей Росстата по рубрикам, %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3B48130-0977-4310-929F-F5F4BFFD3B23}"/>
              </a:ext>
            </a:extLst>
          </p:cNvPr>
          <p:cNvSpPr/>
          <p:nvPr/>
        </p:nvSpPr>
        <p:spPr>
          <a:xfrm>
            <a:off x="5308531" y="2928460"/>
            <a:ext cx="3655957" cy="20324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61,9% случаев дублирования выявлено в ГАС «Управление», 38,1% - в базе данных действующих показателей Росстата</a:t>
            </a:r>
          </a:p>
        </p:txBody>
      </p:sp>
    </p:spTree>
    <p:extLst>
      <p:ext uri="{BB962C8B-B14F-4D97-AF65-F5344CB8AC3E}">
        <p14:creationId xmlns:p14="http://schemas.microsoft.com/office/powerpoint/2010/main" val="135950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11490</TotalTime>
  <Words>1196</Words>
  <Application>Microsoft Office PowerPoint</Application>
  <PresentationFormat>Экран (16:9)</PresentationFormat>
  <Paragraphs>170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   Методические подходы к оценке дублирования статистических форм и показателей</vt:lpstr>
      <vt:lpstr>Основные причины дублирования статистических форм и показателей</vt:lpstr>
      <vt:lpstr>Основные ситуации дублирования статистических форм и показателей</vt:lpstr>
      <vt:lpstr>Подходы к этапам оценки дублирования форм и показателей статистической отчетности</vt:lpstr>
      <vt:lpstr>Подходы к этапам оценки дублирования форм и показателей статистической отчетности</vt:lpstr>
      <vt:lpstr>Подходы к этапам оценки дублирования форм и показателей статистической отчетности</vt:lpstr>
      <vt:lpstr>Подходы к этапам оценки дублирования форм и показателей статистической отчетности</vt:lpstr>
      <vt:lpstr>Алгоритм оценки дублирования форм и показателей статистической отчетности</vt:lpstr>
      <vt:lpstr>Оценка дублирования статистических показателей (семантический анализ)</vt:lpstr>
      <vt:lpstr>Примеры. Оценка дублирования форм статистической отчетности</vt:lpstr>
      <vt:lpstr>Примеры. Оценка дублирования статистических показателей (семантический анализ)</vt:lpstr>
      <vt:lpstr>Примеры. Оценка дублирования статистических показателей</vt:lpstr>
      <vt:lpstr>ЦЭФК Групп. Проектируем будущее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НИР Росстата</dc:title>
  <dc:creator>ЦЭФК Групп</dc:creator>
  <cp:lastModifiedBy>Коновалова Элеонора Владимировна</cp:lastModifiedBy>
  <cp:revision>448</cp:revision>
  <cp:lastPrinted>2018-11-01T11:49:48Z</cp:lastPrinted>
  <dcterms:created xsi:type="dcterms:W3CDTF">2010-04-12T23:12:02Z</dcterms:created>
  <dcterms:modified xsi:type="dcterms:W3CDTF">2019-10-18T13:29:36Z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