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doc" ContentType="application/msword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notesSlides/notesSlide1.xml" ContentType="application/vnd.openxmlformats-officedocument.presentationml.notesSlide+xml"/>
  <Override PartName="/ppt/charts/chart3.xml" ContentType="application/vnd.openxmlformats-officedocument.drawingml.chart+xml"/>
  <Override PartName="/ppt/theme/themeOverride3.xml" ContentType="application/vnd.openxmlformats-officedocument.themeOverride+xml"/>
  <Override PartName="/ppt/charts/chart4.xml" ContentType="application/vnd.openxmlformats-officedocument.drawingml.chart+xml"/>
  <Override PartName="/ppt/theme/themeOverride4.xml" ContentType="application/vnd.openxmlformats-officedocument.themeOverride+xml"/>
  <Override PartName="/ppt/notesSlides/notesSlide2.xml" ContentType="application/vnd.openxmlformats-officedocument.presentationml.notesSlide+xml"/>
  <Override PartName="/ppt/charts/chart5.xml" ContentType="application/vnd.openxmlformats-officedocument.drawingml.chart+xml"/>
  <Override PartName="/ppt/theme/themeOverride5.xml" ContentType="application/vnd.openxmlformats-officedocument.themeOverride+xml"/>
  <Override PartName="/ppt/charts/chart6.xml" ContentType="application/vnd.openxmlformats-officedocument.drawingml.chart+xml"/>
  <Override PartName="/ppt/theme/themeOverride6.xml" ContentType="application/vnd.openxmlformats-officedocument.themeOverride+xml"/>
  <Override PartName="/ppt/charts/chart7.xml" ContentType="application/vnd.openxmlformats-officedocument.drawingml.chart+xml"/>
  <Override PartName="/ppt/theme/themeOverride7.xml" ContentType="application/vnd.openxmlformats-officedocument.themeOverride+xml"/>
  <Override PartName="/ppt/charts/chart8.xml" ContentType="application/vnd.openxmlformats-officedocument.drawingml.chart+xml"/>
  <Override PartName="/ppt/theme/themeOverride8.xml" ContentType="application/vnd.openxmlformats-officedocument.themeOverride+xml"/>
  <Override PartName="/ppt/charts/chart9.xml" ContentType="application/vnd.openxmlformats-officedocument.drawingml.chart+xml"/>
  <Override PartName="/ppt/theme/themeOverride9.xml" ContentType="application/vnd.openxmlformats-officedocument.themeOverride+xml"/>
  <Override PartName="/ppt/charts/chart10.xml" ContentType="application/vnd.openxmlformats-officedocument.drawingml.chart+xml"/>
  <Override PartName="/ppt/theme/themeOverride10.xml" ContentType="application/vnd.openxmlformats-officedocument.themeOverride+xml"/>
  <Override PartName="/ppt/charts/chart11.xml" ContentType="application/vnd.openxmlformats-officedocument.drawingml.chart+xml"/>
  <Override PartName="/ppt/theme/themeOverride11.xml" ContentType="application/vnd.openxmlformats-officedocument.themeOverride+xml"/>
  <Override PartName="/ppt/charts/chart12.xml" ContentType="application/vnd.openxmlformats-officedocument.drawingml.chart+xml"/>
  <Override PartName="/ppt/theme/themeOverride12.xml" ContentType="application/vnd.openxmlformats-officedocument.themeOverride+xml"/>
  <Override PartName="/ppt/charts/chart13.xml" ContentType="application/vnd.openxmlformats-officedocument.drawingml.chart+xml"/>
  <Override PartName="/ppt/theme/themeOverride13.xml" ContentType="application/vnd.openxmlformats-officedocument.themeOverride+xml"/>
  <Override PartName="/ppt/drawings/drawing1.xml" ContentType="application/vnd.openxmlformats-officedocument.drawingml.chartshapes+xml"/>
  <Override PartName="/ppt/charts/chart14.xml" ContentType="application/vnd.openxmlformats-officedocument.drawingml.chart+xml"/>
  <Override PartName="/ppt/theme/themeOverride14.xml" ContentType="application/vnd.openxmlformats-officedocument.themeOverride+xml"/>
  <Override PartName="/ppt/charts/chart15.xml" ContentType="application/vnd.openxmlformats-officedocument.drawingml.chart+xml"/>
  <Override PartName="/ppt/theme/themeOverride15.xml" ContentType="application/vnd.openxmlformats-officedocument.themeOverride+xml"/>
  <Override PartName="/ppt/drawings/drawing2.xml" ContentType="application/vnd.openxmlformats-officedocument.drawingml.chartshapes+xml"/>
  <Override PartName="/ppt/charts/chart16.xml" ContentType="application/vnd.openxmlformats-officedocument.drawingml.chart+xml"/>
  <Override PartName="/ppt/theme/themeOverride16.xml" ContentType="application/vnd.openxmlformats-officedocument.themeOverride+xml"/>
  <Override PartName="/ppt/drawings/drawing3.xml" ContentType="application/vnd.openxmlformats-officedocument.drawingml.chartshapes+xml"/>
  <Override PartName="/ppt/charts/chart17.xml" ContentType="application/vnd.openxmlformats-officedocument.drawingml.chart+xml"/>
  <Override PartName="/ppt/theme/themeOverride17.xml" ContentType="application/vnd.openxmlformats-officedocument.themeOverride+xml"/>
  <Override PartName="/ppt/charts/chart18.xml" ContentType="application/vnd.openxmlformats-officedocument.drawingml.chart+xml"/>
  <Override PartName="/ppt/theme/themeOverride18.xml" ContentType="application/vnd.openxmlformats-officedocument.themeOverride+xml"/>
  <Override PartName="/ppt/charts/chart19.xml" ContentType="application/vnd.openxmlformats-officedocument.drawingml.chart+xml"/>
  <Override PartName="/ppt/theme/themeOverride19.xml" ContentType="application/vnd.openxmlformats-officedocument.themeOverride+xml"/>
  <Override PartName="/ppt/charts/chart20.xml" ContentType="application/vnd.openxmlformats-officedocument.drawingml.chart+xml"/>
  <Override PartName="/ppt/theme/themeOverride20.xml" ContentType="application/vnd.openxmlformats-officedocument.themeOverride+xml"/>
  <Override PartName="/ppt/charts/chart21.xml" ContentType="application/vnd.openxmlformats-officedocument.drawingml.chart+xml"/>
  <Override PartName="/ppt/theme/themeOverride21.xml" ContentType="application/vnd.openxmlformats-officedocument.themeOverride+xml"/>
  <Override PartName="/ppt/charts/chart22.xml" ContentType="application/vnd.openxmlformats-officedocument.drawingml.chart+xml"/>
  <Override PartName="/ppt/theme/themeOverride22.xml" ContentType="application/vnd.openxmlformats-officedocument.themeOverride+xml"/>
  <Override PartName="/ppt/charts/chart23.xml" ContentType="application/vnd.openxmlformats-officedocument.drawingml.chart+xml"/>
  <Override PartName="/ppt/theme/themeOverride23.xml" ContentType="application/vnd.openxmlformats-officedocument.themeOverride+xml"/>
  <Override PartName="/ppt/charts/chart24.xml" ContentType="application/vnd.openxmlformats-officedocument.drawingml.chart+xml"/>
  <Override PartName="/ppt/charts/chart25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bookmarkIdSeed="4">
  <p:sldMasterIdLst>
    <p:sldMasterId id="2147483648" r:id="rId1"/>
  </p:sldMasterIdLst>
  <p:notesMasterIdLst>
    <p:notesMasterId r:id="rId49"/>
  </p:notesMasterIdLst>
  <p:sldIdLst>
    <p:sldId id="281" r:id="rId2"/>
    <p:sldId id="386" r:id="rId3"/>
    <p:sldId id="390" r:id="rId4"/>
    <p:sldId id="292" r:id="rId5"/>
    <p:sldId id="333" r:id="rId6"/>
    <p:sldId id="288" r:id="rId7"/>
    <p:sldId id="402" r:id="rId8"/>
    <p:sldId id="398" r:id="rId9"/>
    <p:sldId id="405" r:id="rId10"/>
    <p:sldId id="409" r:id="rId11"/>
    <p:sldId id="410" r:id="rId12"/>
    <p:sldId id="395" r:id="rId13"/>
    <p:sldId id="393" r:id="rId14"/>
    <p:sldId id="371" r:id="rId15"/>
    <p:sldId id="372" r:id="rId16"/>
    <p:sldId id="394" r:id="rId17"/>
    <p:sldId id="362" r:id="rId18"/>
    <p:sldId id="407" r:id="rId19"/>
    <p:sldId id="364" r:id="rId20"/>
    <p:sldId id="365" r:id="rId21"/>
    <p:sldId id="366" r:id="rId22"/>
    <p:sldId id="367" r:id="rId23"/>
    <p:sldId id="373" r:id="rId24"/>
    <p:sldId id="374" r:id="rId25"/>
    <p:sldId id="408" r:id="rId26"/>
    <p:sldId id="267" r:id="rId27"/>
    <p:sldId id="294" r:id="rId28"/>
    <p:sldId id="295" r:id="rId29"/>
    <p:sldId id="313" r:id="rId30"/>
    <p:sldId id="314" r:id="rId31"/>
    <p:sldId id="302" r:id="rId32"/>
    <p:sldId id="381" r:id="rId33"/>
    <p:sldId id="382" r:id="rId34"/>
    <p:sldId id="396" r:id="rId35"/>
    <p:sldId id="406" r:id="rId36"/>
    <p:sldId id="403" r:id="rId37"/>
    <p:sldId id="404" r:id="rId38"/>
    <p:sldId id="309" r:id="rId39"/>
    <p:sldId id="318" r:id="rId40"/>
    <p:sldId id="387" r:id="rId41"/>
    <p:sldId id="376" r:id="rId42"/>
    <p:sldId id="416" r:id="rId43"/>
    <p:sldId id="400" r:id="rId44"/>
    <p:sldId id="413" r:id="rId45"/>
    <p:sldId id="423" r:id="rId46"/>
    <p:sldId id="424" r:id="rId47"/>
    <p:sldId id="280" r:id="rId48"/>
  </p:sldIdLst>
  <p:sldSz cx="9144000" cy="6858000" type="screen4x3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9F0F7"/>
    <a:srgbClr val="CCFFCC"/>
    <a:srgbClr val="6699FF"/>
    <a:srgbClr val="0996FF"/>
    <a:srgbClr val="009900"/>
    <a:srgbClr val="7B3199"/>
    <a:srgbClr val="FFCC66"/>
    <a:srgbClr val="99CD53"/>
    <a:srgbClr val="72C45C"/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99" autoAdjust="0"/>
    <p:restoredTop sz="94660"/>
  </p:normalViewPr>
  <p:slideViewPr>
    <p:cSldViewPr>
      <p:cViewPr>
        <p:scale>
          <a:sx n="90" d="100"/>
          <a:sy n="90" d="100"/>
        </p:scale>
        <p:origin x="-1428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1.xlsx"/><Relationship Id="rId1" Type="http://schemas.openxmlformats.org/officeDocument/2006/relationships/themeOverride" Target="../theme/themeOverride1.xml"/></Relationships>
</file>

<file path=ppt/charts/_rels/chart10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10.xlsx"/><Relationship Id="rId1" Type="http://schemas.openxmlformats.org/officeDocument/2006/relationships/themeOverride" Target="../theme/themeOverride10.xml"/></Relationships>
</file>

<file path=ppt/charts/_rels/chart1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11.xlsx"/><Relationship Id="rId1" Type="http://schemas.openxmlformats.org/officeDocument/2006/relationships/themeOverride" Target="../theme/themeOverride11.xml"/></Relationships>
</file>

<file path=ppt/charts/_rels/chart1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12.xlsx"/><Relationship Id="rId1" Type="http://schemas.openxmlformats.org/officeDocument/2006/relationships/themeOverride" Target="../theme/themeOverride12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.xml"/><Relationship Id="rId2" Type="http://schemas.openxmlformats.org/officeDocument/2006/relationships/package" Target="../embeddings/_____Microsoft_Excel13.xlsx"/><Relationship Id="rId1" Type="http://schemas.openxmlformats.org/officeDocument/2006/relationships/themeOverride" Target="../theme/themeOverride13.xml"/></Relationships>
</file>

<file path=ppt/charts/_rels/chart14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14.xlsx"/><Relationship Id="rId1" Type="http://schemas.openxmlformats.org/officeDocument/2006/relationships/themeOverride" Target="../theme/themeOverride14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2.xml"/><Relationship Id="rId2" Type="http://schemas.openxmlformats.org/officeDocument/2006/relationships/package" Target="../embeddings/_____Microsoft_Excel15.xlsx"/><Relationship Id="rId1" Type="http://schemas.openxmlformats.org/officeDocument/2006/relationships/themeOverride" Target="../theme/themeOverride15.xm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3.xml"/><Relationship Id="rId2" Type="http://schemas.openxmlformats.org/officeDocument/2006/relationships/package" Target="../embeddings/_____Microsoft_Excel16.xlsx"/><Relationship Id="rId1" Type="http://schemas.openxmlformats.org/officeDocument/2006/relationships/themeOverride" Target="../theme/themeOverride16.xml"/></Relationships>
</file>

<file path=ppt/charts/_rels/chart17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17.xlsx"/><Relationship Id="rId1" Type="http://schemas.openxmlformats.org/officeDocument/2006/relationships/themeOverride" Target="../theme/themeOverride17.xml"/></Relationships>
</file>

<file path=ppt/charts/_rels/chart18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18.xlsx"/><Relationship Id="rId1" Type="http://schemas.openxmlformats.org/officeDocument/2006/relationships/themeOverride" Target="../theme/themeOverride18.xml"/></Relationships>
</file>

<file path=ppt/charts/_rels/chart19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19.xlsx"/><Relationship Id="rId1" Type="http://schemas.openxmlformats.org/officeDocument/2006/relationships/themeOverride" Target="../theme/themeOverride19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2.xlsx"/><Relationship Id="rId1" Type="http://schemas.openxmlformats.org/officeDocument/2006/relationships/themeOverride" Target="../theme/themeOverride2.xml"/></Relationships>
</file>

<file path=ppt/charts/_rels/chart20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20.xlsx"/><Relationship Id="rId1" Type="http://schemas.openxmlformats.org/officeDocument/2006/relationships/themeOverride" Target="../theme/themeOverride20.xml"/></Relationships>
</file>

<file path=ppt/charts/_rels/chart2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21.xlsx"/><Relationship Id="rId1" Type="http://schemas.openxmlformats.org/officeDocument/2006/relationships/themeOverride" Target="../theme/themeOverride21.xml"/></Relationships>
</file>

<file path=ppt/charts/_rels/chart2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22.xlsx"/><Relationship Id="rId1" Type="http://schemas.openxmlformats.org/officeDocument/2006/relationships/themeOverride" Target="../theme/themeOverride22.xml"/></Relationships>
</file>

<file path=ppt/charts/_rels/chart23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23.xlsx"/><Relationship Id="rId1" Type="http://schemas.openxmlformats.org/officeDocument/2006/relationships/themeOverride" Target="../theme/themeOverride23.xml"/></Relationships>
</file>

<file path=ppt/charts/_rels/chart2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4.xlsx"/></Relationships>
</file>

<file path=ppt/charts/_rels/chart2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5.xlsx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3.xlsx"/><Relationship Id="rId1" Type="http://schemas.openxmlformats.org/officeDocument/2006/relationships/themeOverride" Target="../theme/themeOverride3.xm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4.xlsx"/><Relationship Id="rId1" Type="http://schemas.openxmlformats.org/officeDocument/2006/relationships/themeOverride" Target="../theme/themeOverride4.xml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5.xlsx"/><Relationship Id="rId1" Type="http://schemas.openxmlformats.org/officeDocument/2006/relationships/themeOverride" Target="../theme/themeOverride5.xml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6.xlsx"/><Relationship Id="rId1" Type="http://schemas.openxmlformats.org/officeDocument/2006/relationships/themeOverride" Target="../theme/themeOverride6.xml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7.xlsx"/><Relationship Id="rId1" Type="http://schemas.openxmlformats.org/officeDocument/2006/relationships/themeOverride" Target="../theme/themeOverride7.xml"/></Relationships>
</file>

<file path=ppt/charts/_rels/chart8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8.xlsx"/><Relationship Id="rId1" Type="http://schemas.openxmlformats.org/officeDocument/2006/relationships/themeOverride" Target="../theme/themeOverride8.xml"/></Relationships>
</file>

<file path=ppt/charts/_rels/chart9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9.xlsx"/><Relationship Id="rId1" Type="http://schemas.openxmlformats.org/officeDocument/2006/relationships/themeOverride" Target="../theme/themeOverrid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15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"/>
          <c:y val="0"/>
          <c:w val="1"/>
          <c:h val="0.99144021890819833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ОКВЭД2</c:v>
                </c:pt>
              </c:strCache>
            </c:strRef>
          </c:tx>
          <c:explosion val="19"/>
          <c:dPt>
            <c:idx val="0"/>
            <c:bubble3D val="0"/>
            <c:spPr>
              <a:solidFill>
                <a:schemeClr val="accent2">
                  <a:lumMod val="75000"/>
                </a:schemeClr>
              </a:solidFill>
            </c:spPr>
          </c:dPt>
          <c:dPt>
            <c:idx val="1"/>
            <c:bubble3D val="0"/>
            <c:spPr>
              <a:solidFill>
                <a:srgbClr val="C00000"/>
              </a:solidFill>
            </c:spPr>
          </c:dPt>
          <c:dPt>
            <c:idx val="2"/>
            <c:bubble3D val="0"/>
            <c:spPr>
              <a:solidFill>
                <a:srgbClr val="FFC000"/>
              </a:solidFill>
              <a:ln>
                <a:solidFill>
                  <a:srgbClr val="CC9900"/>
                </a:solidFill>
              </a:ln>
            </c:spPr>
          </c:dPt>
          <c:dLbls>
            <c:dLbl>
              <c:idx val="0"/>
              <c:layout>
                <c:manualLayout>
                  <c:x val="-0.15693284112214834"/>
                  <c:y val="0.22436238684873436"/>
                </c:manualLayout>
              </c:layout>
              <c:spPr/>
              <c:txPr>
                <a:bodyPr/>
                <a:lstStyle/>
                <a:p>
                  <a:pPr>
                    <a:defRPr sz="2000" b="1"/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1.3739213471369845E-3"/>
                  <c:y val="0.10401733794756408"/>
                </c:manualLayout>
              </c:layout>
              <c:spPr/>
              <c:txPr>
                <a:bodyPr/>
                <a:lstStyle/>
                <a:p>
                  <a:pPr>
                    <a:defRPr sz="2000" b="1"/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0.10678762329540821"/>
                  <c:y val="-0.11360641671797268"/>
                </c:manualLayout>
              </c:layout>
              <c:spPr/>
              <c:txPr>
                <a:bodyPr/>
                <a:lstStyle/>
                <a:p>
                  <a:pPr>
                    <a:defRPr sz="2000" b="1"/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Соответствует</c:v>
                </c:pt>
                <c:pt idx="1">
                  <c:v>Нет соответствия</c:v>
                </c:pt>
                <c:pt idx="2">
                  <c:v>Соответствует в части</c:v>
                </c:pt>
              </c:strCache>
            </c:strRef>
          </c:cat>
          <c:val>
            <c:numRef>
              <c:f>Лист1!$B$2:$B$4</c:f>
              <c:numCache>
                <c:formatCode>0%</c:formatCode>
                <c:ptCount val="3"/>
                <c:pt idx="0">
                  <c:v>0.56999999999999995</c:v>
                </c:pt>
                <c:pt idx="1">
                  <c:v>0.04</c:v>
                </c:pt>
                <c:pt idx="2">
                  <c:v>0.39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2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pPr>
            <a:r>
              <a:rPr lang="ru-RU" sz="1400" b="1" i="0" u="none" strike="noStrike" baseline="0" dirty="0" smtClean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Добыча </a:t>
            </a:r>
            <a:r>
              <a:rPr lang="ru-RU" sz="1400" b="1" i="0" u="none" strike="noStrike" baseline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полезных ископаемых </a:t>
            </a:r>
            <a:endParaRPr lang="ru-RU" sz="1400" b="1" dirty="0">
              <a:solidFill>
                <a:srgbClr val="00206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c:rich>
      </c:tx>
      <c:overlay val="0"/>
    </c:title>
    <c:autoTitleDeleted val="0"/>
    <c:plotArea>
      <c:layout>
        <c:manualLayout>
          <c:layoutTarget val="inner"/>
          <c:xMode val="edge"/>
          <c:yMode val="edge"/>
          <c:x val="5.0700732326037855E-2"/>
          <c:y val="0.14414871368416526"/>
          <c:w val="0.92918354250839319"/>
          <c:h val="0.59671630292279132"/>
        </c:manualLayout>
      </c:layout>
      <c:lineChart>
        <c:grouping val="standard"/>
        <c:varyColors val="0"/>
        <c:ser>
          <c:idx val="0"/>
          <c:order val="0"/>
          <c:tx>
            <c:strRef>
              <c:f>В_год_тр!$B$1</c:f>
              <c:strCache>
                <c:ptCount val="1"/>
                <c:pt idx="0">
                  <c:v>Опубликовано</c:v>
                </c:pt>
              </c:strCache>
            </c:strRef>
          </c:tx>
          <c:spPr>
            <a:ln>
              <a:solidFill>
                <a:schemeClr val="tx1">
                  <a:lumMod val="75000"/>
                  <a:lumOff val="25000"/>
                </a:schemeClr>
              </a:solidFill>
            </a:ln>
          </c:spPr>
          <c:marker>
            <c:symbol val="none"/>
          </c:marker>
          <c:cat>
            <c:numRef>
              <c:f>В_год_тр!$A$2:$A$33</c:f>
              <c:numCache>
                <c:formatCode>mmm\-yy</c:formatCode>
                <c:ptCount val="32"/>
                <c:pt idx="0">
                  <c:v>42736</c:v>
                </c:pt>
                <c:pt idx="1">
                  <c:v>42767</c:v>
                </c:pt>
                <c:pt idx="2">
                  <c:v>42795</c:v>
                </c:pt>
                <c:pt idx="3">
                  <c:v>42826</c:v>
                </c:pt>
                <c:pt idx="4">
                  <c:v>42856</c:v>
                </c:pt>
                <c:pt idx="5">
                  <c:v>42887</c:v>
                </c:pt>
                <c:pt idx="6">
                  <c:v>42917</c:v>
                </c:pt>
                <c:pt idx="7">
                  <c:v>42948</c:v>
                </c:pt>
                <c:pt idx="8">
                  <c:v>42979</c:v>
                </c:pt>
                <c:pt idx="9">
                  <c:v>43009</c:v>
                </c:pt>
                <c:pt idx="10">
                  <c:v>43040</c:v>
                </c:pt>
                <c:pt idx="11">
                  <c:v>43070</c:v>
                </c:pt>
                <c:pt idx="12">
                  <c:v>43101</c:v>
                </c:pt>
                <c:pt idx="13">
                  <c:v>43132</c:v>
                </c:pt>
                <c:pt idx="14">
                  <c:v>43160</c:v>
                </c:pt>
                <c:pt idx="15">
                  <c:v>43191</c:v>
                </c:pt>
                <c:pt idx="16">
                  <c:v>43221</c:v>
                </c:pt>
                <c:pt idx="17">
                  <c:v>43252</c:v>
                </c:pt>
                <c:pt idx="18">
                  <c:v>43282</c:v>
                </c:pt>
                <c:pt idx="19">
                  <c:v>43313</c:v>
                </c:pt>
                <c:pt idx="20">
                  <c:v>43344</c:v>
                </c:pt>
                <c:pt idx="21">
                  <c:v>43374</c:v>
                </c:pt>
                <c:pt idx="22">
                  <c:v>43405</c:v>
                </c:pt>
                <c:pt idx="23">
                  <c:v>43435</c:v>
                </c:pt>
                <c:pt idx="24">
                  <c:v>43466</c:v>
                </c:pt>
                <c:pt idx="25">
                  <c:v>43497</c:v>
                </c:pt>
                <c:pt idx="26">
                  <c:v>43525</c:v>
                </c:pt>
                <c:pt idx="27">
                  <c:v>43556</c:v>
                </c:pt>
                <c:pt idx="28">
                  <c:v>43586</c:v>
                </c:pt>
                <c:pt idx="29">
                  <c:v>43617</c:v>
                </c:pt>
                <c:pt idx="30">
                  <c:v>43647</c:v>
                </c:pt>
                <c:pt idx="31">
                  <c:v>43678</c:v>
                </c:pt>
              </c:numCache>
            </c:numRef>
          </c:cat>
          <c:val>
            <c:numRef>
              <c:f>В_год_тр!$B$2:$B$33</c:f>
              <c:numCache>
                <c:formatCode>0.0</c:formatCode>
                <c:ptCount val="32"/>
                <c:pt idx="0">
                  <c:v>102.07732852563605</c:v>
                </c:pt>
                <c:pt idx="1">
                  <c:v>102.05986353214355</c:v>
                </c:pt>
                <c:pt idx="2">
                  <c:v>101.98275198967387</c:v>
                </c:pt>
                <c:pt idx="3">
                  <c:v>102.40574717497159</c:v>
                </c:pt>
                <c:pt idx="4">
                  <c:v>103.04863462540865</c:v>
                </c:pt>
                <c:pt idx="5">
                  <c:v>103.24536057912711</c:v>
                </c:pt>
                <c:pt idx="6">
                  <c:v>103.15139584623414</c:v>
                </c:pt>
                <c:pt idx="7">
                  <c:v>102.57671179300807</c:v>
                </c:pt>
                <c:pt idx="8">
                  <c:v>101.68910175917799</c:v>
                </c:pt>
                <c:pt idx="9">
                  <c:v>101.23712173768587</c:v>
                </c:pt>
                <c:pt idx="10">
                  <c:v>101.34235497448465</c:v>
                </c:pt>
                <c:pt idx="11">
                  <c:v>102.00158381184677</c:v>
                </c:pt>
                <c:pt idx="12">
                  <c:v>102.88826951167847</c:v>
                </c:pt>
                <c:pt idx="13">
                  <c:v>103.6043204908057</c:v>
                </c:pt>
                <c:pt idx="14">
                  <c:v>104.22312499623595</c:v>
                </c:pt>
                <c:pt idx="15">
                  <c:v>104.70400838093947</c:v>
                </c:pt>
                <c:pt idx="16">
                  <c:v>105.24230833230202</c:v>
                </c:pt>
                <c:pt idx="17">
                  <c:v>105.97116444921957</c:v>
                </c:pt>
                <c:pt idx="18">
                  <c:v>106.61138843761177</c:v>
                </c:pt>
                <c:pt idx="19">
                  <c:v>107.29323257076015</c:v>
                </c:pt>
                <c:pt idx="20">
                  <c:v>107.98996538891288</c:v>
                </c:pt>
                <c:pt idx="21">
                  <c:v>108.40262890451876</c:v>
                </c:pt>
                <c:pt idx="22">
                  <c:v>108.5455590548399</c:v>
                </c:pt>
                <c:pt idx="23">
                  <c:v>108.38786961495093</c:v>
                </c:pt>
                <c:pt idx="24">
                  <c:v>108.26807514750838</c:v>
                </c:pt>
                <c:pt idx="25">
                  <c:v>108.53426427447526</c:v>
                </c:pt>
                <c:pt idx="26">
                  <c:v>108.82417943583236</c:v>
                </c:pt>
                <c:pt idx="27">
                  <c:v>108.73789275157492</c:v>
                </c:pt>
                <c:pt idx="28">
                  <c:v>108.54315725401052</c:v>
                </c:pt>
                <c:pt idx="29">
                  <c:v>108.67378518440815</c:v>
                </c:pt>
                <c:pt idx="30">
                  <c:v>109.06160427568689</c:v>
                </c:pt>
                <c:pt idx="31">
                  <c:v>109.53332942890952</c:v>
                </c:pt>
              </c:numCache>
            </c:numRef>
          </c:val>
          <c:smooth val="0"/>
        </c:ser>
        <c:ser>
          <c:idx val="2"/>
          <c:order val="1"/>
          <c:tx>
            <c:strRef>
              <c:f>В_год_тр!$D$1</c:f>
              <c:strCache>
                <c:ptCount val="1"/>
                <c:pt idx="0">
                  <c:v>Базисный 2017 </c:v>
                </c:pt>
              </c:strCache>
            </c:strRef>
          </c:tx>
          <c:spPr>
            <a:ln>
              <a:solidFill>
                <a:srgbClr val="0070C0"/>
              </a:solidFill>
            </a:ln>
          </c:spPr>
          <c:marker>
            <c:symbol val="none"/>
          </c:marker>
          <c:cat>
            <c:numRef>
              <c:f>В_год_тр!$A$2:$A$33</c:f>
              <c:numCache>
                <c:formatCode>mmm\-yy</c:formatCode>
                <c:ptCount val="32"/>
                <c:pt idx="0">
                  <c:v>42736</c:v>
                </c:pt>
                <c:pt idx="1">
                  <c:v>42767</c:v>
                </c:pt>
                <c:pt idx="2">
                  <c:v>42795</c:v>
                </c:pt>
                <c:pt idx="3">
                  <c:v>42826</c:v>
                </c:pt>
                <c:pt idx="4">
                  <c:v>42856</c:v>
                </c:pt>
                <c:pt idx="5">
                  <c:v>42887</c:v>
                </c:pt>
                <c:pt idx="6">
                  <c:v>42917</c:v>
                </c:pt>
                <c:pt idx="7">
                  <c:v>42948</c:v>
                </c:pt>
                <c:pt idx="8">
                  <c:v>42979</c:v>
                </c:pt>
                <c:pt idx="9">
                  <c:v>43009</c:v>
                </c:pt>
                <c:pt idx="10">
                  <c:v>43040</c:v>
                </c:pt>
                <c:pt idx="11">
                  <c:v>43070</c:v>
                </c:pt>
                <c:pt idx="12">
                  <c:v>43101</c:v>
                </c:pt>
                <c:pt idx="13">
                  <c:v>43132</c:v>
                </c:pt>
                <c:pt idx="14">
                  <c:v>43160</c:v>
                </c:pt>
                <c:pt idx="15">
                  <c:v>43191</c:v>
                </c:pt>
                <c:pt idx="16">
                  <c:v>43221</c:v>
                </c:pt>
                <c:pt idx="17">
                  <c:v>43252</c:v>
                </c:pt>
                <c:pt idx="18">
                  <c:v>43282</c:v>
                </c:pt>
                <c:pt idx="19">
                  <c:v>43313</c:v>
                </c:pt>
                <c:pt idx="20">
                  <c:v>43344</c:v>
                </c:pt>
                <c:pt idx="21">
                  <c:v>43374</c:v>
                </c:pt>
                <c:pt idx="22">
                  <c:v>43405</c:v>
                </c:pt>
                <c:pt idx="23">
                  <c:v>43435</c:v>
                </c:pt>
                <c:pt idx="24">
                  <c:v>43466</c:v>
                </c:pt>
                <c:pt idx="25">
                  <c:v>43497</c:v>
                </c:pt>
                <c:pt idx="26">
                  <c:v>43525</c:v>
                </c:pt>
                <c:pt idx="27">
                  <c:v>43556</c:v>
                </c:pt>
                <c:pt idx="28">
                  <c:v>43586</c:v>
                </c:pt>
                <c:pt idx="29">
                  <c:v>43617</c:v>
                </c:pt>
                <c:pt idx="30">
                  <c:v>43647</c:v>
                </c:pt>
                <c:pt idx="31">
                  <c:v>43678</c:v>
                </c:pt>
              </c:numCache>
            </c:numRef>
          </c:cat>
          <c:val>
            <c:numRef>
              <c:f>В_год_тр!$D$2:$D$33</c:f>
              <c:numCache>
                <c:formatCode>0.0</c:formatCode>
                <c:ptCount val="32"/>
                <c:pt idx="0">
                  <c:v>102.52966667684379</c:v>
                </c:pt>
                <c:pt idx="1">
                  <c:v>102.38705427097453</c:v>
                </c:pt>
                <c:pt idx="2">
                  <c:v>102.16659390724907</c:v>
                </c:pt>
                <c:pt idx="3">
                  <c:v>102.61926865967865</c:v>
                </c:pt>
                <c:pt idx="4">
                  <c:v>103.26572928848829</c:v>
                </c:pt>
                <c:pt idx="5">
                  <c:v>103.21603219772874</c:v>
                </c:pt>
                <c:pt idx="6">
                  <c:v>103.08761581975047</c:v>
                </c:pt>
                <c:pt idx="7">
                  <c:v>102.84283176941057</c:v>
                </c:pt>
                <c:pt idx="8">
                  <c:v>102.12899827664552</c:v>
                </c:pt>
                <c:pt idx="9">
                  <c:v>101.60663588037967</c:v>
                </c:pt>
                <c:pt idx="10">
                  <c:v>101.63963004244846</c:v>
                </c:pt>
                <c:pt idx="11">
                  <c:v>102.44595436817438</c:v>
                </c:pt>
                <c:pt idx="12">
                  <c:v>103.56555226055438</c:v>
                </c:pt>
                <c:pt idx="13">
                  <c:v>104.34867591013487</c:v>
                </c:pt>
                <c:pt idx="14">
                  <c:v>104.87074932468016</c:v>
                </c:pt>
                <c:pt idx="15">
                  <c:v>105.29601302049251</c:v>
                </c:pt>
                <c:pt idx="16">
                  <c:v>106.00591164049931</c:v>
                </c:pt>
                <c:pt idx="17">
                  <c:v>106.93223087432445</c:v>
                </c:pt>
                <c:pt idx="18">
                  <c:v>107.63959364698245</c:v>
                </c:pt>
                <c:pt idx="19">
                  <c:v>108.31671413937553</c:v>
                </c:pt>
                <c:pt idx="20">
                  <c:v>109.05341985424747</c:v>
                </c:pt>
                <c:pt idx="21">
                  <c:v>109.62746083773943</c:v>
                </c:pt>
                <c:pt idx="22">
                  <c:v>109.9799639507532</c:v>
                </c:pt>
                <c:pt idx="23">
                  <c:v>109.886922274779</c:v>
                </c:pt>
                <c:pt idx="24">
                  <c:v>109.68566303737062</c:v>
                </c:pt>
                <c:pt idx="25">
                  <c:v>109.94475558623556</c:v>
                </c:pt>
                <c:pt idx="26">
                  <c:v>110.39825982934096</c:v>
                </c:pt>
                <c:pt idx="27">
                  <c:v>110.40025023452704</c:v>
                </c:pt>
                <c:pt idx="28">
                  <c:v>110.01824309135799</c:v>
                </c:pt>
                <c:pt idx="29">
                  <c:v>110.12660501194588</c:v>
                </c:pt>
                <c:pt idx="30">
                  <c:v>110.65731724199699</c:v>
                </c:pt>
                <c:pt idx="31">
                  <c:v>111.04475893716216</c:v>
                </c:pt>
              </c:numCache>
            </c:numRef>
          </c:val>
          <c:smooth val="0"/>
        </c:ser>
        <c:ser>
          <c:idx val="3"/>
          <c:order val="2"/>
          <c:tx>
            <c:strRef>
              <c:f>В_год_тр!$E$1</c:f>
              <c:strCache>
                <c:ptCount val="1"/>
                <c:pt idx="0">
                  <c:v>Базисный 2018 </c:v>
                </c:pt>
              </c:strCache>
            </c:strRef>
          </c:tx>
          <c:spPr>
            <a:ln>
              <a:solidFill>
                <a:srgbClr val="FF0000"/>
              </a:solidFill>
            </a:ln>
          </c:spPr>
          <c:marker>
            <c:symbol val="none"/>
          </c:marker>
          <c:cat>
            <c:numRef>
              <c:f>В_год_тр!$A$2:$A$33</c:f>
              <c:numCache>
                <c:formatCode>mmm\-yy</c:formatCode>
                <c:ptCount val="32"/>
                <c:pt idx="0">
                  <c:v>42736</c:v>
                </c:pt>
                <c:pt idx="1">
                  <c:v>42767</c:v>
                </c:pt>
                <c:pt idx="2">
                  <c:v>42795</c:v>
                </c:pt>
                <c:pt idx="3">
                  <c:v>42826</c:v>
                </c:pt>
                <c:pt idx="4">
                  <c:v>42856</c:v>
                </c:pt>
                <c:pt idx="5">
                  <c:v>42887</c:v>
                </c:pt>
                <c:pt idx="6">
                  <c:v>42917</c:v>
                </c:pt>
                <c:pt idx="7">
                  <c:v>42948</c:v>
                </c:pt>
                <c:pt idx="8">
                  <c:v>42979</c:v>
                </c:pt>
                <c:pt idx="9">
                  <c:v>43009</c:v>
                </c:pt>
                <c:pt idx="10">
                  <c:v>43040</c:v>
                </c:pt>
                <c:pt idx="11">
                  <c:v>43070</c:v>
                </c:pt>
                <c:pt idx="12">
                  <c:v>43101</c:v>
                </c:pt>
                <c:pt idx="13">
                  <c:v>43132</c:v>
                </c:pt>
                <c:pt idx="14">
                  <c:v>43160</c:v>
                </c:pt>
                <c:pt idx="15">
                  <c:v>43191</c:v>
                </c:pt>
                <c:pt idx="16">
                  <c:v>43221</c:v>
                </c:pt>
                <c:pt idx="17">
                  <c:v>43252</c:v>
                </c:pt>
                <c:pt idx="18">
                  <c:v>43282</c:v>
                </c:pt>
                <c:pt idx="19">
                  <c:v>43313</c:v>
                </c:pt>
                <c:pt idx="20">
                  <c:v>43344</c:v>
                </c:pt>
                <c:pt idx="21">
                  <c:v>43374</c:v>
                </c:pt>
                <c:pt idx="22">
                  <c:v>43405</c:v>
                </c:pt>
                <c:pt idx="23">
                  <c:v>43435</c:v>
                </c:pt>
                <c:pt idx="24">
                  <c:v>43466</c:v>
                </c:pt>
                <c:pt idx="25">
                  <c:v>43497</c:v>
                </c:pt>
                <c:pt idx="26">
                  <c:v>43525</c:v>
                </c:pt>
                <c:pt idx="27">
                  <c:v>43556</c:v>
                </c:pt>
                <c:pt idx="28">
                  <c:v>43586</c:v>
                </c:pt>
                <c:pt idx="29">
                  <c:v>43617</c:v>
                </c:pt>
                <c:pt idx="30">
                  <c:v>43647</c:v>
                </c:pt>
                <c:pt idx="31">
                  <c:v>43678</c:v>
                </c:pt>
              </c:numCache>
            </c:numRef>
          </c:cat>
          <c:val>
            <c:numRef>
              <c:f>В_год_тр!$E$2:$E$33</c:f>
              <c:numCache>
                <c:formatCode>0.0</c:formatCode>
                <c:ptCount val="32"/>
                <c:pt idx="0">
                  <c:v>102.12021420427747</c:v>
                </c:pt>
                <c:pt idx="1">
                  <c:v>101.9934926198286</c:v>
                </c:pt>
                <c:pt idx="2">
                  <c:v>101.8321287350596</c:v>
                </c:pt>
                <c:pt idx="3">
                  <c:v>102.15219271048819</c:v>
                </c:pt>
                <c:pt idx="4">
                  <c:v>102.60070640002462</c:v>
                </c:pt>
                <c:pt idx="5">
                  <c:v>102.53346575882892</c:v>
                </c:pt>
                <c:pt idx="6">
                  <c:v>102.39408783442983</c:v>
                </c:pt>
                <c:pt idx="7">
                  <c:v>102.08781147465669</c:v>
                </c:pt>
                <c:pt idx="8">
                  <c:v>101.40923724449019</c:v>
                </c:pt>
                <c:pt idx="9">
                  <c:v>100.98120338015438</c:v>
                </c:pt>
                <c:pt idx="10">
                  <c:v>101.03700821646467</c:v>
                </c:pt>
                <c:pt idx="11">
                  <c:v>101.6755681837933</c:v>
                </c:pt>
                <c:pt idx="12">
                  <c:v>102.576555301296</c:v>
                </c:pt>
                <c:pt idx="13">
                  <c:v>103.28905175829135</c:v>
                </c:pt>
                <c:pt idx="14">
                  <c:v>103.83282211681508</c:v>
                </c:pt>
                <c:pt idx="15">
                  <c:v>104.25243851344123</c:v>
                </c:pt>
                <c:pt idx="16">
                  <c:v>104.86618791763337</c:v>
                </c:pt>
                <c:pt idx="17">
                  <c:v>105.72806957374496</c:v>
                </c:pt>
                <c:pt idx="18">
                  <c:v>106.44564354754628</c:v>
                </c:pt>
                <c:pt idx="19">
                  <c:v>107.06076355415216</c:v>
                </c:pt>
                <c:pt idx="20">
                  <c:v>107.68761898058681</c:v>
                </c:pt>
                <c:pt idx="21">
                  <c:v>108.12535195430077</c:v>
                </c:pt>
                <c:pt idx="22">
                  <c:v>108.36051519237132</c:v>
                </c:pt>
                <c:pt idx="23">
                  <c:v>108.31420054132923</c:v>
                </c:pt>
                <c:pt idx="24">
                  <c:v>108.14889261950293</c:v>
                </c:pt>
                <c:pt idx="25">
                  <c:v>108.28149315920362</c:v>
                </c:pt>
                <c:pt idx="26">
                  <c:v>108.59533335641343</c:v>
                </c:pt>
                <c:pt idx="27">
                  <c:v>108.58554321049363</c:v>
                </c:pt>
                <c:pt idx="28">
                  <c:v>108.27001667817539</c:v>
                </c:pt>
                <c:pt idx="29">
                  <c:v>108.28954580732362</c:v>
                </c:pt>
                <c:pt idx="30">
                  <c:v>108.72264839091736</c:v>
                </c:pt>
                <c:pt idx="31">
                  <c:v>109.20703321141997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0797696"/>
        <c:axId val="117425856"/>
      </c:lineChart>
      <c:dateAx>
        <c:axId val="40797696"/>
        <c:scaling>
          <c:orientation val="minMax"/>
        </c:scaling>
        <c:delete val="0"/>
        <c:axPos val="b"/>
        <c:majorGridlines/>
        <c:numFmt formatCode="mmm\-yy" sourceLinked="1"/>
        <c:majorTickMark val="out"/>
        <c:minorTickMark val="none"/>
        <c:tickLblPos val="nextTo"/>
        <c:crossAx val="117425856"/>
        <c:crosses val="autoZero"/>
        <c:auto val="1"/>
        <c:lblOffset val="100"/>
        <c:baseTimeUnit val="months"/>
      </c:dateAx>
      <c:valAx>
        <c:axId val="117425856"/>
        <c:scaling>
          <c:orientation val="minMax"/>
          <c:max val="112"/>
          <c:min val="100"/>
        </c:scaling>
        <c:delete val="0"/>
        <c:axPos val="l"/>
        <c:majorGridlines/>
        <c:numFmt formatCode="0" sourceLinked="0"/>
        <c:majorTickMark val="out"/>
        <c:minorTickMark val="none"/>
        <c:tickLblPos val="nextTo"/>
        <c:crossAx val="40797696"/>
        <c:crosses val="autoZero"/>
        <c:crossBetween val="midCat"/>
        <c:majorUnit val="2"/>
      </c:valAx>
    </c:plotArea>
    <c:plotVisOnly val="1"/>
    <c:dispBlanksAs val="gap"/>
    <c:showDLblsOverMax val="0"/>
  </c:chart>
  <c:externalData r:id="rId2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pPr>
            <a:r>
              <a:rPr lang="ru-RU" sz="1400" b="1" i="0" u="none" strike="noStrike" baseline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Обрабатывающие производства </a:t>
            </a:r>
            <a:endParaRPr lang="ru-RU" sz="1400" dirty="0">
              <a:solidFill>
                <a:srgbClr val="00206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c:rich>
      </c:tx>
      <c:overlay val="0"/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С_год_тр!$B$1</c:f>
              <c:strCache>
                <c:ptCount val="1"/>
                <c:pt idx="0">
                  <c:v>Опубликовано</c:v>
                </c:pt>
              </c:strCache>
            </c:strRef>
          </c:tx>
          <c:spPr>
            <a:ln>
              <a:solidFill>
                <a:schemeClr val="tx1">
                  <a:lumMod val="75000"/>
                  <a:lumOff val="25000"/>
                </a:schemeClr>
              </a:solidFill>
            </a:ln>
          </c:spPr>
          <c:marker>
            <c:symbol val="none"/>
          </c:marker>
          <c:cat>
            <c:numRef>
              <c:f>С_год_тр!$A$2:$A$33</c:f>
              <c:numCache>
                <c:formatCode>mmm\-yy</c:formatCode>
                <c:ptCount val="32"/>
                <c:pt idx="0">
                  <c:v>42736</c:v>
                </c:pt>
                <c:pt idx="1">
                  <c:v>42767</c:v>
                </c:pt>
                <c:pt idx="2">
                  <c:v>42795</c:v>
                </c:pt>
                <c:pt idx="3">
                  <c:v>42826</c:v>
                </c:pt>
                <c:pt idx="4">
                  <c:v>42856</c:v>
                </c:pt>
                <c:pt idx="5">
                  <c:v>42887</c:v>
                </c:pt>
                <c:pt idx="6">
                  <c:v>42917</c:v>
                </c:pt>
                <c:pt idx="7">
                  <c:v>42948</c:v>
                </c:pt>
                <c:pt idx="8">
                  <c:v>42979</c:v>
                </c:pt>
                <c:pt idx="9">
                  <c:v>43009</c:v>
                </c:pt>
                <c:pt idx="10">
                  <c:v>43040</c:v>
                </c:pt>
                <c:pt idx="11">
                  <c:v>43070</c:v>
                </c:pt>
                <c:pt idx="12">
                  <c:v>43101</c:v>
                </c:pt>
                <c:pt idx="13">
                  <c:v>43132</c:v>
                </c:pt>
                <c:pt idx="14">
                  <c:v>43160</c:v>
                </c:pt>
                <c:pt idx="15">
                  <c:v>43191</c:v>
                </c:pt>
                <c:pt idx="16">
                  <c:v>43221</c:v>
                </c:pt>
                <c:pt idx="17">
                  <c:v>43252</c:v>
                </c:pt>
                <c:pt idx="18">
                  <c:v>43282</c:v>
                </c:pt>
                <c:pt idx="19">
                  <c:v>43313</c:v>
                </c:pt>
                <c:pt idx="20">
                  <c:v>43344</c:v>
                </c:pt>
                <c:pt idx="21">
                  <c:v>43374</c:v>
                </c:pt>
                <c:pt idx="22">
                  <c:v>43405</c:v>
                </c:pt>
                <c:pt idx="23">
                  <c:v>43435</c:v>
                </c:pt>
                <c:pt idx="24">
                  <c:v>43466</c:v>
                </c:pt>
                <c:pt idx="25">
                  <c:v>43497</c:v>
                </c:pt>
                <c:pt idx="26">
                  <c:v>43525</c:v>
                </c:pt>
                <c:pt idx="27">
                  <c:v>43556</c:v>
                </c:pt>
                <c:pt idx="28">
                  <c:v>43586</c:v>
                </c:pt>
                <c:pt idx="29">
                  <c:v>43617</c:v>
                </c:pt>
                <c:pt idx="30">
                  <c:v>43647</c:v>
                </c:pt>
                <c:pt idx="31">
                  <c:v>43678</c:v>
                </c:pt>
              </c:numCache>
            </c:numRef>
          </c:cat>
          <c:val>
            <c:numRef>
              <c:f>С_год_тр!$B$2:$B$33</c:f>
              <c:numCache>
                <c:formatCode>0.0</c:formatCode>
                <c:ptCount val="32"/>
                <c:pt idx="0">
                  <c:v>101.93677111395826</c:v>
                </c:pt>
                <c:pt idx="1">
                  <c:v>101.7464305231522</c:v>
                </c:pt>
                <c:pt idx="2">
                  <c:v>101.82225569064011</c:v>
                </c:pt>
                <c:pt idx="3">
                  <c:v>102.06441143724453</c:v>
                </c:pt>
                <c:pt idx="4">
                  <c:v>102.32229614270736</c:v>
                </c:pt>
                <c:pt idx="5">
                  <c:v>102.48000403646448</c:v>
                </c:pt>
                <c:pt idx="6">
                  <c:v>102.6909713391309</c:v>
                </c:pt>
                <c:pt idx="7">
                  <c:v>103.14352647250007</c:v>
                </c:pt>
                <c:pt idx="8">
                  <c:v>103.53819063621224</c:v>
                </c:pt>
                <c:pt idx="9">
                  <c:v>103.68188108682737</c:v>
                </c:pt>
                <c:pt idx="10">
                  <c:v>103.85322900802724</c:v>
                </c:pt>
                <c:pt idx="11">
                  <c:v>104.25306794500183</c:v>
                </c:pt>
                <c:pt idx="12">
                  <c:v>104.69487303590203</c:v>
                </c:pt>
                <c:pt idx="13">
                  <c:v>104.9752115517697</c:v>
                </c:pt>
                <c:pt idx="14">
                  <c:v>105.21726139226777</c:v>
                </c:pt>
                <c:pt idx="15">
                  <c:v>105.52581961244296</c:v>
                </c:pt>
                <c:pt idx="16">
                  <c:v>105.71822390009805</c:v>
                </c:pt>
                <c:pt idx="17">
                  <c:v>105.66487226140366</c:v>
                </c:pt>
                <c:pt idx="18">
                  <c:v>105.55015646057136</c:v>
                </c:pt>
                <c:pt idx="19">
                  <c:v>105.48389745703911</c:v>
                </c:pt>
                <c:pt idx="20">
                  <c:v>105.42121488552229</c:v>
                </c:pt>
                <c:pt idx="21">
                  <c:v>105.34472237932465</c:v>
                </c:pt>
                <c:pt idx="22">
                  <c:v>105.31736338339248</c:v>
                </c:pt>
                <c:pt idx="23">
                  <c:v>105.49589802205888</c:v>
                </c:pt>
                <c:pt idx="24">
                  <c:v>105.93672232270475</c:v>
                </c:pt>
                <c:pt idx="25">
                  <c:v>106.45424841181266</c:v>
                </c:pt>
                <c:pt idx="26">
                  <c:v>106.86939295744395</c:v>
                </c:pt>
                <c:pt idx="27">
                  <c:v>107.19675949654793</c:v>
                </c:pt>
                <c:pt idx="28">
                  <c:v>107.49022186000977</c:v>
                </c:pt>
                <c:pt idx="29">
                  <c:v>107.78797304519003</c:v>
                </c:pt>
                <c:pt idx="30">
                  <c:v>108.06390414670736</c:v>
                </c:pt>
                <c:pt idx="31">
                  <c:v>108.33476341104095</c:v>
                </c:pt>
              </c:numCache>
            </c:numRef>
          </c:val>
          <c:smooth val="0"/>
        </c:ser>
        <c:ser>
          <c:idx val="2"/>
          <c:order val="1"/>
          <c:tx>
            <c:strRef>
              <c:f>С_год_тр!$D$1</c:f>
              <c:strCache>
                <c:ptCount val="1"/>
                <c:pt idx="0">
                  <c:v>Базисный 2017 </c:v>
                </c:pt>
              </c:strCache>
            </c:strRef>
          </c:tx>
          <c:spPr>
            <a:ln>
              <a:solidFill>
                <a:srgbClr val="0070C0"/>
              </a:solidFill>
            </a:ln>
          </c:spPr>
          <c:marker>
            <c:symbol val="none"/>
          </c:marker>
          <c:cat>
            <c:numRef>
              <c:f>С_год_тр!$A$2:$A$33</c:f>
              <c:numCache>
                <c:formatCode>mmm\-yy</c:formatCode>
                <c:ptCount val="32"/>
                <c:pt idx="0">
                  <c:v>42736</c:v>
                </c:pt>
                <c:pt idx="1">
                  <c:v>42767</c:v>
                </c:pt>
                <c:pt idx="2">
                  <c:v>42795</c:v>
                </c:pt>
                <c:pt idx="3">
                  <c:v>42826</c:v>
                </c:pt>
                <c:pt idx="4">
                  <c:v>42856</c:v>
                </c:pt>
                <c:pt idx="5">
                  <c:v>42887</c:v>
                </c:pt>
                <c:pt idx="6">
                  <c:v>42917</c:v>
                </c:pt>
                <c:pt idx="7">
                  <c:v>42948</c:v>
                </c:pt>
                <c:pt idx="8">
                  <c:v>42979</c:v>
                </c:pt>
                <c:pt idx="9">
                  <c:v>43009</c:v>
                </c:pt>
                <c:pt idx="10">
                  <c:v>43040</c:v>
                </c:pt>
                <c:pt idx="11">
                  <c:v>43070</c:v>
                </c:pt>
                <c:pt idx="12">
                  <c:v>43101</c:v>
                </c:pt>
                <c:pt idx="13">
                  <c:v>43132</c:v>
                </c:pt>
                <c:pt idx="14">
                  <c:v>43160</c:v>
                </c:pt>
                <c:pt idx="15">
                  <c:v>43191</c:v>
                </c:pt>
                <c:pt idx="16">
                  <c:v>43221</c:v>
                </c:pt>
                <c:pt idx="17">
                  <c:v>43252</c:v>
                </c:pt>
                <c:pt idx="18">
                  <c:v>43282</c:v>
                </c:pt>
                <c:pt idx="19">
                  <c:v>43313</c:v>
                </c:pt>
                <c:pt idx="20">
                  <c:v>43344</c:v>
                </c:pt>
                <c:pt idx="21">
                  <c:v>43374</c:v>
                </c:pt>
                <c:pt idx="22">
                  <c:v>43405</c:v>
                </c:pt>
                <c:pt idx="23">
                  <c:v>43435</c:v>
                </c:pt>
                <c:pt idx="24">
                  <c:v>43466</c:v>
                </c:pt>
                <c:pt idx="25">
                  <c:v>43497</c:v>
                </c:pt>
                <c:pt idx="26">
                  <c:v>43525</c:v>
                </c:pt>
                <c:pt idx="27">
                  <c:v>43556</c:v>
                </c:pt>
                <c:pt idx="28">
                  <c:v>43586</c:v>
                </c:pt>
                <c:pt idx="29">
                  <c:v>43617</c:v>
                </c:pt>
                <c:pt idx="30">
                  <c:v>43647</c:v>
                </c:pt>
                <c:pt idx="31">
                  <c:v>43678</c:v>
                </c:pt>
              </c:numCache>
            </c:numRef>
          </c:cat>
          <c:val>
            <c:numRef>
              <c:f>С_год_тр!$D$2:$D$33</c:f>
              <c:numCache>
                <c:formatCode>0.0</c:formatCode>
                <c:ptCount val="32"/>
                <c:pt idx="0">
                  <c:v>102.81752649375738</c:v>
                </c:pt>
                <c:pt idx="1">
                  <c:v>102.97863678476097</c:v>
                </c:pt>
                <c:pt idx="2">
                  <c:v>103.45634917726876</c:v>
                </c:pt>
                <c:pt idx="3">
                  <c:v>104.12117252374925</c:v>
                </c:pt>
                <c:pt idx="4">
                  <c:v>104.83480576417537</c:v>
                </c:pt>
                <c:pt idx="5">
                  <c:v>105.51828335425948</c:v>
                </c:pt>
                <c:pt idx="6">
                  <c:v>106.05968611230931</c:v>
                </c:pt>
                <c:pt idx="7">
                  <c:v>106.59111910880344</c:v>
                </c:pt>
                <c:pt idx="8">
                  <c:v>106.99720044863308</c:v>
                </c:pt>
                <c:pt idx="9">
                  <c:v>107.10433531909442</c:v>
                </c:pt>
                <c:pt idx="10">
                  <c:v>107.25236579136798</c:v>
                </c:pt>
                <c:pt idx="11">
                  <c:v>107.91506847542105</c:v>
                </c:pt>
                <c:pt idx="12">
                  <c:v>108.81230720201503</c:v>
                </c:pt>
                <c:pt idx="13">
                  <c:v>109.25218689377637</c:v>
                </c:pt>
                <c:pt idx="14">
                  <c:v>109.45474634438992</c:v>
                </c:pt>
                <c:pt idx="15">
                  <c:v>109.86822318236284</c:v>
                </c:pt>
                <c:pt idx="16">
                  <c:v>110.19757321232494</c:v>
                </c:pt>
                <c:pt idx="17">
                  <c:v>110.12602212876733</c:v>
                </c:pt>
                <c:pt idx="18">
                  <c:v>109.99634129495631</c:v>
                </c:pt>
                <c:pt idx="19">
                  <c:v>110.12684873346596</c:v>
                </c:pt>
                <c:pt idx="20">
                  <c:v>110.42858933540406</c:v>
                </c:pt>
                <c:pt idx="21">
                  <c:v>110.69677502078068</c:v>
                </c:pt>
                <c:pt idx="22">
                  <c:v>110.85706322117503</c:v>
                </c:pt>
                <c:pt idx="23">
                  <c:v>110.77560314475441</c:v>
                </c:pt>
                <c:pt idx="24">
                  <c:v>110.34901200397374</c:v>
                </c:pt>
                <c:pt idx="25">
                  <c:v>110.04262042304896</c:v>
                </c:pt>
                <c:pt idx="26">
                  <c:v>110.07252190626789</c:v>
                </c:pt>
                <c:pt idx="27">
                  <c:v>110.20315625736463</c:v>
                </c:pt>
                <c:pt idx="28">
                  <c:v>110.49066031310852</c:v>
                </c:pt>
                <c:pt idx="29">
                  <c:v>111.02615381431745</c:v>
                </c:pt>
                <c:pt idx="30">
                  <c:v>111.50931761208943</c:v>
                </c:pt>
                <c:pt idx="31">
                  <c:v>111.82321195971043</c:v>
                </c:pt>
              </c:numCache>
            </c:numRef>
          </c:val>
          <c:smooth val="0"/>
        </c:ser>
        <c:ser>
          <c:idx val="3"/>
          <c:order val="2"/>
          <c:tx>
            <c:strRef>
              <c:f>С_год_тр!$E$1</c:f>
              <c:strCache>
                <c:ptCount val="1"/>
                <c:pt idx="0">
                  <c:v>Базисный 2018 </c:v>
                </c:pt>
              </c:strCache>
            </c:strRef>
          </c:tx>
          <c:spPr>
            <a:ln>
              <a:solidFill>
                <a:srgbClr val="FF0000"/>
              </a:solidFill>
            </a:ln>
          </c:spPr>
          <c:marker>
            <c:symbol val="none"/>
          </c:marker>
          <c:cat>
            <c:numRef>
              <c:f>С_год_тр!$A$2:$A$33</c:f>
              <c:numCache>
                <c:formatCode>mmm\-yy</c:formatCode>
                <c:ptCount val="32"/>
                <c:pt idx="0">
                  <c:v>42736</c:v>
                </c:pt>
                <c:pt idx="1">
                  <c:v>42767</c:v>
                </c:pt>
                <c:pt idx="2">
                  <c:v>42795</c:v>
                </c:pt>
                <c:pt idx="3">
                  <c:v>42826</c:v>
                </c:pt>
                <c:pt idx="4">
                  <c:v>42856</c:v>
                </c:pt>
                <c:pt idx="5">
                  <c:v>42887</c:v>
                </c:pt>
                <c:pt idx="6">
                  <c:v>42917</c:v>
                </c:pt>
                <c:pt idx="7">
                  <c:v>42948</c:v>
                </c:pt>
                <c:pt idx="8">
                  <c:v>42979</c:v>
                </c:pt>
                <c:pt idx="9">
                  <c:v>43009</c:v>
                </c:pt>
                <c:pt idx="10">
                  <c:v>43040</c:v>
                </c:pt>
                <c:pt idx="11">
                  <c:v>43070</c:v>
                </c:pt>
                <c:pt idx="12">
                  <c:v>43101</c:v>
                </c:pt>
                <c:pt idx="13">
                  <c:v>43132</c:v>
                </c:pt>
                <c:pt idx="14">
                  <c:v>43160</c:v>
                </c:pt>
                <c:pt idx="15">
                  <c:v>43191</c:v>
                </c:pt>
                <c:pt idx="16">
                  <c:v>43221</c:v>
                </c:pt>
                <c:pt idx="17">
                  <c:v>43252</c:v>
                </c:pt>
                <c:pt idx="18">
                  <c:v>43282</c:v>
                </c:pt>
                <c:pt idx="19">
                  <c:v>43313</c:v>
                </c:pt>
                <c:pt idx="20">
                  <c:v>43344</c:v>
                </c:pt>
                <c:pt idx="21">
                  <c:v>43374</c:v>
                </c:pt>
                <c:pt idx="22">
                  <c:v>43405</c:v>
                </c:pt>
                <c:pt idx="23">
                  <c:v>43435</c:v>
                </c:pt>
                <c:pt idx="24">
                  <c:v>43466</c:v>
                </c:pt>
                <c:pt idx="25">
                  <c:v>43497</c:v>
                </c:pt>
                <c:pt idx="26">
                  <c:v>43525</c:v>
                </c:pt>
                <c:pt idx="27">
                  <c:v>43556</c:v>
                </c:pt>
                <c:pt idx="28">
                  <c:v>43586</c:v>
                </c:pt>
                <c:pt idx="29">
                  <c:v>43617</c:v>
                </c:pt>
                <c:pt idx="30">
                  <c:v>43647</c:v>
                </c:pt>
                <c:pt idx="31">
                  <c:v>43678</c:v>
                </c:pt>
              </c:numCache>
            </c:numRef>
          </c:cat>
          <c:val>
            <c:numRef>
              <c:f>С_год_тр!$E$2:$E$33</c:f>
              <c:numCache>
                <c:formatCode>0.0</c:formatCode>
                <c:ptCount val="32"/>
                <c:pt idx="0">
                  <c:v>102.07576855341105</c:v>
                </c:pt>
                <c:pt idx="1">
                  <c:v>102.05769198098946</c:v>
                </c:pt>
                <c:pt idx="2">
                  <c:v>102.46789038837805</c:v>
                </c:pt>
                <c:pt idx="3">
                  <c:v>103.07846670198603</c:v>
                </c:pt>
                <c:pt idx="4">
                  <c:v>103.73234345601418</c:v>
                </c:pt>
                <c:pt idx="5">
                  <c:v>104.35773869593508</c:v>
                </c:pt>
                <c:pt idx="6">
                  <c:v>104.87841849581925</c:v>
                </c:pt>
                <c:pt idx="7">
                  <c:v>105.47547798516275</c:v>
                </c:pt>
                <c:pt idx="8">
                  <c:v>105.96390379056878</c:v>
                </c:pt>
                <c:pt idx="9">
                  <c:v>106.04808517767006</c:v>
                </c:pt>
                <c:pt idx="10">
                  <c:v>106.0361861618796</c:v>
                </c:pt>
                <c:pt idx="11">
                  <c:v>106.4762874365791</c:v>
                </c:pt>
                <c:pt idx="12">
                  <c:v>107.1480827769491</c:v>
                </c:pt>
                <c:pt idx="13">
                  <c:v>107.35562376051216</c:v>
                </c:pt>
                <c:pt idx="14">
                  <c:v>107.35495125031915</c:v>
                </c:pt>
                <c:pt idx="15">
                  <c:v>107.67061363073886</c:v>
                </c:pt>
                <c:pt idx="16">
                  <c:v>107.989111456313</c:v>
                </c:pt>
                <c:pt idx="17">
                  <c:v>107.87086200768029</c:v>
                </c:pt>
                <c:pt idx="18">
                  <c:v>107.59784654281886</c:v>
                </c:pt>
                <c:pt idx="19">
                  <c:v>107.58742242894289</c:v>
                </c:pt>
                <c:pt idx="20">
                  <c:v>107.83620697242041</c:v>
                </c:pt>
                <c:pt idx="21">
                  <c:v>108.14096308664728</c:v>
                </c:pt>
                <c:pt idx="22">
                  <c:v>108.44706349930985</c:v>
                </c:pt>
                <c:pt idx="23">
                  <c:v>108.55637230318904</c:v>
                </c:pt>
                <c:pt idx="24">
                  <c:v>108.23602708583068</c:v>
                </c:pt>
                <c:pt idx="25">
                  <c:v>107.97136683975498</c:v>
                </c:pt>
                <c:pt idx="26">
                  <c:v>108.04744805444504</c:v>
                </c:pt>
                <c:pt idx="27">
                  <c:v>108.14646167562157</c:v>
                </c:pt>
                <c:pt idx="28">
                  <c:v>108.32732662091004</c:v>
                </c:pt>
                <c:pt idx="29">
                  <c:v>108.8481203142765</c:v>
                </c:pt>
                <c:pt idx="30">
                  <c:v>109.40098867829687</c:v>
                </c:pt>
                <c:pt idx="31">
                  <c:v>109.74475609572343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91947520"/>
        <c:axId val="117427584"/>
      </c:lineChart>
      <c:dateAx>
        <c:axId val="91947520"/>
        <c:scaling>
          <c:orientation val="minMax"/>
        </c:scaling>
        <c:delete val="0"/>
        <c:axPos val="b"/>
        <c:majorGridlines/>
        <c:numFmt formatCode="mmm\-yy" sourceLinked="1"/>
        <c:majorTickMark val="out"/>
        <c:minorTickMark val="none"/>
        <c:tickLblPos val="nextTo"/>
        <c:crossAx val="117427584"/>
        <c:crosses val="autoZero"/>
        <c:auto val="1"/>
        <c:lblOffset val="100"/>
        <c:baseTimeUnit val="months"/>
      </c:dateAx>
      <c:valAx>
        <c:axId val="117427584"/>
        <c:scaling>
          <c:orientation val="minMax"/>
          <c:max val="112"/>
          <c:min val="100"/>
        </c:scaling>
        <c:delete val="0"/>
        <c:axPos val="l"/>
        <c:majorGridlines/>
        <c:numFmt formatCode="0" sourceLinked="0"/>
        <c:majorTickMark val="out"/>
        <c:minorTickMark val="none"/>
        <c:tickLblPos val="nextTo"/>
        <c:crossAx val="91947520"/>
        <c:crosses val="autoZero"/>
        <c:crossBetween val="midCat"/>
      </c:valAx>
    </c:plotArea>
    <c:legend>
      <c:legendPos val="b"/>
      <c:layout>
        <c:manualLayout>
          <c:xMode val="edge"/>
          <c:yMode val="edge"/>
          <c:x val="2.9623680373286672E-2"/>
          <c:y val="0.91752121505845907"/>
          <c:w val="0.93482671332750089"/>
          <c:h val="7.6905358932122719E-2"/>
        </c:manualLayout>
      </c:layout>
      <c:overlay val="0"/>
      <c:txPr>
        <a:bodyPr/>
        <a:lstStyle/>
        <a:p>
          <a:pPr>
            <a:defRPr sz="1400" b="1"/>
          </a:pPr>
          <a:endParaRPr lang="ru-RU"/>
        </a:p>
      </c:txPr>
    </c:legend>
    <c:plotVisOnly val="1"/>
    <c:dispBlanksAs val="gap"/>
    <c:showDLblsOverMax val="0"/>
  </c:chart>
  <c:externalData r:id="rId2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pPr>
            <a:r>
              <a:rPr lang="ru-RU" sz="1400" b="1" i="0" u="none" strike="noStrike" baseline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Обеспечение электрической энергией, газом и паром; </a:t>
            </a:r>
            <a:br>
              <a:rPr lang="ru-RU" sz="1400" b="1" i="0" u="none" strike="noStrike" baseline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400" b="1" i="0" u="none" strike="noStrike" baseline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кондиционирование воздуха </a:t>
            </a:r>
            <a:endParaRPr lang="ru-RU" sz="1400" dirty="0">
              <a:solidFill>
                <a:srgbClr val="00206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c:rich>
      </c:tx>
      <c:overlay val="0"/>
    </c:title>
    <c:autoTitleDeleted val="0"/>
    <c:plotArea>
      <c:layout>
        <c:manualLayout>
          <c:layoutTarget val="inner"/>
          <c:xMode val="edge"/>
          <c:yMode val="edge"/>
          <c:x val="5.7156838728492282E-2"/>
          <c:y val="0.28223852573108066"/>
          <c:w val="0.92654686497521144"/>
          <c:h val="0.44299392076856525"/>
        </c:manualLayout>
      </c:layout>
      <c:lineChart>
        <c:grouping val="standard"/>
        <c:varyColors val="0"/>
        <c:ser>
          <c:idx val="0"/>
          <c:order val="0"/>
          <c:tx>
            <c:strRef>
              <c:f>D_год_тр!$B$1</c:f>
              <c:strCache>
                <c:ptCount val="1"/>
                <c:pt idx="0">
                  <c:v>Опубликовано</c:v>
                </c:pt>
              </c:strCache>
            </c:strRef>
          </c:tx>
          <c:spPr>
            <a:ln>
              <a:solidFill>
                <a:schemeClr val="tx1">
                  <a:lumMod val="75000"/>
                  <a:lumOff val="25000"/>
                </a:schemeClr>
              </a:solidFill>
            </a:ln>
          </c:spPr>
          <c:marker>
            <c:symbol val="none"/>
          </c:marker>
          <c:cat>
            <c:numRef>
              <c:f>D_год_тр!$A$2:$A$33</c:f>
              <c:numCache>
                <c:formatCode>mmm\-yy</c:formatCode>
                <c:ptCount val="32"/>
                <c:pt idx="0">
                  <c:v>42736</c:v>
                </c:pt>
                <c:pt idx="1">
                  <c:v>42767</c:v>
                </c:pt>
                <c:pt idx="2">
                  <c:v>42795</c:v>
                </c:pt>
                <c:pt idx="3">
                  <c:v>42826</c:v>
                </c:pt>
                <c:pt idx="4">
                  <c:v>42856</c:v>
                </c:pt>
                <c:pt idx="5">
                  <c:v>42887</c:v>
                </c:pt>
                <c:pt idx="6">
                  <c:v>42917</c:v>
                </c:pt>
                <c:pt idx="7">
                  <c:v>42948</c:v>
                </c:pt>
                <c:pt idx="8">
                  <c:v>42979</c:v>
                </c:pt>
                <c:pt idx="9">
                  <c:v>43009</c:v>
                </c:pt>
                <c:pt idx="10">
                  <c:v>43040</c:v>
                </c:pt>
                <c:pt idx="11">
                  <c:v>43070</c:v>
                </c:pt>
                <c:pt idx="12">
                  <c:v>43101</c:v>
                </c:pt>
                <c:pt idx="13">
                  <c:v>43132</c:v>
                </c:pt>
                <c:pt idx="14">
                  <c:v>43160</c:v>
                </c:pt>
                <c:pt idx="15">
                  <c:v>43191</c:v>
                </c:pt>
                <c:pt idx="16">
                  <c:v>43221</c:v>
                </c:pt>
                <c:pt idx="17">
                  <c:v>43252</c:v>
                </c:pt>
                <c:pt idx="18">
                  <c:v>43282</c:v>
                </c:pt>
                <c:pt idx="19">
                  <c:v>43313</c:v>
                </c:pt>
                <c:pt idx="20">
                  <c:v>43344</c:v>
                </c:pt>
                <c:pt idx="21">
                  <c:v>43374</c:v>
                </c:pt>
                <c:pt idx="22">
                  <c:v>43405</c:v>
                </c:pt>
                <c:pt idx="23">
                  <c:v>43435</c:v>
                </c:pt>
                <c:pt idx="24">
                  <c:v>43466</c:v>
                </c:pt>
                <c:pt idx="25">
                  <c:v>43497</c:v>
                </c:pt>
                <c:pt idx="26">
                  <c:v>43525</c:v>
                </c:pt>
                <c:pt idx="27">
                  <c:v>43556</c:v>
                </c:pt>
                <c:pt idx="28">
                  <c:v>43586</c:v>
                </c:pt>
                <c:pt idx="29">
                  <c:v>43617</c:v>
                </c:pt>
                <c:pt idx="30">
                  <c:v>43647</c:v>
                </c:pt>
                <c:pt idx="31">
                  <c:v>43678</c:v>
                </c:pt>
              </c:numCache>
            </c:numRef>
          </c:cat>
          <c:val>
            <c:numRef>
              <c:f>D_год_тр!$B$2:$B$33</c:f>
              <c:numCache>
                <c:formatCode>0.0</c:formatCode>
                <c:ptCount val="32"/>
                <c:pt idx="0">
                  <c:v>100.19505495285168</c:v>
                </c:pt>
                <c:pt idx="1">
                  <c:v>100.21594295284342</c:v>
                </c:pt>
                <c:pt idx="2">
                  <c:v>100.2371282136564</c:v>
                </c:pt>
                <c:pt idx="3">
                  <c:v>100.26035269083508</c:v>
                </c:pt>
                <c:pt idx="4">
                  <c:v>100.28252909363651</c:v>
                </c:pt>
                <c:pt idx="5">
                  <c:v>100.30173325345314</c:v>
                </c:pt>
                <c:pt idx="6">
                  <c:v>100.32146015282311</c:v>
                </c:pt>
                <c:pt idx="7">
                  <c:v>100.34207777643894</c:v>
                </c:pt>
                <c:pt idx="8">
                  <c:v>100.36203345509864</c:v>
                </c:pt>
                <c:pt idx="9">
                  <c:v>100.38080645586564</c:v>
                </c:pt>
                <c:pt idx="10">
                  <c:v>100.39821923431332</c:v>
                </c:pt>
                <c:pt idx="11">
                  <c:v>100.41637417293373</c:v>
                </c:pt>
                <c:pt idx="12">
                  <c:v>100.43658294554989</c:v>
                </c:pt>
                <c:pt idx="13">
                  <c:v>100.45764990844849</c:v>
                </c:pt>
                <c:pt idx="14">
                  <c:v>100.4764741043297</c:v>
                </c:pt>
                <c:pt idx="15">
                  <c:v>100.49146133468739</c:v>
                </c:pt>
                <c:pt idx="16">
                  <c:v>100.50652806651146</c:v>
                </c:pt>
                <c:pt idx="17">
                  <c:v>100.5228634625786</c:v>
                </c:pt>
                <c:pt idx="18">
                  <c:v>100.53840289925972</c:v>
                </c:pt>
                <c:pt idx="19">
                  <c:v>100.55294252541395</c:v>
                </c:pt>
                <c:pt idx="20">
                  <c:v>100.5660050841157</c:v>
                </c:pt>
                <c:pt idx="21">
                  <c:v>100.57906893572864</c:v>
                </c:pt>
                <c:pt idx="22">
                  <c:v>100.59413966454051</c:v>
                </c:pt>
                <c:pt idx="23">
                  <c:v>100.6080409659787</c:v>
                </c:pt>
                <c:pt idx="24">
                  <c:v>100.61897036142145</c:v>
                </c:pt>
                <c:pt idx="25">
                  <c:v>100.62916883355607</c:v>
                </c:pt>
                <c:pt idx="26">
                  <c:v>100.63971053912233</c:v>
                </c:pt>
                <c:pt idx="27">
                  <c:v>100.65044320825713</c:v>
                </c:pt>
                <c:pt idx="28">
                  <c:v>100.66008247303721</c:v>
                </c:pt>
                <c:pt idx="29">
                  <c:v>100.66727450190145</c:v>
                </c:pt>
                <c:pt idx="30">
                  <c:v>100.67221501902831</c:v>
                </c:pt>
                <c:pt idx="31">
                  <c:v>100.67530993392245</c:v>
                </c:pt>
              </c:numCache>
            </c:numRef>
          </c:val>
          <c:smooth val="0"/>
        </c:ser>
        <c:ser>
          <c:idx val="2"/>
          <c:order val="1"/>
          <c:tx>
            <c:strRef>
              <c:f>D_год_тр!$D$1</c:f>
              <c:strCache>
                <c:ptCount val="1"/>
                <c:pt idx="0">
                  <c:v>Базисный 2017 </c:v>
                </c:pt>
              </c:strCache>
            </c:strRef>
          </c:tx>
          <c:spPr>
            <a:ln>
              <a:solidFill>
                <a:srgbClr val="0070C0"/>
              </a:solidFill>
            </a:ln>
          </c:spPr>
          <c:marker>
            <c:symbol val="none"/>
          </c:marker>
          <c:cat>
            <c:numRef>
              <c:f>D_год_тр!$A$2:$A$33</c:f>
              <c:numCache>
                <c:formatCode>mmm\-yy</c:formatCode>
                <c:ptCount val="32"/>
                <c:pt idx="0">
                  <c:v>42736</c:v>
                </c:pt>
                <c:pt idx="1">
                  <c:v>42767</c:v>
                </c:pt>
                <c:pt idx="2">
                  <c:v>42795</c:v>
                </c:pt>
                <c:pt idx="3">
                  <c:v>42826</c:v>
                </c:pt>
                <c:pt idx="4">
                  <c:v>42856</c:v>
                </c:pt>
                <c:pt idx="5">
                  <c:v>42887</c:v>
                </c:pt>
                <c:pt idx="6">
                  <c:v>42917</c:v>
                </c:pt>
                <c:pt idx="7">
                  <c:v>42948</c:v>
                </c:pt>
                <c:pt idx="8">
                  <c:v>42979</c:v>
                </c:pt>
                <c:pt idx="9">
                  <c:v>43009</c:v>
                </c:pt>
                <c:pt idx="10">
                  <c:v>43040</c:v>
                </c:pt>
                <c:pt idx="11">
                  <c:v>43070</c:v>
                </c:pt>
                <c:pt idx="12">
                  <c:v>43101</c:v>
                </c:pt>
                <c:pt idx="13">
                  <c:v>43132</c:v>
                </c:pt>
                <c:pt idx="14">
                  <c:v>43160</c:v>
                </c:pt>
                <c:pt idx="15">
                  <c:v>43191</c:v>
                </c:pt>
                <c:pt idx="16">
                  <c:v>43221</c:v>
                </c:pt>
                <c:pt idx="17">
                  <c:v>43252</c:v>
                </c:pt>
                <c:pt idx="18">
                  <c:v>43282</c:v>
                </c:pt>
                <c:pt idx="19">
                  <c:v>43313</c:v>
                </c:pt>
                <c:pt idx="20">
                  <c:v>43344</c:v>
                </c:pt>
                <c:pt idx="21">
                  <c:v>43374</c:v>
                </c:pt>
                <c:pt idx="22">
                  <c:v>43405</c:v>
                </c:pt>
                <c:pt idx="23">
                  <c:v>43435</c:v>
                </c:pt>
                <c:pt idx="24">
                  <c:v>43466</c:v>
                </c:pt>
                <c:pt idx="25">
                  <c:v>43497</c:v>
                </c:pt>
                <c:pt idx="26">
                  <c:v>43525</c:v>
                </c:pt>
                <c:pt idx="27">
                  <c:v>43556</c:v>
                </c:pt>
                <c:pt idx="28">
                  <c:v>43586</c:v>
                </c:pt>
                <c:pt idx="29">
                  <c:v>43617</c:v>
                </c:pt>
                <c:pt idx="30">
                  <c:v>43647</c:v>
                </c:pt>
                <c:pt idx="31">
                  <c:v>43678</c:v>
                </c:pt>
              </c:numCache>
            </c:numRef>
          </c:cat>
          <c:val>
            <c:numRef>
              <c:f>D_год_тр!$D$2:$D$33</c:f>
              <c:numCache>
                <c:formatCode>0.0</c:formatCode>
                <c:ptCount val="32"/>
                <c:pt idx="0">
                  <c:v>100.49776912713095</c:v>
                </c:pt>
                <c:pt idx="1">
                  <c:v>100.53570541314615</c:v>
                </c:pt>
                <c:pt idx="2">
                  <c:v>100.5756117020816</c:v>
                </c:pt>
                <c:pt idx="3">
                  <c:v>100.62275048320095</c:v>
                </c:pt>
                <c:pt idx="4">
                  <c:v>100.66700540800728</c:v>
                </c:pt>
                <c:pt idx="5">
                  <c:v>100.70262824142208</c:v>
                </c:pt>
                <c:pt idx="6">
                  <c:v>100.73976173096391</c:v>
                </c:pt>
                <c:pt idx="7">
                  <c:v>100.77921037258271</c:v>
                </c:pt>
                <c:pt idx="8">
                  <c:v>100.8161816656967</c:v>
                </c:pt>
                <c:pt idx="9">
                  <c:v>100.84898345439665</c:v>
                </c:pt>
                <c:pt idx="10">
                  <c:v>100.87814011116109</c:v>
                </c:pt>
                <c:pt idx="11">
                  <c:v>100.91066184358809</c:v>
                </c:pt>
                <c:pt idx="12">
                  <c:v>100.94932061127703</c:v>
                </c:pt>
                <c:pt idx="13">
                  <c:v>100.99003805480487</c:v>
                </c:pt>
                <c:pt idx="14">
                  <c:v>101.02427569541713</c:v>
                </c:pt>
                <c:pt idx="15">
                  <c:v>101.04720866388719</c:v>
                </c:pt>
                <c:pt idx="16">
                  <c:v>101.06985478802626</c:v>
                </c:pt>
                <c:pt idx="17">
                  <c:v>101.09577560383403</c:v>
                </c:pt>
                <c:pt idx="18">
                  <c:v>101.11914962587345</c:v>
                </c:pt>
                <c:pt idx="19">
                  <c:v>101.13870778702139</c:v>
                </c:pt>
                <c:pt idx="20">
                  <c:v>101.15301025822792</c:v>
                </c:pt>
                <c:pt idx="21">
                  <c:v>101.16751686462089</c:v>
                </c:pt>
                <c:pt idx="22">
                  <c:v>101.18826956208019</c:v>
                </c:pt>
                <c:pt idx="23">
                  <c:v>101.20510265572453</c:v>
                </c:pt>
                <c:pt idx="24">
                  <c:v>101.21273035508138</c:v>
                </c:pt>
                <c:pt idx="25">
                  <c:v>101.21956434557514</c:v>
                </c:pt>
                <c:pt idx="26">
                  <c:v>101.22878643883094</c:v>
                </c:pt>
                <c:pt idx="27">
                  <c:v>101.23898214608383</c:v>
                </c:pt>
                <c:pt idx="28">
                  <c:v>101.24823563777863</c:v>
                </c:pt>
                <c:pt idx="29">
                  <c:v>101.25500720796073</c:v>
                </c:pt>
                <c:pt idx="30">
                  <c:v>101.25881996005759</c:v>
                </c:pt>
                <c:pt idx="31">
                  <c:v>101.26060079329001</c:v>
                </c:pt>
              </c:numCache>
            </c:numRef>
          </c:val>
          <c:smooth val="0"/>
        </c:ser>
        <c:ser>
          <c:idx val="3"/>
          <c:order val="2"/>
          <c:tx>
            <c:strRef>
              <c:f>D_год_тр!$E$1</c:f>
              <c:strCache>
                <c:ptCount val="1"/>
                <c:pt idx="0">
                  <c:v>Базисный 2018 </c:v>
                </c:pt>
              </c:strCache>
            </c:strRef>
          </c:tx>
          <c:spPr>
            <a:ln>
              <a:solidFill>
                <a:srgbClr val="FF0000"/>
              </a:solidFill>
            </a:ln>
          </c:spPr>
          <c:marker>
            <c:symbol val="none"/>
          </c:marker>
          <c:cat>
            <c:numRef>
              <c:f>D_год_тр!$A$2:$A$33</c:f>
              <c:numCache>
                <c:formatCode>mmm\-yy</c:formatCode>
                <c:ptCount val="32"/>
                <c:pt idx="0">
                  <c:v>42736</c:v>
                </c:pt>
                <c:pt idx="1">
                  <c:v>42767</c:v>
                </c:pt>
                <c:pt idx="2">
                  <c:v>42795</c:v>
                </c:pt>
                <c:pt idx="3">
                  <c:v>42826</c:v>
                </c:pt>
                <c:pt idx="4">
                  <c:v>42856</c:v>
                </c:pt>
                <c:pt idx="5">
                  <c:v>42887</c:v>
                </c:pt>
                <c:pt idx="6">
                  <c:v>42917</c:v>
                </c:pt>
                <c:pt idx="7">
                  <c:v>42948</c:v>
                </c:pt>
                <c:pt idx="8">
                  <c:v>42979</c:v>
                </c:pt>
                <c:pt idx="9">
                  <c:v>43009</c:v>
                </c:pt>
                <c:pt idx="10">
                  <c:v>43040</c:v>
                </c:pt>
                <c:pt idx="11">
                  <c:v>43070</c:v>
                </c:pt>
                <c:pt idx="12">
                  <c:v>43101</c:v>
                </c:pt>
                <c:pt idx="13">
                  <c:v>43132</c:v>
                </c:pt>
                <c:pt idx="14">
                  <c:v>43160</c:v>
                </c:pt>
                <c:pt idx="15">
                  <c:v>43191</c:v>
                </c:pt>
                <c:pt idx="16">
                  <c:v>43221</c:v>
                </c:pt>
                <c:pt idx="17">
                  <c:v>43252</c:v>
                </c:pt>
                <c:pt idx="18">
                  <c:v>43282</c:v>
                </c:pt>
                <c:pt idx="19">
                  <c:v>43313</c:v>
                </c:pt>
                <c:pt idx="20">
                  <c:v>43344</c:v>
                </c:pt>
                <c:pt idx="21">
                  <c:v>43374</c:v>
                </c:pt>
                <c:pt idx="22">
                  <c:v>43405</c:v>
                </c:pt>
                <c:pt idx="23">
                  <c:v>43435</c:v>
                </c:pt>
                <c:pt idx="24">
                  <c:v>43466</c:v>
                </c:pt>
                <c:pt idx="25">
                  <c:v>43497</c:v>
                </c:pt>
                <c:pt idx="26">
                  <c:v>43525</c:v>
                </c:pt>
                <c:pt idx="27">
                  <c:v>43556</c:v>
                </c:pt>
                <c:pt idx="28">
                  <c:v>43586</c:v>
                </c:pt>
                <c:pt idx="29">
                  <c:v>43617</c:v>
                </c:pt>
                <c:pt idx="30">
                  <c:v>43647</c:v>
                </c:pt>
                <c:pt idx="31">
                  <c:v>43678</c:v>
                </c:pt>
              </c:numCache>
            </c:numRef>
          </c:cat>
          <c:val>
            <c:numRef>
              <c:f>D_год_тр!$E$2:$E$33</c:f>
              <c:numCache>
                <c:formatCode>0.0</c:formatCode>
                <c:ptCount val="32"/>
                <c:pt idx="0">
                  <c:v>100.55617421075712</c:v>
                </c:pt>
                <c:pt idx="1">
                  <c:v>100.60072252482429</c:v>
                </c:pt>
                <c:pt idx="2">
                  <c:v>100.64779573099185</c:v>
                </c:pt>
                <c:pt idx="3">
                  <c:v>100.70394261886972</c:v>
                </c:pt>
                <c:pt idx="4">
                  <c:v>100.75649828906199</c:v>
                </c:pt>
                <c:pt idx="5">
                  <c:v>100.79819929364054</c:v>
                </c:pt>
                <c:pt idx="6">
                  <c:v>100.84163981548365</c:v>
                </c:pt>
                <c:pt idx="7">
                  <c:v>100.88812548497535</c:v>
                </c:pt>
                <c:pt idx="8">
                  <c:v>100.9317928819769</c:v>
                </c:pt>
                <c:pt idx="9">
                  <c:v>100.97008664106481</c:v>
                </c:pt>
                <c:pt idx="10">
                  <c:v>101.00376208490636</c:v>
                </c:pt>
                <c:pt idx="11">
                  <c:v>101.04175796621294</c:v>
                </c:pt>
                <c:pt idx="12">
                  <c:v>101.0875229734317</c:v>
                </c:pt>
                <c:pt idx="13">
                  <c:v>101.13617549514996</c:v>
                </c:pt>
                <c:pt idx="14">
                  <c:v>101.17681921812233</c:v>
                </c:pt>
                <c:pt idx="15">
                  <c:v>101.20344990976034</c:v>
                </c:pt>
                <c:pt idx="16">
                  <c:v>101.23014840444257</c:v>
                </c:pt>
                <c:pt idx="17">
                  <c:v>101.26116194983386</c:v>
                </c:pt>
                <c:pt idx="18">
                  <c:v>101.28890979350444</c:v>
                </c:pt>
                <c:pt idx="19">
                  <c:v>101.31198151036993</c:v>
                </c:pt>
                <c:pt idx="20">
                  <c:v>101.32881743479284</c:v>
                </c:pt>
                <c:pt idx="21">
                  <c:v>101.34587133251159</c:v>
                </c:pt>
                <c:pt idx="22">
                  <c:v>101.37062181004681</c:v>
                </c:pt>
                <c:pt idx="23">
                  <c:v>101.39087789977701</c:v>
                </c:pt>
                <c:pt idx="24">
                  <c:v>101.39998110363693</c:v>
                </c:pt>
                <c:pt idx="25">
                  <c:v>101.40801373691272</c:v>
                </c:pt>
                <c:pt idx="26">
                  <c:v>101.41905487463553</c:v>
                </c:pt>
                <c:pt idx="27">
                  <c:v>101.43147062454081</c:v>
                </c:pt>
                <c:pt idx="28">
                  <c:v>101.44265100795924</c:v>
                </c:pt>
                <c:pt idx="29">
                  <c:v>101.45079273738672</c:v>
                </c:pt>
                <c:pt idx="30">
                  <c:v>101.45551850184984</c:v>
                </c:pt>
                <c:pt idx="31">
                  <c:v>101.4578418496811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91949568"/>
        <c:axId val="117430464"/>
      </c:lineChart>
      <c:dateAx>
        <c:axId val="91949568"/>
        <c:scaling>
          <c:orientation val="minMax"/>
        </c:scaling>
        <c:delete val="0"/>
        <c:axPos val="b"/>
        <c:majorGridlines/>
        <c:numFmt formatCode="mmm\-yy" sourceLinked="1"/>
        <c:majorTickMark val="out"/>
        <c:minorTickMark val="none"/>
        <c:tickLblPos val="nextTo"/>
        <c:crossAx val="117430464"/>
        <c:crosses val="autoZero"/>
        <c:auto val="1"/>
        <c:lblOffset val="100"/>
        <c:baseTimeUnit val="months"/>
      </c:dateAx>
      <c:valAx>
        <c:axId val="117430464"/>
        <c:scaling>
          <c:orientation val="minMax"/>
          <c:max val="101.5"/>
          <c:min val="100"/>
        </c:scaling>
        <c:delete val="0"/>
        <c:axPos val="l"/>
        <c:majorGridlines/>
        <c:numFmt formatCode="0.0" sourceLinked="0"/>
        <c:majorTickMark val="out"/>
        <c:minorTickMark val="none"/>
        <c:tickLblPos val="nextTo"/>
        <c:crossAx val="91949568"/>
        <c:crosses val="autoZero"/>
        <c:crossBetween val="midCat"/>
        <c:majorUnit val="0.5"/>
      </c:valAx>
    </c:plotArea>
    <c:plotVisOnly val="1"/>
    <c:dispBlanksAs val="gap"/>
    <c:showDLblsOverMax val="0"/>
  </c:chart>
  <c:externalData r:id="rId2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pPr>
            <a:r>
              <a:rPr lang="ru-RU" sz="1400" b="1" i="0" u="none" strike="noStrike" baseline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Водоснабжение; водоотведение, организация сбора и утилизации отходов, деятельность по ликвидации загрязнений</a:t>
            </a:r>
            <a:endParaRPr lang="ru-RU" sz="1400" dirty="0">
              <a:solidFill>
                <a:srgbClr val="00206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c:rich>
      </c:tx>
      <c:overlay val="0"/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Е_год_тр!$B$1</c:f>
              <c:strCache>
                <c:ptCount val="1"/>
                <c:pt idx="0">
                  <c:v>Опубликовано</c:v>
                </c:pt>
              </c:strCache>
            </c:strRef>
          </c:tx>
          <c:spPr>
            <a:ln>
              <a:solidFill>
                <a:schemeClr val="tx1">
                  <a:lumMod val="75000"/>
                  <a:lumOff val="25000"/>
                </a:schemeClr>
              </a:solidFill>
            </a:ln>
          </c:spPr>
          <c:marker>
            <c:symbol val="none"/>
          </c:marker>
          <c:cat>
            <c:numRef>
              <c:f>Е_год_тр!$A$2:$A$33</c:f>
              <c:numCache>
                <c:formatCode>mmm\-yy</c:formatCode>
                <c:ptCount val="32"/>
                <c:pt idx="0">
                  <c:v>42736</c:v>
                </c:pt>
                <c:pt idx="1">
                  <c:v>42767</c:v>
                </c:pt>
                <c:pt idx="2">
                  <c:v>42795</c:v>
                </c:pt>
                <c:pt idx="3">
                  <c:v>42826</c:v>
                </c:pt>
                <c:pt idx="4">
                  <c:v>42856</c:v>
                </c:pt>
                <c:pt idx="5">
                  <c:v>42887</c:v>
                </c:pt>
                <c:pt idx="6">
                  <c:v>42917</c:v>
                </c:pt>
                <c:pt idx="7">
                  <c:v>42948</c:v>
                </c:pt>
                <c:pt idx="8">
                  <c:v>42979</c:v>
                </c:pt>
                <c:pt idx="9">
                  <c:v>43009</c:v>
                </c:pt>
                <c:pt idx="10">
                  <c:v>43040</c:v>
                </c:pt>
                <c:pt idx="11">
                  <c:v>43070</c:v>
                </c:pt>
                <c:pt idx="12">
                  <c:v>43101</c:v>
                </c:pt>
                <c:pt idx="13">
                  <c:v>43132</c:v>
                </c:pt>
                <c:pt idx="14">
                  <c:v>43160</c:v>
                </c:pt>
                <c:pt idx="15">
                  <c:v>43191</c:v>
                </c:pt>
                <c:pt idx="16">
                  <c:v>43221</c:v>
                </c:pt>
                <c:pt idx="17">
                  <c:v>43252</c:v>
                </c:pt>
                <c:pt idx="18">
                  <c:v>43282</c:v>
                </c:pt>
                <c:pt idx="19">
                  <c:v>43313</c:v>
                </c:pt>
                <c:pt idx="20">
                  <c:v>43344</c:v>
                </c:pt>
                <c:pt idx="21">
                  <c:v>43374</c:v>
                </c:pt>
                <c:pt idx="22">
                  <c:v>43405</c:v>
                </c:pt>
                <c:pt idx="23">
                  <c:v>43435</c:v>
                </c:pt>
                <c:pt idx="24">
                  <c:v>43466</c:v>
                </c:pt>
                <c:pt idx="25">
                  <c:v>43497</c:v>
                </c:pt>
                <c:pt idx="26">
                  <c:v>43525</c:v>
                </c:pt>
                <c:pt idx="27">
                  <c:v>43556</c:v>
                </c:pt>
                <c:pt idx="28">
                  <c:v>43586</c:v>
                </c:pt>
                <c:pt idx="29">
                  <c:v>43617</c:v>
                </c:pt>
                <c:pt idx="30">
                  <c:v>43647</c:v>
                </c:pt>
                <c:pt idx="31">
                  <c:v>43678</c:v>
                </c:pt>
              </c:numCache>
            </c:numRef>
          </c:cat>
          <c:val>
            <c:numRef>
              <c:f>Е_год_тр!$B$2:$B$33</c:f>
              <c:numCache>
                <c:formatCode>0.0</c:formatCode>
                <c:ptCount val="32"/>
                <c:pt idx="0">
                  <c:v>100.8983625899256</c:v>
                </c:pt>
                <c:pt idx="1">
                  <c:v>99.227916925724116</c:v>
                </c:pt>
                <c:pt idx="2">
                  <c:v>98.57703663402819</c:v>
                </c:pt>
                <c:pt idx="3">
                  <c:v>98.629105443109736</c:v>
                </c:pt>
                <c:pt idx="4">
                  <c:v>98.618544768197424</c:v>
                </c:pt>
                <c:pt idx="5">
                  <c:v>98.338501432310522</c:v>
                </c:pt>
                <c:pt idx="6">
                  <c:v>97.098695327782039</c:v>
                </c:pt>
                <c:pt idx="7">
                  <c:v>95.86827113645289</c:v>
                </c:pt>
                <c:pt idx="8">
                  <c:v>96.174784667349101</c:v>
                </c:pt>
                <c:pt idx="9">
                  <c:v>96.872592125320011</c:v>
                </c:pt>
                <c:pt idx="10">
                  <c:v>96.811403374748323</c:v>
                </c:pt>
                <c:pt idx="11">
                  <c:v>97.031570334061144</c:v>
                </c:pt>
                <c:pt idx="12">
                  <c:v>97.232412696212492</c:v>
                </c:pt>
                <c:pt idx="13">
                  <c:v>97.408241004455547</c:v>
                </c:pt>
                <c:pt idx="14">
                  <c:v>97.279542865892026</c:v>
                </c:pt>
                <c:pt idx="15">
                  <c:v>96.837987858162691</c:v>
                </c:pt>
                <c:pt idx="16">
                  <c:v>97.178090835060928</c:v>
                </c:pt>
                <c:pt idx="17">
                  <c:v>97.653775105460383</c:v>
                </c:pt>
                <c:pt idx="18">
                  <c:v>98.585724515598798</c:v>
                </c:pt>
                <c:pt idx="19">
                  <c:v>99.992712046323462</c:v>
                </c:pt>
                <c:pt idx="20">
                  <c:v>100.2437020234387</c:v>
                </c:pt>
                <c:pt idx="21">
                  <c:v>99.451310932028179</c:v>
                </c:pt>
                <c:pt idx="22">
                  <c:v>98.120714339998671</c:v>
                </c:pt>
                <c:pt idx="23">
                  <c:v>95.809010437859783</c:v>
                </c:pt>
                <c:pt idx="24">
                  <c:v>93.707491539805631</c:v>
                </c:pt>
                <c:pt idx="25">
                  <c:v>93.209046572571125</c:v>
                </c:pt>
                <c:pt idx="26">
                  <c:v>93.517284330416601</c:v>
                </c:pt>
                <c:pt idx="27">
                  <c:v>93.164110908582671</c:v>
                </c:pt>
                <c:pt idx="28">
                  <c:v>91.004762259253468</c:v>
                </c:pt>
                <c:pt idx="29">
                  <c:v>88.48595440175437</c:v>
                </c:pt>
                <c:pt idx="30">
                  <c:v>87.502803911374301</c:v>
                </c:pt>
                <c:pt idx="31">
                  <c:v>87.334977189815405</c:v>
                </c:pt>
              </c:numCache>
            </c:numRef>
          </c:val>
          <c:smooth val="0"/>
        </c:ser>
        <c:ser>
          <c:idx val="2"/>
          <c:order val="1"/>
          <c:tx>
            <c:strRef>
              <c:f>Е_год_тр!$D$1</c:f>
              <c:strCache>
                <c:ptCount val="1"/>
                <c:pt idx="0">
                  <c:v>Базисный 2017 </c:v>
                </c:pt>
              </c:strCache>
            </c:strRef>
          </c:tx>
          <c:spPr>
            <a:ln>
              <a:solidFill>
                <a:srgbClr val="0070C0"/>
              </a:solidFill>
            </a:ln>
          </c:spPr>
          <c:marker>
            <c:symbol val="none"/>
          </c:marker>
          <c:cat>
            <c:numRef>
              <c:f>Е_год_тр!$A$2:$A$33</c:f>
              <c:numCache>
                <c:formatCode>mmm\-yy</c:formatCode>
                <c:ptCount val="32"/>
                <c:pt idx="0">
                  <c:v>42736</c:v>
                </c:pt>
                <c:pt idx="1">
                  <c:v>42767</c:v>
                </c:pt>
                <c:pt idx="2">
                  <c:v>42795</c:v>
                </c:pt>
                <c:pt idx="3">
                  <c:v>42826</c:v>
                </c:pt>
                <c:pt idx="4">
                  <c:v>42856</c:v>
                </c:pt>
                <c:pt idx="5">
                  <c:v>42887</c:v>
                </c:pt>
                <c:pt idx="6">
                  <c:v>42917</c:v>
                </c:pt>
                <c:pt idx="7">
                  <c:v>42948</c:v>
                </c:pt>
                <c:pt idx="8">
                  <c:v>42979</c:v>
                </c:pt>
                <c:pt idx="9">
                  <c:v>43009</c:v>
                </c:pt>
                <c:pt idx="10">
                  <c:v>43040</c:v>
                </c:pt>
                <c:pt idx="11">
                  <c:v>43070</c:v>
                </c:pt>
                <c:pt idx="12">
                  <c:v>43101</c:v>
                </c:pt>
                <c:pt idx="13">
                  <c:v>43132</c:v>
                </c:pt>
                <c:pt idx="14">
                  <c:v>43160</c:v>
                </c:pt>
                <c:pt idx="15">
                  <c:v>43191</c:v>
                </c:pt>
                <c:pt idx="16">
                  <c:v>43221</c:v>
                </c:pt>
                <c:pt idx="17">
                  <c:v>43252</c:v>
                </c:pt>
                <c:pt idx="18">
                  <c:v>43282</c:v>
                </c:pt>
                <c:pt idx="19">
                  <c:v>43313</c:v>
                </c:pt>
                <c:pt idx="20">
                  <c:v>43344</c:v>
                </c:pt>
                <c:pt idx="21">
                  <c:v>43374</c:v>
                </c:pt>
                <c:pt idx="22">
                  <c:v>43405</c:v>
                </c:pt>
                <c:pt idx="23">
                  <c:v>43435</c:v>
                </c:pt>
                <c:pt idx="24">
                  <c:v>43466</c:v>
                </c:pt>
                <c:pt idx="25">
                  <c:v>43497</c:v>
                </c:pt>
                <c:pt idx="26">
                  <c:v>43525</c:v>
                </c:pt>
                <c:pt idx="27">
                  <c:v>43556</c:v>
                </c:pt>
                <c:pt idx="28">
                  <c:v>43586</c:v>
                </c:pt>
                <c:pt idx="29">
                  <c:v>43617</c:v>
                </c:pt>
                <c:pt idx="30">
                  <c:v>43647</c:v>
                </c:pt>
                <c:pt idx="31">
                  <c:v>43678</c:v>
                </c:pt>
              </c:numCache>
            </c:numRef>
          </c:cat>
          <c:val>
            <c:numRef>
              <c:f>Е_год_тр!$D$2:$D$33</c:f>
              <c:numCache>
                <c:formatCode>0.0</c:formatCode>
                <c:ptCount val="32"/>
                <c:pt idx="0">
                  <c:v>105.33736437872798</c:v>
                </c:pt>
                <c:pt idx="1">
                  <c:v>105.65696538471802</c:v>
                </c:pt>
                <c:pt idx="2">
                  <c:v>105.94832730564207</c:v>
                </c:pt>
                <c:pt idx="3">
                  <c:v>106.22920424326641</c:v>
                </c:pt>
                <c:pt idx="4">
                  <c:v>106.32727106470864</c:v>
                </c:pt>
                <c:pt idx="5">
                  <c:v>106.52132458416995</c:v>
                </c:pt>
                <c:pt idx="6">
                  <c:v>106.76684879108917</c:v>
                </c:pt>
                <c:pt idx="7">
                  <c:v>106.99536271708226</c:v>
                </c:pt>
                <c:pt idx="8">
                  <c:v>107.6275962405002</c:v>
                </c:pt>
                <c:pt idx="9">
                  <c:v>108.73249042307802</c:v>
                </c:pt>
                <c:pt idx="10">
                  <c:v>109.82169853975459</c:v>
                </c:pt>
                <c:pt idx="11">
                  <c:v>110.49252084002623</c:v>
                </c:pt>
                <c:pt idx="12">
                  <c:v>111.21982115327141</c:v>
                </c:pt>
                <c:pt idx="13">
                  <c:v>112.50292741044541</c:v>
                </c:pt>
                <c:pt idx="14">
                  <c:v>113.54625389547688</c:v>
                </c:pt>
                <c:pt idx="15">
                  <c:v>114.47542979273098</c:v>
                </c:pt>
                <c:pt idx="16">
                  <c:v>116.29425547223556</c:v>
                </c:pt>
                <c:pt idx="17">
                  <c:v>118.17537341803749</c:v>
                </c:pt>
                <c:pt idx="18">
                  <c:v>119.25429202429582</c:v>
                </c:pt>
                <c:pt idx="19">
                  <c:v>120.32206684986531</c:v>
                </c:pt>
                <c:pt idx="20">
                  <c:v>121.86884675697299</c:v>
                </c:pt>
                <c:pt idx="21">
                  <c:v>122.95801614643796</c:v>
                </c:pt>
                <c:pt idx="22">
                  <c:v>123.4876564688618</c:v>
                </c:pt>
                <c:pt idx="23">
                  <c:v>124.32175233133212</c:v>
                </c:pt>
                <c:pt idx="24">
                  <c:v>109.71015674545683</c:v>
                </c:pt>
                <c:pt idx="25">
                  <c:v>110.81203933189295</c:v>
                </c:pt>
                <c:pt idx="26">
                  <c:v>112.34080094233911</c:v>
                </c:pt>
                <c:pt idx="27">
                  <c:v>113.45022844392616</c:v>
                </c:pt>
                <c:pt idx="28">
                  <c:v>113.6868032982435</c:v>
                </c:pt>
                <c:pt idx="29">
                  <c:v>114.12266155659603</c:v>
                </c:pt>
                <c:pt idx="30">
                  <c:v>115.32412692597576</c:v>
                </c:pt>
                <c:pt idx="31">
                  <c:v>116.29152830286147</c:v>
                </c:pt>
              </c:numCache>
            </c:numRef>
          </c:val>
          <c:smooth val="0"/>
        </c:ser>
        <c:ser>
          <c:idx val="3"/>
          <c:order val="2"/>
          <c:tx>
            <c:strRef>
              <c:f>Е_год_тр!$E$1</c:f>
              <c:strCache>
                <c:ptCount val="1"/>
                <c:pt idx="0">
                  <c:v>Базисный 2018 </c:v>
                </c:pt>
              </c:strCache>
            </c:strRef>
          </c:tx>
          <c:spPr>
            <a:ln>
              <a:solidFill>
                <a:srgbClr val="FF0000"/>
              </a:solidFill>
            </a:ln>
          </c:spPr>
          <c:marker>
            <c:symbol val="none"/>
          </c:marker>
          <c:cat>
            <c:numRef>
              <c:f>Е_год_тр!$A$2:$A$33</c:f>
              <c:numCache>
                <c:formatCode>mmm\-yy</c:formatCode>
                <c:ptCount val="32"/>
                <c:pt idx="0">
                  <c:v>42736</c:v>
                </c:pt>
                <c:pt idx="1">
                  <c:v>42767</c:v>
                </c:pt>
                <c:pt idx="2">
                  <c:v>42795</c:v>
                </c:pt>
                <c:pt idx="3">
                  <c:v>42826</c:v>
                </c:pt>
                <c:pt idx="4">
                  <c:v>42856</c:v>
                </c:pt>
                <c:pt idx="5">
                  <c:v>42887</c:v>
                </c:pt>
                <c:pt idx="6">
                  <c:v>42917</c:v>
                </c:pt>
                <c:pt idx="7">
                  <c:v>42948</c:v>
                </c:pt>
                <c:pt idx="8">
                  <c:v>42979</c:v>
                </c:pt>
                <c:pt idx="9">
                  <c:v>43009</c:v>
                </c:pt>
                <c:pt idx="10">
                  <c:v>43040</c:v>
                </c:pt>
                <c:pt idx="11">
                  <c:v>43070</c:v>
                </c:pt>
                <c:pt idx="12">
                  <c:v>43101</c:v>
                </c:pt>
                <c:pt idx="13">
                  <c:v>43132</c:v>
                </c:pt>
                <c:pt idx="14">
                  <c:v>43160</c:v>
                </c:pt>
                <c:pt idx="15">
                  <c:v>43191</c:v>
                </c:pt>
                <c:pt idx="16">
                  <c:v>43221</c:v>
                </c:pt>
                <c:pt idx="17">
                  <c:v>43252</c:v>
                </c:pt>
                <c:pt idx="18">
                  <c:v>43282</c:v>
                </c:pt>
                <c:pt idx="19">
                  <c:v>43313</c:v>
                </c:pt>
                <c:pt idx="20">
                  <c:v>43344</c:v>
                </c:pt>
                <c:pt idx="21">
                  <c:v>43374</c:v>
                </c:pt>
                <c:pt idx="22">
                  <c:v>43405</c:v>
                </c:pt>
                <c:pt idx="23">
                  <c:v>43435</c:v>
                </c:pt>
                <c:pt idx="24">
                  <c:v>43466</c:v>
                </c:pt>
                <c:pt idx="25">
                  <c:v>43497</c:v>
                </c:pt>
                <c:pt idx="26">
                  <c:v>43525</c:v>
                </c:pt>
                <c:pt idx="27">
                  <c:v>43556</c:v>
                </c:pt>
                <c:pt idx="28">
                  <c:v>43586</c:v>
                </c:pt>
                <c:pt idx="29">
                  <c:v>43617</c:v>
                </c:pt>
                <c:pt idx="30">
                  <c:v>43647</c:v>
                </c:pt>
                <c:pt idx="31">
                  <c:v>43678</c:v>
                </c:pt>
              </c:numCache>
            </c:numRef>
          </c:cat>
          <c:val>
            <c:numRef>
              <c:f>Е_год_тр!$E$2:$E$33</c:f>
              <c:numCache>
                <c:formatCode>0.0</c:formatCode>
                <c:ptCount val="32"/>
                <c:pt idx="0">
                  <c:v>102.43217434578931</c:v>
                </c:pt>
                <c:pt idx="1">
                  <c:v>100.76533457856245</c:v>
                </c:pt>
                <c:pt idx="2">
                  <c:v>100.33278117252475</c:v>
                </c:pt>
                <c:pt idx="3">
                  <c:v>100.24927416681486</c:v>
                </c:pt>
                <c:pt idx="4">
                  <c:v>100.57574746740903</c:v>
                </c:pt>
                <c:pt idx="5">
                  <c:v>100.46213598043094</c:v>
                </c:pt>
                <c:pt idx="6">
                  <c:v>99.558540847500382</c:v>
                </c:pt>
                <c:pt idx="7">
                  <c:v>98.939227182883769</c:v>
                </c:pt>
                <c:pt idx="8">
                  <c:v>99.543410602922265</c:v>
                </c:pt>
                <c:pt idx="9">
                  <c:v>101.30111001246631</c:v>
                </c:pt>
                <c:pt idx="10">
                  <c:v>102.55991581931038</c:v>
                </c:pt>
                <c:pt idx="11">
                  <c:v>103.65750429372977</c:v>
                </c:pt>
                <c:pt idx="12">
                  <c:v>105.86995628583844</c:v>
                </c:pt>
                <c:pt idx="13">
                  <c:v>107.54758469102404</c:v>
                </c:pt>
                <c:pt idx="14">
                  <c:v>108.01944145535492</c:v>
                </c:pt>
                <c:pt idx="15">
                  <c:v>108.85582730773018</c:v>
                </c:pt>
                <c:pt idx="16">
                  <c:v>110.98636869748451</c:v>
                </c:pt>
                <c:pt idx="17">
                  <c:v>112.86135766076329</c:v>
                </c:pt>
                <c:pt idx="18">
                  <c:v>113.66531652817562</c:v>
                </c:pt>
                <c:pt idx="19">
                  <c:v>114.85729553864205</c:v>
                </c:pt>
                <c:pt idx="20">
                  <c:v>116.92871668779888</c:v>
                </c:pt>
                <c:pt idx="21">
                  <c:v>117.93551596474062</c:v>
                </c:pt>
                <c:pt idx="22">
                  <c:v>116.81732629070339</c:v>
                </c:pt>
                <c:pt idx="23">
                  <c:v>115.66015342083608</c:v>
                </c:pt>
                <c:pt idx="24">
                  <c:v>100.38539880531442</c:v>
                </c:pt>
                <c:pt idx="25">
                  <c:v>102.85492818552996</c:v>
                </c:pt>
                <c:pt idx="26">
                  <c:v>105.95427239832745</c:v>
                </c:pt>
                <c:pt idx="27">
                  <c:v>107.37889378198919</c:v>
                </c:pt>
                <c:pt idx="28">
                  <c:v>105.89454521922809</c:v>
                </c:pt>
                <c:pt idx="29">
                  <c:v>104.63000266364645</c:v>
                </c:pt>
                <c:pt idx="30">
                  <c:v>106.12462234229051</c:v>
                </c:pt>
                <c:pt idx="31">
                  <c:v>107.67490601129057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9111168"/>
        <c:axId val="37322752"/>
      </c:lineChart>
      <c:dateAx>
        <c:axId val="39111168"/>
        <c:scaling>
          <c:orientation val="minMax"/>
        </c:scaling>
        <c:delete val="0"/>
        <c:axPos val="b"/>
        <c:majorGridlines/>
        <c:numFmt formatCode="mmm\-yy" sourceLinked="1"/>
        <c:majorTickMark val="out"/>
        <c:minorTickMark val="none"/>
        <c:tickLblPos val="nextTo"/>
        <c:crossAx val="37322752"/>
        <c:crosses val="autoZero"/>
        <c:auto val="1"/>
        <c:lblOffset val="100"/>
        <c:baseTimeUnit val="months"/>
      </c:dateAx>
      <c:valAx>
        <c:axId val="37322752"/>
        <c:scaling>
          <c:orientation val="minMax"/>
          <c:max val="125"/>
          <c:min val="85"/>
        </c:scaling>
        <c:delete val="0"/>
        <c:axPos val="l"/>
        <c:majorGridlines/>
        <c:numFmt formatCode="0" sourceLinked="0"/>
        <c:majorTickMark val="out"/>
        <c:minorTickMark val="none"/>
        <c:tickLblPos val="nextTo"/>
        <c:crossAx val="39111168"/>
        <c:crosses val="autoZero"/>
        <c:crossBetween val="midCat"/>
        <c:majorUnit val="5"/>
      </c:valAx>
    </c:plotArea>
    <c:legend>
      <c:legendPos val="b"/>
      <c:layout>
        <c:manualLayout>
          <c:xMode val="edge"/>
          <c:yMode val="edge"/>
          <c:x val="3.1105161854768155E-2"/>
          <c:y val="0.89739620730573588"/>
          <c:w val="0.93482671332750089"/>
          <c:h val="8.780298850400961E-2"/>
        </c:manualLayout>
      </c:layout>
      <c:overlay val="0"/>
      <c:txPr>
        <a:bodyPr/>
        <a:lstStyle/>
        <a:p>
          <a:pPr>
            <a:defRPr sz="1400" b="1"/>
          </a:pPr>
          <a:endParaRPr lang="ru-RU"/>
        </a:p>
      </c:txPr>
    </c:legend>
    <c:plotVisOnly val="1"/>
    <c:dispBlanksAs val="gap"/>
    <c:showDLblsOverMax val="0"/>
  </c:chart>
  <c:externalData r:id="rId2">
    <c:autoUpdate val="0"/>
  </c:externalData>
  <c:userShapes r:id="rId3"/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8.398488130948413E-2"/>
          <c:y val="0.12206233194766282"/>
          <c:w val="0.87868053240997912"/>
          <c:h val="0.64509323031472254"/>
        </c:manualLayout>
      </c:layout>
      <c:barChart>
        <c:barDir val="col"/>
        <c:grouping val="clustered"/>
        <c:varyColors val="0"/>
        <c:ser>
          <c:idx val="1"/>
          <c:order val="1"/>
          <c:tx>
            <c:strRef>
              <c:f>'архив я кор чист_2018'!$F$1279</c:f>
              <c:strCache>
                <c:ptCount val="1"/>
                <c:pt idx="0">
                  <c:v>2017</c:v>
                </c:pt>
              </c:strCache>
            </c:strRef>
          </c:tx>
          <c:spPr>
            <a:gradFill>
              <a:gsLst>
                <a:gs pos="0">
                  <a:srgbClr val="4F81BD">
                    <a:tint val="66000"/>
                    <a:satMod val="160000"/>
                  </a:srgbClr>
                </a:gs>
                <a:gs pos="50000">
                  <a:srgbClr val="4F81BD">
                    <a:tint val="44500"/>
                    <a:satMod val="160000"/>
                  </a:srgbClr>
                </a:gs>
                <a:gs pos="100000">
                  <a:srgbClr val="4F81BD">
                    <a:tint val="23500"/>
                    <a:satMod val="160000"/>
                  </a:srgbClr>
                </a:gs>
              </a:gsLst>
              <a:lin ang="5400000" scaled="0"/>
            </a:gradFill>
            <a:ln>
              <a:solidFill>
                <a:sysClr val="windowText" lastClr="000000">
                  <a:lumMod val="50000"/>
                  <a:lumOff val="50000"/>
                </a:sysClr>
              </a:solidFill>
            </a:ln>
          </c:spPr>
          <c:invertIfNegative val="0"/>
          <c:cat>
            <c:strRef>
              <c:f>'архив я кор чист_2018'!$B$1280:$B$1298</c:f>
              <c:strCache>
                <c:ptCount val="19"/>
                <c:pt idx="0">
                  <c:v>(-50) и более</c:v>
                </c:pt>
                <c:pt idx="1">
                  <c:v>(-30) - (-50)</c:v>
                </c:pt>
                <c:pt idx="2">
                  <c:v>(-20) - (-30)</c:v>
                </c:pt>
                <c:pt idx="3">
                  <c:v>(-10) - (-20)</c:v>
                </c:pt>
                <c:pt idx="4">
                  <c:v>(-5) - (-10)</c:v>
                </c:pt>
                <c:pt idx="5">
                  <c:v>(-3) - (-5)</c:v>
                </c:pt>
                <c:pt idx="6">
                  <c:v>(-2) - (-3)</c:v>
                </c:pt>
                <c:pt idx="7">
                  <c:v>(-1) - (-2)</c:v>
                </c:pt>
                <c:pt idx="8">
                  <c:v>0 - (-1)</c:v>
                </c:pt>
                <c:pt idx="9">
                  <c:v>0</c:v>
                </c:pt>
                <c:pt idx="10">
                  <c:v>0 - 1</c:v>
                </c:pt>
                <c:pt idx="11">
                  <c:v>1 - 2</c:v>
                </c:pt>
                <c:pt idx="12">
                  <c:v>2 - 3</c:v>
                </c:pt>
                <c:pt idx="13">
                  <c:v>3 - 5</c:v>
                </c:pt>
                <c:pt idx="14">
                  <c:v>5 - 10</c:v>
                </c:pt>
                <c:pt idx="15">
                  <c:v>10 - 20</c:v>
                </c:pt>
                <c:pt idx="16">
                  <c:v>20 - 30</c:v>
                </c:pt>
                <c:pt idx="17">
                  <c:v>30 - 50</c:v>
                </c:pt>
                <c:pt idx="18">
                  <c:v>50 и более</c:v>
                </c:pt>
              </c:strCache>
            </c:strRef>
          </c:cat>
          <c:val>
            <c:numRef>
              <c:f>'архив я кор чист_2018'!$F$1280:$F$1298</c:f>
              <c:numCache>
                <c:formatCode>0.00</c:formatCode>
                <c:ptCount val="19"/>
                <c:pt idx="0">
                  <c:v>1.6520894071914478</c:v>
                </c:pt>
                <c:pt idx="1">
                  <c:v>0.87463556851311952</c:v>
                </c:pt>
                <c:pt idx="2">
                  <c:v>1.4577259475218658</c:v>
                </c:pt>
                <c:pt idx="3">
                  <c:v>3.0126336248785228</c:v>
                </c:pt>
                <c:pt idx="4">
                  <c:v>2.2351797862001943</c:v>
                </c:pt>
                <c:pt idx="5">
                  <c:v>1.8464528668610301</c:v>
                </c:pt>
                <c:pt idx="6">
                  <c:v>2.2351797862001943</c:v>
                </c:pt>
                <c:pt idx="7">
                  <c:v>4.275996112730807</c:v>
                </c:pt>
                <c:pt idx="8">
                  <c:v>12.827988338192419</c:v>
                </c:pt>
                <c:pt idx="9">
                  <c:v>5.9280855199222549</c:v>
                </c:pt>
                <c:pt idx="10">
                  <c:v>24.489795918367346</c:v>
                </c:pt>
                <c:pt idx="11">
                  <c:v>10.592808551992224</c:v>
                </c:pt>
                <c:pt idx="12">
                  <c:v>6.0252672497570456</c:v>
                </c:pt>
                <c:pt idx="13">
                  <c:v>8.7463556851311957</c:v>
                </c:pt>
                <c:pt idx="14">
                  <c:v>5.6365403304178816</c:v>
                </c:pt>
                <c:pt idx="15">
                  <c:v>3.9844509232264333</c:v>
                </c:pt>
                <c:pt idx="16">
                  <c:v>1.1661807580174928</c:v>
                </c:pt>
                <c:pt idx="17">
                  <c:v>0.97181729834791064</c:v>
                </c:pt>
                <c:pt idx="18">
                  <c:v>2.0408163265306123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axId val="96943104"/>
        <c:axId val="92447872"/>
      </c:barChart>
      <c:lineChart>
        <c:grouping val="standard"/>
        <c:varyColors val="0"/>
        <c:ser>
          <c:idx val="0"/>
          <c:order val="0"/>
          <c:tx>
            <c:strRef>
              <c:f>'архив я кор чист_2018'!$E$1279</c:f>
              <c:strCache>
                <c:ptCount val="1"/>
                <c:pt idx="0">
                  <c:v>2018</c:v>
                </c:pt>
              </c:strCache>
            </c:strRef>
          </c:tx>
          <c:spPr>
            <a:ln w="38100">
              <a:solidFill>
                <a:srgbClr val="FF6600"/>
              </a:solidFill>
            </a:ln>
          </c:spPr>
          <c:marker>
            <c:symbol val="none"/>
          </c:marker>
          <c:cat>
            <c:strRef>
              <c:f>'архив я кор чист_2018'!$B$1280:$B$1298</c:f>
              <c:strCache>
                <c:ptCount val="19"/>
                <c:pt idx="0">
                  <c:v>(-50) и более</c:v>
                </c:pt>
                <c:pt idx="1">
                  <c:v>(-30) - (-50)</c:v>
                </c:pt>
                <c:pt idx="2">
                  <c:v>(-20) - (-30)</c:v>
                </c:pt>
                <c:pt idx="3">
                  <c:v>(-10) - (-20)</c:v>
                </c:pt>
                <c:pt idx="4">
                  <c:v>(-5) - (-10)</c:v>
                </c:pt>
                <c:pt idx="5">
                  <c:v>(-3) - (-5)</c:v>
                </c:pt>
                <c:pt idx="6">
                  <c:v>(-2) - (-3)</c:v>
                </c:pt>
                <c:pt idx="7">
                  <c:v>(-1) - (-2)</c:v>
                </c:pt>
                <c:pt idx="8">
                  <c:v>0 - (-1)</c:v>
                </c:pt>
                <c:pt idx="9">
                  <c:v>0</c:v>
                </c:pt>
                <c:pt idx="10">
                  <c:v>0 - 1</c:v>
                </c:pt>
                <c:pt idx="11">
                  <c:v>1 - 2</c:v>
                </c:pt>
                <c:pt idx="12">
                  <c:v>2 - 3</c:v>
                </c:pt>
                <c:pt idx="13">
                  <c:v>3 - 5</c:v>
                </c:pt>
                <c:pt idx="14">
                  <c:v>5 - 10</c:v>
                </c:pt>
                <c:pt idx="15">
                  <c:v>10 - 20</c:v>
                </c:pt>
                <c:pt idx="16">
                  <c:v>20 - 30</c:v>
                </c:pt>
                <c:pt idx="17">
                  <c:v>30 - 50</c:v>
                </c:pt>
                <c:pt idx="18">
                  <c:v>50 и более</c:v>
                </c:pt>
              </c:strCache>
            </c:strRef>
          </c:cat>
          <c:val>
            <c:numRef>
              <c:f>'архив я кор чист_2018'!$E$1280:$E$1298</c:f>
              <c:numCache>
                <c:formatCode>0.00</c:formatCode>
                <c:ptCount val="19"/>
                <c:pt idx="0">
                  <c:v>0.38022813688212925</c:v>
                </c:pt>
                <c:pt idx="1">
                  <c:v>0.85551330798479086</c:v>
                </c:pt>
                <c:pt idx="2">
                  <c:v>0.38022813688212925</c:v>
                </c:pt>
                <c:pt idx="3">
                  <c:v>1.1406844106463878</c:v>
                </c:pt>
                <c:pt idx="4">
                  <c:v>2.376425855513308</c:v>
                </c:pt>
                <c:pt idx="5">
                  <c:v>1.9011406844106464</c:v>
                </c:pt>
                <c:pt idx="6">
                  <c:v>1.9961977186311788</c:v>
                </c:pt>
                <c:pt idx="7">
                  <c:v>3.2319391634980987</c:v>
                </c:pt>
                <c:pt idx="8">
                  <c:v>14.82889733840304</c:v>
                </c:pt>
                <c:pt idx="9">
                  <c:v>10.361216730038022</c:v>
                </c:pt>
                <c:pt idx="10">
                  <c:v>29.372623574144484</c:v>
                </c:pt>
                <c:pt idx="11">
                  <c:v>12.167300380228136</c:v>
                </c:pt>
                <c:pt idx="12">
                  <c:v>6.2737642585551328</c:v>
                </c:pt>
                <c:pt idx="13">
                  <c:v>5.8935361216730033</c:v>
                </c:pt>
                <c:pt idx="14">
                  <c:v>4.9429657794676807</c:v>
                </c:pt>
                <c:pt idx="15">
                  <c:v>2.1863117870722433</c:v>
                </c:pt>
                <c:pt idx="16">
                  <c:v>1.0456273764258555</c:v>
                </c:pt>
                <c:pt idx="17">
                  <c:v>0.47528517110266161</c:v>
                </c:pt>
                <c:pt idx="18">
                  <c:v>0.19011406844106463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96943104"/>
        <c:axId val="92447872"/>
      </c:lineChart>
      <c:catAx>
        <c:axId val="96943104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 rot="-3360000"/>
          <a:lstStyle/>
          <a:p>
            <a:pPr>
              <a:defRPr sz="900" b="1" i="0" baseline="0">
                <a:latin typeface="Times New Roman" pitchFamily="18" charset="0"/>
              </a:defRPr>
            </a:pPr>
            <a:endParaRPr lang="ru-RU"/>
          </a:p>
        </c:txPr>
        <c:crossAx val="92447872"/>
        <c:crosses val="autoZero"/>
        <c:auto val="1"/>
        <c:lblAlgn val="ctr"/>
        <c:lblOffset val="100"/>
        <c:noMultiLvlLbl val="0"/>
      </c:catAx>
      <c:valAx>
        <c:axId val="92447872"/>
        <c:scaling>
          <c:orientation val="minMax"/>
          <c:max val="30"/>
        </c:scaling>
        <c:delete val="0"/>
        <c:axPos val="l"/>
        <c:majorGridlines/>
        <c:numFmt formatCode="0" sourceLinked="0"/>
        <c:majorTickMark val="out"/>
        <c:minorTickMark val="none"/>
        <c:tickLblPos val="nextTo"/>
        <c:txPr>
          <a:bodyPr/>
          <a:lstStyle/>
          <a:p>
            <a:pPr>
              <a:defRPr sz="900" b="1" i="0" baseline="0">
                <a:latin typeface="Times New Roman" pitchFamily="18" charset="0"/>
              </a:defRPr>
            </a:pPr>
            <a:endParaRPr lang="ru-RU"/>
          </a:p>
        </c:txPr>
        <c:crossAx val="96943104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0.37033590917881554"/>
          <c:y val="0.90099883057869889"/>
          <c:w val="0.30505355372036852"/>
          <c:h val="6.1533392050249942E-2"/>
        </c:manualLayout>
      </c:layout>
      <c:overlay val="1"/>
      <c:spPr>
        <a:ln>
          <a:noFill/>
        </a:ln>
      </c:spPr>
      <c:txPr>
        <a:bodyPr/>
        <a:lstStyle/>
        <a:p>
          <a:pPr>
            <a:defRPr sz="1400" b="1" baseline="0">
              <a:latin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ln>
      <a:bevel/>
    </a:ln>
  </c:spPr>
  <c:externalData r:id="rId2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pPr>
            <a:r>
              <a:rPr lang="ru-RU" sz="1400" b="1" i="0" u="none" strike="noStrike" baseline="0" dirty="0" smtClean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Производство </a:t>
            </a:r>
            <a:r>
              <a:rPr lang="ru-RU" sz="1400" b="1" i="0" u="none" strike="noStrike" baseline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летательных аппаратов, включая космические, и соответствующего </a:t>
            </a:r>
            <a:r>
              <a:rPr lang="ru-RU" sz="1400" b="1" i="0" u="none" strike="noStrike" baseline="0" dirty="0" smtClean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оборудования</a:t>
            </a:r>
            <a:endParaRPr lang="ru-RU" sz="1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c:rich>
      </c:tx>
      <c:layout>
        <c:manualLayout>
          <c:xMode val="edge"/>
          <c:yMode val="edge"/>
          <c:x val="0.20519282010559847"/>
          <c:y val="1.8347496337556925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5.7898962956757082E-2"/>
          <c:y val="0.19370133069022757"/>
          <c:w val="0.91235298102981033"/>
          <c:h val="0.63969688275270142"/>
        </c:manualLayout>
      </c:layout>
      <c:lineChart>
        <c:grouping val="standard"/>
        <c:varyColors val="0"/>
        <c:ser>
          <c:idx val="0"/>
          <c:order val="0"/>
          <c:tx>
            <c:strRef>
              <c:f>'вход (2)'!$B$1</c:f>
              <c:strCache>
                <c:ptCount val="1"/>
                <c:pt idx="0">
                  <c:v>данные отчетного месяца</c:v>
                </c:pt>
              </c:strCache>
            </c:strRef>
          </c:tx>
          <c:spPr>
            <a:ln w="28575">
              <a:solidFill>
                <a:srgbClr val="C00000"/>
              </a:solidFill>
              <a:prstDash val="lgDash"/>
            </a:ln>
          </c:spPr>
          <c:marker>
            <c:symbol val="none"/>
          </c:marker>
          <c:cat>
            <c:numRef>
              <c:f>'вход (2)'!$A$2:$A$21</c:f>
              <c:numCache>
                <c:formatCode>mmm\-yy</c:formatCode>
                <c:ptCount val="20"/>
                <c:pt idx="0">
                  <c:v>43101</c:v>
                </c:pt>
                <c:pt idx="1">
                  <c:v>43132</c:v>
                </c:pt>
                <c:pt idx="2">
                  <c:v>43160</c:v>
                </c:pt>
                <c:pt idx="3">
                  <c:v>43191</c:v>
                </c:pt>
                <c:pt idx="4">
                  <c:v>43221</c:v>
                </c:pt>
                <c:pt idx="5">
                  <c:v>43252</c:v>
                </c:pt>
                <c:pt idx="6">
                  <c:v>43282</c:v>
                </c:pt>
                <c:pt idx="7">
                  <c:v>43313</c:v>
                </c:pt>
                <c:pt idx="8">
                  <c:v>43344</c:v>
                </c:pt>
                <c:pt idx="9">
                  <c:v>43374</c:v>
                </c:pt>
                <c:pt idx="10">
                  <c:v>43405</c:v>
                </c:pt>
                <c:pt idx="11">
                  <c:v>43435</c:v>
                </c:pt>
                <c:pt idx="12">
                  <c:v>43466</c:v>
                </c:pt>
                <c:pt idx="13">
                  <c:v>43497</c:v>
                </c:pt>
                <c:pt idx="14">
                  <c:v>43525</c:v>
                </c:pt>
                <c:pt idx="15">
                  <c:v>43556</c:v>
                </c:pt>
                <c:pt idx="16">
                  <c:v>43586</c:v>
                </c:pt>
                <c:pt idx="17">
                  <c:v>43617</c:v>
                </c:pt>
                <c:pt idx="18">
                  <c:v>43647</c:v>
                </c:pt>
                <c:pt idx="19">
                  <c:v>43678</c:v>
                </c:pt>
              </c:numCache>
            </c:numRef>
          </c:cat>
          <c:val>
            <c:numRef>
              <c:f>'вход (2)'!$B$2:$B$21</c:f>
              <c:numCache>
                <c:formatCode>#,##0.0</c:formatCode>
                <c:ptCount val="20"/>
                <c:pt idx="0">
                  <c:v>3357.9299000000001</c:v>
                </c:pt>
                <c:pt idx="1">
                  <c:v>26.673200000000001</c:v>
                </c:pt>
                <c:pt idx="2">
                  <c:v>59.3949</c:v>
                </c:pt>
                <c:pt idx="3">
                  <c:v>1329.3913</c:v>
                </c:pt>
                <c:pt idx="4">
                  <c:v>456.49690000000004</c:v>
                </c:pt>
                <c:pt idx="5">
                  <c:v>282.6617</c:v>
                </c:pt>
                <c:pt idx="6">
                  <c:v>2518.6097999999997</c:v>
                </c:pt>
                <c:pt idx="7">
                  <c:v>202.56460000000001</c:v>
                </c:pt>
                <c:pt idx="8">
                  <c:v>155.79249999999999</c:v>
                </c:pt>
                <c:pt idx="9">
                  <c:v>1743.4905000000001</c:v>
                </c:pt>
                <c:pt idx="10">
                  <c:v>104.25230000000001</c:v>
                </c:pt>
                <c:pt idx="11">
                  <c:v>4201.5704000000005</c:v>
                </c:pt>
                <c:pt idx="12">
                  <c:v>33.448399999999999</c:v>
                </c:pt>
                <c:pt idx="13">
                  <c:v>50.087900000000005</c:v>
                </c:pt>
                <c:pt idx="14">
                  <c:v>145.58160000000001</c:v>
                </c:pt>
                <c:pt idx="15">
                  <c:v>1.6025</c:v>
                </c:pt>
                <c:pt idx="16">
                  <c:v>41.249499999999998</c:v>
                </c:pt>
                <c:pt idx="17">
                  <c:v>160.95150000000001</c:v>
                </c:pt>
                <c:pt idx="18">
                  <c:v>4.0753000000000004</c:v>
                </c:pt>
                <c:pt idx="19">
                  <c:v>4.2645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'вход (2)'!$C$1</c:f>
              <c:strCache>
                <c:ptCount val="1"/>
                <c:pt idx="0">
                  <c:v>уточнение отчетного месяца следующим месяцем</c:v>
                </c:pt>
              </c:strCache>
            </c:strRef>
          </c:tx>
          <c:spPr>
            <a:ln w="44450">
              <a:solidFill>
                <a:srgbClr val="0070C0"/>
              </a:solidFill>
              <a:prstDash val="solid"/>
            </a:ln>
          </c:spPr>
          <c:marker>
            <c:symbol val="none"/>
          </c:marker>
          <c:dPt>
            <c:idx val="14"/>
            <c:bubble3D val="0"/>
            <c:spPr>
              <a:ln w="44450" cap="sq">
                <a:solidFill>
                  <a:srgbClr val="0070C0"/>
                </a:solidFill>
                <a:prstDash val="solid"/>
                <a:headEnd w="med" len="med"/>
              </a:ln>
            </c:spPr>
          </c:dPt>
          <c:cat>
            <c:numRef>
              <c:f>'вход (2)'!$A$2:$A$21</c:f>
              <c:numCache>
                <c:formatCode>mmm\-yy</c:formatCode>
                <c:ptCount val="20"/>
                <c:pt idx="0">
                  <c:v>43101</c:v>
                </c:pt>
                <c:pt idx="1">
                  <c:v>43132</c:v>
                </c:pt>
                <c:pt idx="2">
                  <c:v>43160</c:v>
                </c:pt>
                <c:pt idx="3">
                  <c:v>43191</c:v>
                </c:pt>
                <c:pt idx="4">
                  <c:v>43221</c:v>
                </c:pt>
                <c:pt idx="5">
                  <c:v>43252</c:v>
                </c:pt>
                <c:pt idx="6">
                  <c:v>43282</c:v>
                </c:pt>
                <c:pt idx="7">
                  <c:v>43313</c:v>
                </c:pt>
                <c:pt idx="8">
                  <c:v>43344</c:v>
                </c:pt>
                <c:pt idx="9">
                  <c:v>43374</c:v>
                </c:pt>
                <c:pt idx="10">
                  <c:v>43405</c:v>
                </c:pt>
                <c:pt idx="11">
                  <c:v>43435</c:v>
                </c:pt>
                <c:pt idx="12">
                  <c:v>43466</c:v>
                </c:pt>
                <c:pt idx="13">
                  <c:v>43497</c:v>
                </c:pt>
                <c:pt idx="14">
                  <c:v>43525</c:v>
                </c:pt>
                <c:pt idx="15">
                  <c:v>43556</c:v>
                </c:pt>
                <c:pt idx="16">
                  <c:v>43586</c:v>
                </c:pt>
                <c:pt idx="17">
                  <c:v>43617</c:v>
                </c:pt>
                <c:pt idx="18">
                  <c:v>43647</c:v>
                </c:pt>
                <c:pt idx="19">
                  <c:v>43678</c:v>
                </c:pt>
              </c:numCache>
            </c:numRef>
          </c:cat>
          <c:val>
            <c:numRef>
              <c:f>'вход (2)'!$C$2:$C$21</c:f>
              <c:numCache>
                <c:formatCode>#,##0.0</c:formatCode>
                <c:ptCount val="20"/>
                <c:pt idx="0">
                  <c:v>26.673200000000001</c:v>
                </c:pt>
                <c:pt idx="1">
                  <c:v>59.3949</c:v>
                </c:pt>
                <c:pt idx="2">
                  <c:v>1329.3913</c:v>
                </c:pt>
                <c:pt idx="3">
                  <c:v>456.49690000000004</c:v>
                </c:pt>
                <c:pt idx="4">
                  <c:v>282.6617</c:v>
                </c:pt>
                <c:pt idx="5">
                  <c:v>2518.6097999999997</c:v>
                </c:pt>
                <c:pt idx="6">
                  <c:v>202.56460000000001</c:v>
                </c:pt>
                <c:pt idx="7">
                  <c:v>2269.0745999999999</c:v>
                </c:pt>
                <c:pt idx="8">
                  <c:v>1612.7852</c:v>
                </c:pt>
                <c:pt idx="9">
                  <c:v>1750.6355000000001</c:v>
                </c:pt>
                <c:pt idx="10">
                  <c:v>154.88499999999999</c:v>
                </c:pt>
                <c:pt idx="11">
                  <c:v>4228.3080999999993</c:v>
                </c:pt>
                <c:pt idx="12">
                  <c:v>115.13080000000001</c:v>
                </c:pt>
                <c:pt idx="13">
                  <c:v>11.1027</c:v>
                </c:pt>
                <c:pt idx="14">
                  <c:v>1712.5679</c:v>
                </c:pt>
                <c:pt idx="15">
                  <c:v>24.017599999999998</c:v>
                </c:pt>
                <c:pt idx="16">
                  <c:v>669.75419999999997</c:v>
                </c:pt>
                <c:pt idx="17">
                  <c:v>3385.9328999999998</c:v>
                </c:pt>
                <c:pt idx="18">
                  <c:v>114.2916</c:v>
                </c:pt>
                <c:pt idx="19">
                  <c:v>1043.1095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43769088"/>
        <c:axId val="92447296"/>
      </c:lineChart>
      <c:dateAx>
        <c:axId val="143769088"/>
        <c:scaling>
          <c:orientation val="minMax"/>
        </c:scaling>
        <c:delete val="0"/>
        <c:axPos val="b"/>
        <c:majorGridlines/>
        <c:numFmt formatCode="mmm\-yy" sourceLinked="1"/>
        <c:majorTickMark val="out"/>
        <c:minorTickMark val="none"/>
        <c:tickLblPos val="nextTo"/>
        <c:txPr>
          <a:bodyPr/>
          <a:lstStyle/>
          <a:p>
            <a:pPr>
              <a:defRPr sz="900"/>
            </a:pPr>
            <a:endParaRPr lang="ru-RU"/>
          </a:p>
        </c:txPr>
        <c:crossAx val="92447296"/>
        <c:crosses val="autoZero"/>
        <c:auto val="1"/>
        <c:lblOffset val="100"/>
        <c:baseTimeUnit val="months"/>
      </c:dateAx>
      <c:valAx>
        <c:axId val="92447296"/>
        <c:scaling>
          <c:orientation val="minMax"/>
          <c:min val="0"/>
        </c:scaling>
        <c:delete val="0"/>
        <c:axPos val="l"/>
        <c:majorGridlines/>
        <c:numFmt formatCode="#,##0" sourceLinked="0"/>
        <c:majorTickMark val="out"/>
        <c:minorTickMark val="none"/>
        <c:tickLblPos val="nextTo"/>
        <c:txPr>
          <a:bodyPr/>
          <a:lstStyle/>
          <a:p>
            <a:pPr>
              <a:defRPr b="1"/>
            </a:pPr>
            <a:endParaRPr lang="ru-RU"/>
          </a:p>
        </c:txPr>
        <c:crossAx val="143769088"/>
        <c:crosses val="autoZero"/>
        <c:crossBetween val="midCat"/>
        <c:majorUnit val="500"/>
      </c:valAx>
    </c:plotArea>
    <c:legend>
      <c:legendPos val="b"/>
      <c:layout>
        <c:manualLayout>
          <c:xMode val="edge"/>
          <c:yMode val="edge"/>
          <c:x val="8.3742567080480699E-3"/>
          <c:y val="0.92624920760438378"/>
          <c:w val="0.97920479211722211"/>
          <c:h val="5.2944689152185712E-2"/>
        </c:manualLayout>
      </c:layout>
      <c:overlay val="0"/>
      <c:txPr>
        <a:bodyPr/>
        <a:lstStyle/>
        <a:p>
          <a:pPr>
            <a:defRPr sz="1200" b="1"/>
          </a:pPr>
          <a:endParaRPr lang="ru-RU"/>
        </a:p>
      </c:txPr>
    </c:legend>
    <c:plotVisOnly val="1"/>
    <c:dispBlanksAs val="gap"/>
    <c:showDLblsOverMax val="0"/>
  </c:chart>
  <c:externalData r:id="rId2">
    <c:autoUpdate val="0"/>
  </c:externalData>
  <c:userShapes r:id="rId3"/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pPr>
            <a:r>
              <a:rPr lang="ru-RU" sz="1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Сталь нелегированная в слитках или в прочих первичных формах и полуфабрикаты из нелегированной стали</a:t>
            </a:r>
          </a:p>
        </c:rich>
      </c:tx>
      <c:overlay val="0"/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Лист2!$G$26</c:f>
              <c:strCache>
                <c:ptCount val="1"/>
                <c:pt idx="0">
                  <c:v>За отчётный месяц</c:v>
                </c:pt>
              </c:strCache>
            </c:strRef>
          </c:tx>
          <c:spPr>
            <a:ln>
              <a:solidFill>
                <a:srgbClr val="C00000"/>
              </a:solidFill>
              <a:prstDash val="lgDash"/>
            </a:ln>
          </c:spPr>
          <c:marker>
            <c:symbol val="none"/>
          </c:marker>
          <c:cat>
            <c:numRef>
              <c:f>Лист2!$F$27:$F$46</c:f>
              <c:numCache>
                <c:formatCode>mmm\-yy</c:formatCode>
                <c:ptCount val="20"/>
                <c:pt idx="0">
                  <c:v>43101</c:v>
                </c:pt>
                <c:pt idx="1">
                  <c:v>43132</c:v>
                </c:pt>
                <c:pt idx="2">
                  <c:v>43160</c:v>
                </c:pt>
                <c:pt idx="3">
                  <c:v>43191</c:v>
                </c:pt>
                <c:pt idx="4">
                  <c:v>43221</c:v>
                </c:pt>
                <c:pt idx="5">
                  <c:v>43252</c:v>
                </c:pt>
                <c:pt idx="6">
                  <c:v>43282</c:v>
                </c:pt>
                <c:pt idx="7">
                  <c:v>43313</c:v>
                </c:pt>
                <c:pt idx="8">
                  <c:v>43344</c:v>
                </c:pt>
                <c:pt idx="9">
                  <c:v>43374</c:v>
                </c:pt>
                <c:pt idx="10">
                  <c:v>43405</c:v>
                </c:pt>
                <c:pt idx="11">
                  <c:v>43435</c:v>
                </c:pt>
                <c:pt idx="12">
                  <c:v>43466</c:v>
                </c:pt>
                <c:pt idx="13">
                  <c:v>43497</c:v>
                </c:pt>
                <c:pt idx="14">
                  <c:v>43525</c:v>
                </c:pt>
                <c:pt idx="15">
                  <c:v>43556</c:v>
                </c:pt>
                <c:pt idx="16">
                  <c:v>43586</c:v>
                </c:pt>
                <c:pt idx="17">
                  <c:v>43617</c:v>
                </c:pt>
                <c:pt idx="18">
                  <c:v>43647</c:v>
                </c:pt>
                <c:pt idx="19">
                  <c:v>43678</c:v>
                </c:pt>
              </c:numCache>
            </c:numRef>
          </c:cat>
          <c:val>
            <c:numRef>
              <c:f>Лист2!$G$27:$G$46</c:f>
              <c:numCache>
                <c:formatCode>0</c:formatCode>
                <c:ptCount val="20"/>
                <c:pt idx="0">
                  <c:v>27048.008000000002</c:v>
                </c:pt>
                <c:pt idx="1">
                  <c:v>26346.39</c:v>
                </c:pt>
                <c:pt idx="2">
                  <c:v>46551.25</c:v>
                </c:pt>
                <c:pt idx="3">
                  <c:v>34085.410000000003</c:v>
                </c:pt>
                <c:pt idx="4">
                  <c:v>30260.359</c:v>
                </c:pt>
                <c:pt idx="5">
                  <c:v>38153.851000000002</c:v>
                </c:pt>
                <c:pt idx="6">
                  <c:v>33117.877999999997</c:v>
                </c:pt>
                <c:pt idx="7">
                  <c:v>29811.69</c:v>
                </c:pt>
                <c:pt idx="8">
                  <c:v>30556.974999999999</c:v>
                </c:pt>
                <c:pt idx="9">
                  <c:v>52997.773000000001</c:v>
                </c:pt>
                <c:pt idx="10">
                  <c:v>33544.343000000001</c:v>
                </c:pt>
                <c:pt idx="11">
                  <c:v>35617.656999999999</c:v>
                </c:pt>
                <c:pt idx="12">
                  <c:v>30562.794999999998</c:v>
                </c:pt>
                <c:pt idx="13">
                  <c:v>28521.690999999999</c:v>
                </c:pt>
                <c:pt idx="14">
                  <c:v>43697.902999999998</c:v>
                </c:pt>
                <c:pt idx="15">
                  <c:v>23618.243999999999</c:v>
                </c:pt>
                <c:pt idx="16">
                  <c:v>38086.53</c:v>
                </c:pt>
                <c:pt idx="17">
                  <c:v>30873.687999999998</c:v>
                </c:pt>
                <c:pt idx="18">
                  <c:v>30679.828000000001</c:v>
                </c:pt>
                <c:pt idx="19">
                  <c:v>23359.661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Лист2!$H$26</c:f>
              <c:strCache>
                <c:ptCount val="1"/>
                <c:pt idx="0">
                  <c:v>За предыдущий месяц</c:v>
                </c:pt>
              </c:strCache>
            </c:strRef>
          </c:tx>
          <c:spPr>
            <a:ln w="38100">
              <a:solidFill>
                <a:srgbClr val="0070C0"/>
              </a:solidFill>
            </a:ln>
          </c:spPr>
          <c:marker>
            <c:symbol val="none"/>
          </c:marker>
          <c:cat>
            <c:numRef>
              <c:f>Лист2!$F$27:$F$46</c:f>
              <c:numCache>
                <c:formatCode>mmm\-yy</c:formatCode>
                <c:ptCount val="20"/>
                <c:pt idx="0">
                  <c:v>43101</c:v>
                </c:pt>
                <c:pt idx="1">
                  <c:v>43132</c:v>
                </c:pt>
                <c:pt idx="2">
                  <c:v>43160</c:v>
                </c:pt>
                <c:pt idx="3">
                  <c:v>43191</c:v>
                </c:pt>
                <c:pt idx="4">
                  <c:v>43221</c:v>
                </c:pt>
                <c:pt idx="5">
                  <c:v>43252</c:v>
                </c:pt>
                <c:pt idx="6">
                  <c:v>43282</c:v>
                </c:pt>
                <c:pt idx="7">
                  <c:v>43313</c:v>
                </c:pt>
                <c:pt idx="8">
                  <c:v>43344</c:v>
                </c:pt>
                <c:pt idx="9">
                  <c:v>43374</c:v>
                </c:pt>
                <c:pt idx="10">
                  <c:v>43405</c:v>
                </c:pt>
                <c:pt idx="11">
                  <c:v>43435</c:v>
                </c:pt>
                <c:pt idx="12">
                  <c:v>43466</c:v>
                </c:pt>
                <c:pt idx="13">
                  <c:v>43497</c:v>
                </c:pt>
                <c:pt idx="14">
                  <c:v>43525</c:v>
                </c:pt>
                <c:pt idx="15">
                  <c:v>43556</c:v>
                </c:pt>
                <c:pt idx="16">
                  <c:v>43586</c:v>
                </c:pt>
                <c:pt idx="17">
                  <c:v>43617</c:v>
                </c:pt>
                <c:pt idx="18">
                  <c:v>43647</c:v>
                </c:pt>
                <c:pt idx="19">
                  <c:v>43678</c:v>
                </c:pt>
              </c:numCache>
            </c:numRef>
          </c:cat>
          <c:val>
            <c:numRef>
              <c:f>Лист2!$H$27:$H$46</c:f>
              <c:numCache>
                <c:formatCode>0</c:formatCode>
                <c:ptCount val="20"/>
                <c:pt idx="0">
                  <c:v>27062.249</c:v>
                </c:pt>
                <c:pt idx="1">
                  <c:v>26335.116000000002</c:v>
                </c:pt>
                <c:pt idx="2">
                  <c:v>46544.754000000001</c:v>
                </c:pt>
                <c:pt idx="3">
                  <c:v>30673.593000000001</c:v>
                </c:pt>
                <c:pt idx="4">
                  <c:v>30233.1</c:v>
                </c:pt>
                <c:pt idx="5">
                  <c:v>39081.381000000001</c:v>
                </c:pt>
                <c:pt idx="6">
                  <c:v>32017.466</c:v>
                </c:pt>
                <c:pt idx="7">
                  <c:v>29704.294999999998</c:v>
                </c:pt>
                <c:pt idx="8">
                  <c:v>29087.977999999999</c:v>
                </c:pt>
                <c:pt idx="9">
                  <c:v>36081.222000000002</c:v>
                </c:pt>
                <c:pt idx="10">
                  <c:v>33675.868999999999</c:v>
                </c:pt>
                <c:pt idx="11">
                  <c:v>35617.656999999999</c:v>
                </c:pt>
                <c:pt idx="12">
                  <c:v>30585.281999999999</c:v>
                </c:pt>
                <c:pt idx="13">
                  <c:v>39865.375</c:v>
                </c:pt>
                <c:pt idx="14">
                  <c:v>43697.902999999998</c:v>
                </c:pt>
                <c:pt idx="15">
                  <c:v>37960.317999999999</c:v>
                </c:pt>
                <c:pt idx="16">
                  <c:v>38086.614000000001</c:v>
                </c:pt>
                <c:pt idx="17">
                  <c:v>30873.687999999998</c:v>
                </c:pt>
                <c:pt idx="18">
                  <c:v>30679.828000000001</c:v>
                </c:pt>
                <c:pt idx="19">
                  <c:v>23359.661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485312"/>
        <c:axId val="92453632"/>
      </c:lineChart>
      <c:dateAx>
        <c:axId val="1485312"/>
        <c:scaling>
          <c:orientation val="minMax"/>
        </c:scaling>
        <c:delete val="0"/>
        <c:axPos val="b"/>
        <c:majorGridlines/>
        <c:numFmt formatCode="mmm\-yy" sourceLinked="1"/>
        <c:majorTickMark val="out"/>
        <c:minorTickMark val="none"/>
        <c:tickLblPos val="nextTo"/>
        <c:txPr>
          <a:bodyPr/>
          <a:lstStyle/>
          <a:p>
            <a:pPr>
              <a:defRPr sz="900"/>
            </a:pPr>
            <a:endParaRPr lang="ru-RU"/>
          </a:p>
        </c:txPr>
        <c:crossAx val="92453632"/>
        <c:crosses val="autoZero"/>
        <c:auto val="1"/>
        <c:lblOffset val="100"/>
        <c:baseTimeUnit val="months"/>
      </c:dateAx>
      <c:valAx>
        <c:axId val="92453632"/>
        <c:scaling>
          <c:orientation val="minMax"/>
          <c:max val="55000"/>
          <c:min val="20000"/>
        </c:scaling>
        <c:delete val="0"/>
        <c:axPos val="l"/>
        <c:majorGridlines/>
        <c:numFmt formatCode="0" sourceLinked="1"/>
        <c:majorTickMark val="out"/>
        <c:minorTickMark val="none"/>
        <c:tickLblPos val="nextTo"/>
        <c:txPr>
          <a:bodyPr/>
          <a:lstStyle/>
          <a:p>
            <a:pPr>
              <a:defRPr b="1"/>
            </a:pPr>
            <a:endParaRPr lang="ru-RU"/>
          </a:p>
        </c:txPr>
        <c:crossAx val="1485312"/>
        <c:crosses val="autoZero"/>
        <c:crossBetween val="midCat"/>
      </c:valAx>
    </c:plotArea>
    <c:legend>
      <c:legendPos val="b"/>
      <c:layout>
        <c:manualLayout>
          <c:xMode val="edge"/>
          <c:yMode val="edge"/>
          <c:x val="1.7582548083128959E-2"/>
          <c:y val="0.91808532861963688"/>
          <c:w val="0.96210349091197445"/>
          <c:h val="6.1506508115057049E-2"/>
        </c:manualLayout>
      </c:layout>
      <c:overlay val="0"/>
      <c:txPr>
        <a:bodyPr/>
        <a:lstStyle/>
        <a:p>
          <a:pPr>
            <a:defRPr sz="1200" b="1"/>
          </a:pPr>
          <a:endParaRPr lang="ru-RU"/>
        </a:p>
      </c:txPr>
    </c:legend>
    <c:plotVisOnly val="1"/>
    <c:dispBlanksAs val="gap"/>
    <c:showDLblsOverMax val="0"/>
  </c:chart>
  <c:externalData r:id="rId2">
    <c:autoUpdate val="0"/>
  </c:externalData>
  <c:userShapes r:id="rId3"/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400">
                <a:solidFill>
                  <a:srgbClr val="002060"/>
                </a:solidFill>
              </a:defRPr>
            </a:pPr>
            <a:r>
              <a:rPr lang="ru-RU" sz="1400" b="1" i="0" baseline="0" dirty="0">
                <a:solidFill>
                  <a:srgbClr val="002060"/>
                </a:solidFill>
                <a:effectLst/>
              </a:rPr>
              <a:t>ОКПД «Станки сверлильные, расточные и фрезерные металлорежущие» (29.42.22)</a:t>
            </a:r>
            <a:endParaRPr lang="ru-RU" sz="1400" dirty="0">
              <a:solidFill>
                <a:srgbClr val="002060"/>
              </a:solidFill>
              <a:effectLst/>
            </a:endParaRPr>
          </a:p>
          <a:p>
            <a:pPr>
              <a:defRPr sz="1400">
                <a:solidFill>
                  <a:srgbClr val="002060"/>
                </a:solidFill>
              </a:defRPr>
            </a:pPr>
            <a:r>
              <a:rPr lang="ru-RU" sz="1400" b="1" i="0" baseline="0" dirty="0">
                <a:solidFill>
                  <a:srgbClr val="002060"/>
                </a:solidFill>
                <a:effectLst/>
              </a:rPr>
              <a:t>ОКПД 2 «Станки расточные металлорежущие» (28.41.22.120),</a:t>
            </a:r>
            <a:endParaRPr lang="ru-RU" sz="1400" dirty="0">
              <a:solidFill>
                <a:srgbClr val="002060"/>
              </a:solidFill>
              <a:effectLst/>
            </a:endParaRPr>
          </a:p>
          <a:p>
            <a:pPr>
              <a:defRPr sz="1400">
                <a:solidFill>
                  <a:srgbClr val="002060"/>
                </a:solidFill>
              </a:defRPr>
            </a:pPr>
            <a:r>
              <a:rPr lang="ru-RU" sz="1400" b="1" i="0" baseline="0" dirty="0">
                <a:solidFill>
                  <a:srgbClr val="002060"/>
                </a:solidFill>
                <a:effectLst/>
              </a:rPr>
              <a:t>«Станки фрезерные металлорежущие» (28.41.22.130</a:t>
            </a:r>
            <a:r>
              <a:rPr lang="ru-RU" sz="1400" b="1" i="0" baseline="0" dirty="0" smtClean="0">
                <a:solidFill>
                  <a:srgbClr val="002060"/>
                </a:solidFill>
                <a:effectLst/>
              </a:rPr>
              <a:t>),  штук</a:t>
            </a:r>
            <a:endParaRPr lang="ru-RU" sz="1400" dirty="0">
              <a:solidFill>
                <a:srgbClr val="002060"/>
              </a:solidFill>
            </a:endParaRPr>
          </a:p>
        </c:rich>
      </c:tx>
      <c:layout>
        <c:manualLayout>
          <c:xMode val="edge"/>
          <c:yMode val="edge"/>
          <c:x val="0.12202403755904516"/>
          <c:y val="1.2688365188166581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4.4070773745445907E-2"/>
          <c:y val="0.19800298134606065"/>
          <c:w val="0.93616370211738931"/>
          <c:h val="0.5947895389284871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Станки!$B$2</c:f>
              <c:strCache>
                <c:ptCount val="1"/>
                <c:pt idx="0">
                  <c:v>Данные респондентов по ОКПД</c:v>
                </c:pt>
              </c:strCache>
            </c:strRef>
          </c:tx>
          <c:invertIfNegative val="0"/>
          <c:cat>
            <c:strRef>
              <c:f>Станки!$A$3:$A$14</c:f>
              <c:strCache>
                <c:ptCount val="12"/>
                <c:pt idx="0">
                  <c:v>I</c:v>
                </c:pt>
                <c:pt idx="1">
                  <c:v>II</c:v>
                </c:pt>
                <c:pt idx="2">
                  <c:v>III</c:v>
                </c:pt>
                <c:pt idx="3">
                  <c:v>IV</c:v>
                </c:pt>
                <c:pt idx="4">
                  <c:v>V</c:v>
                </c:pt>
                <c:pt idx="5">
                  <c:v>VI</c:v>
                </c:pt>
                <c:pt idx="6">
                  <c:v>VII</c:v>
                </c:pt>
                <c:pt idx="7">
                  <c:v>VIII</c:v>
                </c:pt>
                <c:pt idx="8">
                  <c:v>IX</c:v>
                </c:pt>
                <c:pt idx="9">
                  <c:v>X</c:v>
                </c:pt>
                <c:pt idx="10">
                  <c:v>XI</c:v>
                </c:pt>
                <c:pt idx="11">
                  <c:v>XII</c:v>
                </c:pt>
              </c:strCache>
            </c:strRef>
          </c:cat>
          <c:val>
            <c:numRef>
              <c:f>Станки!$B$3:$B$14</c:f>
              <c:numCache>
                <c:formatCode>0</c:formatCode>
                <c:ptCount val="12"/>
                <c:pt idx="0">
                  <c:v>62</c:v>
                </c:pt>
                <c:pt idx="1">
                  <c:v>92</c:v>
                </c:pt>
                <c:pt idx="2">
                  <c:v>51</c:v>
                </c:pt>
                <c:pt idx="3">
                  <c:v>29</c:v>
                </c:pt>
                <c:pt idx="4">
                  <c:v>44</c:v>
                </c:pt>
                <c:pt idx="5">
                  <c:v>62</c:v>
                </c:pt>
                <c:pt idx="6">
                  <c:v>75</c:v>
                </c:pt>
                <c:pt idx="7">
                  <c:v>74</c:v>
                </c:pt>
                <c:pt idx="8">
                  <c:v>96</c:v>
                </c:pt>
                <c:pt idx="9">
                  <c:v>67</c:v>
                </c:pt>
                <c:pt idx="10">
                  <c:v>28</c:v>
                </c:pt>
                <c:pt idx="11">
                  <c:v>30</c:v>
                </c:pt>
              </c:numCache>
            </c:numRef>
          </c:val>
        </c:ser>
        <c:ser>
          <c:idx val="1"/>
          <c:order val="1"/>
          <c:tx>
            <c:strRef>
              <c:f>Станки!$C$2</c:f>
              <c:strCache>
                <c:ptCount val="1"/>
                <c:pt idx="0">
                  <c:v>Данные по переходным ключам ОКПД-ОКПД2 ОКПД 29.42.22=ОКПД2(28.41.22.120+28.41.22.130)</c:v>
                </c:pt>
              </c:strCache>
            </c:strRef>
          </c:tx>
          <c:invertIfNegative val="0"/>
          <c:cat>
            <c:strRef>
              <c:f>Станки!$A$3:$A$14</c:f>
              <c:strCache>
                <c:ptCount val="12"/>
                <c:pt idx="0">
                  <c:v>I</c:v>
                </c:pt>
                <c:pt idx="1">
                  <c:v>II</c:v>
                </c:pt>
                <c:pt idx="2">
                  <c:v>III</c:v>
                </c:pt>
                <c:pt idx="3">
                  <c:v>IV</c:v>
                </c:pt>
                <c:pt idx="4">
                  <c:v>V</c:v>
                </c:pt>
                <c:pt idx="5">
                  <c:v>VI</c:v>
                </c:pt>
                <c:pt idx="6">
                  <c:v>VII</c:v>
                </c:pt>
                <c:pt idx="7">
                  <c:v>VIII</c:v>
                </c:pt>
                <c:pt idx="8">
                  <c:v>IX</c:v>
                </c:pt>
                <c:pt idx="9">
                  <c:v>X</c:v>
                </c:pt>
                <c:pt idx="10">
                  <c:v>XI</c:v>
                </c:pt>
                <c:pt idx="11">
                  <c:v>XII</c:v>
                </c:pt>
              </c:strCache>
            </c:strRef>
          </c:cat>
          <c:val>
            <c:numRef>
              <c:f>Станки!$C$3:$C$14</c:f>
              <c:numCache>
                <c:formatCode>0</c:formatCode>
                <c:ptCount val="12"/>
                <c:pt idx="0">
                  <c:v>62</c:v>
                </c:pt>
                <c:pt idx="1">
                  <c:v>92</c:v>
                </c:pt>
                <c:pt idx="2">
                  <c:v>51</c:v>
                </c:pt>
                <c:pt idx="3">
                  <c:v>29</c:v>
                </c:pt>
                <c:pt idx="4">
                  <c:v>44</c:v>
                </c:pt>
                <c:pt idx="5">
                  <c:v>62</c:v>
                </c:pt>
                <c:pt idx="6">
                  <c:v>75</c:v>
                </c:pt>
                <c:pt idx="7">
                  <c:v>74</c:v>
                </c:pt>
                <c:pt idx="8">
                  <c:v>96</c:v>
                </c:pt>
                <c:pt idx="9">
                  <c:v>67</c:v>
                </c:pt>
                <c:pt idx="10">
                  <c:v>28</c:v>
                </c:pt>
                <c:pt idx="11">
                  <c:v>18</c:v>
                </c:pt>
              </c:numCache>
            </c:numRef>
          </c:val>
        </c:ser>
        <c:ser>
          <c:idx val="2"/>
          <c:order val="2"/>
          <c:tx>
            <c:strRef>
              <c:f>Станки!$D$2</c:f>
              <c:strCache>
                <c:ptCount val="1"/>
                <c:pt idx="0">
                  <c:v>Данные респондентов по ОКПД2</c:v>
                </c:pt>
              </c:strCache>
            </c:strRef>
          </c:tx>
          <c:spPr>
            <a:solidFill>
              <a:srgbClr val="00B050"/>
            </a:solidFill>
          </c:spPr>
          <c:invertIfNegative val="0"/>
          <c:cat>
            <c:strRef>
              <c:f>Станки!$A$3:$A$14</c:f>
              <c:strCache>
                <c:ptCount val="12"/>
                <c:pt idx="0">
                  <c:v>I</c:v>
                </c:pt>
                <c:pt idx="1">
                  <c:v>II</c:v>
                </c:pt>
                <c:pt idx="2">
                  <c:v>III</c:v>
                </c:pt>
                <c:pt idx="3">
                  <c:v>IV</c:v>
                </c:pt>
                <c:pt idx="4">
                  <c:v>V</c:v>
                </c:pt>
                <c:pt idx="5">
                  <c:v>VI</c:v>
                </c:pt>
                <c:pt idx="6">
                  <c:v>VII</c:v>
                </c:pt>
                <c:pt idx="7">
                  <c:v>VIII</c:v>
                </c:pt>
                <c:pt idx="8">
                  <c:v>IX</c:v>
                </c:pt>
                <c:pt idx="9">
                  <c:v>X</c:v>
                </c:pt>
                <c:pt idx="10">
                  <c:v>XI</c:v>
                </c:pt>
                <c:pt idx="11">
                  <c:v>XII</c:v>
                </c:pt>
              </c:strCache>
            </c:strRef>
          </c:cat>
          <c:val>
            <c:numRef>
              <c:f>Станки!$D$3:$D$14</c:f>
              <c:numCache>
                <c:formatCode>0</c:formatCode>
                <c:ptCount val="12"/>
                <c:pt idx="0">
                  <c:v>3.67</c:v>
                </c:pt>
                <c:pt idx="1">
                  <c:v>9</c:v>
                </c:pt>
                <c:pt idx="2">
                  <c:v>7</c:v>
                </c:pt>
                <c:pt idx="3">
                  <c:v>12</c:v>
                </c:pt>
                <c:pt idx="4">
                  <c:v>13</c:v>
                </c:pt>
                <c:pt idx="5">
                  <c:v>34</c:v>
                </c:pt>
                <c:pt idx="6">
                  <c:v>41</c:v>
                </c:pt>
                <c:pt idx="7">
                  <c:v>2.67</c:v>
                </c:pt>
                <c:pt idx="8">
                  <c:v>23.67</c:v>
                </c:pt>
                <c:pt idx="9">
                  <c:v>14.67</c:v>
                </c:pt>
                <c:pt idx="10">
                  <c:v>7.33</c:v>
                </c:pt>
                <c:pt idx="11">
                  <c:v>19.329999999999998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43926272"/>
        <c:axId val="97068160"/>
      </c:barChart>
      <c:catAx>
        <c:axId val="143926272"/>
        <c:scaling>
          <c:orientation val="minMax"/>
        </c:scaling>
        <c:delete val="0"/>
        <c:axPos val="b"/>
        <c:numFmt formatCode="mmm\-yy" sourceLinked="1"/>
        <c:majorTickMark val="out"/>
        <c:minorTickMark val="none"/>
        <c:tickLblPos val="nextTo"/>
        <c:crossAx val="97068160"/>
        <c:crosses val="autoZero"/>
        <c:auto val="1"/>
        <c:lblAlgn val="ctr"/>
        <c:lblOffset val="100"/>
        <c:noMultiLvlLbl val="0"/>
      </c:catAx>
      <c:valAx>
        <c:axId val="97068160"/>
        <c:scaling>
          <c:orientation val="minMax"/>
          <c:max val="100"/>
        </c:scaling>
        <c:delete val="0"/>
        <c:axPos val="l"/>
        <c:majorGridlines/>
        <c:numFmt formatCode="0" sourceLinked="0"/>
        <c:majorTickMark val="out"/>
        <c:minorTickMark val="none"/>
        <c:tickLblPos val="nextTo"/>
        <c:txPr>
          <a:bodyPr/>
          <a:lstStyle/>
          <a:p>
            <a:pPr>
              <a:defRPr b="1"/>
            </a:pPr>
            <a:endParaRPr lang="ru-RU"/>
          </a:p>
        </c:txPr>
        <c:crossAx val="143926272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0"/>
          <c:y val="0.87393159412836896"/>
          <c:w val="0.99920435085756742"/>
          <c:h val="0.10722253790348159"/>
        </c:manualLayout>
      </c:layout>
      <c:overlay val="0"/>
      <c:txPr>
        <a:bodyPr/>
        <a:lstStyle/>
        <a:p>
          <a:pPr>
            <a:defRPr sz="1200" b="1"/>
          </a:pPr>
          <a:endParaRPr lang="ru-RU"/>
        </a:p>
      </c:txPr>
    </c:legend>
    <c:plotVisOnly val="1"/>
    <c:dispBlanksAs val="gap"/>
    <c:showDLblsOverMax val="0"/>
  </c:chart>
  <c:externalData r:id="rId2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400">
                <a:solidFill>
                  <a:srgbClr val="002060"/>
                </a:solidFill>
              </a:defRPr>
            </a:pPr>
            <a:r>
              <a:rPr lang="ru-RU" sz="1400" b="1" i="0" baseline="0" dirty="0">
                <a:solidFill>
                  <a:srgbClr val="002060"/>
                </a:solidFill>
                <a:effectLst/>
              </a:rPr>
              <a:t>ОКПД «Продукты из рыбы (кулинарные изделия из рыбы) готовые</a:t>
            </a:r>
            <a:r>
              <a:rPr lang="ru-RU" sz="1400" b="1" i="0" baseline="0" dirty="0" smtClean="0">
                <a:solidFill>
                  <a:srgbClr val="002060"/>
                </a:solidFill>
                <a:effectLst/>
              </a:rPr>
              <a:t>» (</a:t>
            </a:r>
            <a:r>
              <a:rPr lang="ru-RU" sz="1400" b="1" i="0" baseline="0" dirty="0">
                <a:solidFill>
                  <a:srgbClr val="002060"/>
                </a:solidFill>
                <a:effectLst/>
              </a:rPr>
              <a:t>15.20.14.250)</a:t>
            </a:r>
            <a:endParaRPr lang="ru-RU" sz="1400" dirty="0">
              <a:solidFill>
                <a:srgbClr val="002060"/>
              </a:solidFill>
              <a:effectLst/>
            </a:endParaRPr>
          </a:p>
          <a:p>
            <a:pPr>
              <a:defRPr sz="1400">
                <a:solidFill>
                  <a:srgbClr val="002060"/>
                </a:solidFill>
              </a:defRPr>
            </a:pPr>
            <a:r>
              <a:rPr lang="ru-RU" sz="1400" b="1" i="0" baseline="0" dirty="0">
                <a:solidFill>
                  <a:srgbClr val="002060"/>
                </a:solidFill>
                <a:effectLst/>
              </a:rPr>
              <a:t>ОКПД 2 «Продукты пищевые готовые и блюда» (10.85.1), тонн</a:t>
            </a:r>
            <a:endParaRPr lang="ru-RU" sz="1400" dirty="0">
              <a:solidFill>
                <a:srgbClr val="002060"/>
              </a:solidFill>
              <a:effectLst/>
            </a:endParaRPr>
          </a:p>
          <a:p>
            <a:pPr>
              <a:defRPr sz="1400">
                <a:solidFill>
                  <a:srgbClr val="002060"/>
                </a:solidFill>
              </a:defRPr>
            </a:pPr>
            <a:endParaRPr lang="ru-RU" sz="1400" dirty="0">
              <a:solidFill>
                <a:srgbClr val="002060"/>
              </a:solidFill>
            </a:endParaRPr>
          </a:p>
        </c:rich>
      </c:tx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Лист3!$B$2</c:f>
              <c:strCache>
                <c:ptCount val="1"/>
                <c:pt idx="0">
                  <c:v>Данные респондентов по ОКПД</c:v>
                </c:pt>
              </c:strCache>
            </c:strRef>
          </c:tx>
          <c:invertIfNegative val="0"/>
          <c:cat>
            <c:strRef>
              <c:f>Лист3!$A$3:$A$14</c:f>
              <c:strCache>
                <c:ptCount val="12"/>
                <c:pt idx="0">
                  <c:v>I</c:v>
                </c:pt>
                <c:pt idx="1">
                  <c:v>II</c:v>
                </c:pt>
                <c:pt idx="2">
                  <c:v>III</c:v>
                </c:pt>
                <c:pt idx="3">
                  <c:v>IV</c:v>
                </c:pt>
                <c:pt idx="4">
                  <c:v>V</c:v>
                </c:pt>
                <c:pt idx="5">
                  <c:v>VI</c:v>
                </c:pt>
                <c:pt idx="6">
                  <c:v>VII</c:v>
                </c:pt>
                <c:pt idx="7">
                  <c:v>VIII</c:v>
                </c:pt>
                <c:pt idx="8">
                  <c:v>IX</c:v>
                </c:pt>
                <c:pt idx="9">
                  <c:v>X</c:v>
                </c:pt>
                <c:pt idx="10">
                  <c:v>XI</c:v>
                </c:pt>
                <c:pt idx="11">
                  <c:v>XII</c:v>
                </c:pt>
              </c:strCache>
            </c:strRef>
          </c:cat>
          <c:val>
            <c:numRef>
              <c:f>Лист3!$B$3:$B$14</c:f>
              <c:numCache>
                <c:formatCode>0.0</c:formatCode>
                <c:ptCount val="12"/>
                <c:pt idx="0">
                  <c:v>5982.05</c:v>
                </c:pt>
                <c:pt idx="1">
                  <c:v>6228.47</c:v>
                </c:pt>
                <c:pt idx="2">
                  <c:v>6176.47</c:v>
                </c:pt>
                <c:pt idx="3">
                  <c:v>5227.3900000000003</c:v>
                </c:pt>
                <c:pt idx="4">
                  <c:v>5444.4</c:v>
                </c:pt>
                <c:pt idx="5">
                  <c:v>5247.02</c:v>
                </c:pt>
                <c:pt idx="6">
                  <c:v>5088.0600000000004</c:v>
                </c:pt>
                <c:pt idx="7">
                  <c:v>6865.59</c:v>
                </c:pt>
                <c:pt idx="8">
                  <c:v>6782.29</c:v>
                </c:pt>
                <c:pt idx="9">
                  <c:v>8504.5</c:v>
                </c:pt>
                <c:pt idx="10">
                  <c:v>8182.14</c:v>
                </c:pt>
                <c:pt idx="11">
                  <c:v>7091.65</c:v>
                </c:pt>
              </c:numCache>
            </c:numRef>
          </c:val>
        </c:ser>
        <c:ser>
          <c:idx val="1"/>
          <c:order val="1"/>
          <c:tx>
            <c:strRef>
              <c:f>Лист3!$C$2</c:f>
              <c:strCache>
                <c:ptCount val="1"/>
                <c:pt idx="0">
                  <c:v>Принято решение при перекодировке</c:v>
                </c:pt>
              </c:strCache>
            </c:strRef>
          </c:tx>
          <c:invertIfNegative val="0"/>
          <c:cat>
            <c:strRef>
              <c:f>Лист3!$A$3:$A$14</c:f>
              <c:strCache>
                <c:ptCount val="12"/>
                <c:pt idx="0">
                  <c:v>I</c:v>
                </c:pt>
                <c:pt idx="1">
                  <c:v>II</c:v>
                </c:pt>
                <c:pt idx="2">
                  <c:v>III</c:v>
                </c:pt>
                <c:pt idx="3">
                  <c:v>IV</c:v>
                </c:pt>
                <c:pt idx="4">
                  <c:v>V</c:v>
                </c:pt>
                <c:pt idx="5">
                  <c:v>VI</c:v>
                </c:pt>
                <c:pt idx="6">
                  <c:v>VII</c:v>
                </c:pt>
                <c:pt idx="7">
                  <c:v>VIII</c:v>
                </c:pt>
                <c:pt idx="8">
                  <c:v>IX</c:v>
                </c:pt>
                <c:pt idx="9">
                  <c:v>X</c:v>
                </c:pt>
                <c:pt idx="10">
                  <c:v>XI</c:v>
                </c:pt>
                <c:pt idx="11">
                  <c:v>XII</c:v>
                </c:pt>
              </c:strCache>
            </c:strRef>
          </c:cat>
          <c:val>
            <c:numRef>
              <c:f>Лист3!$C$3:$C$14</c:f>
              <c:numCache>
                <c:formatCode>0.0</c:formatCode>
                <c:ptCount val="12"/>
                <c:pt idx="0">
                  <c:v>5982.05</c:v>
                </c:pt>
                <c:pt idx="1">
                  <c:v>6228.47</c:v>
                </c:pt>
                <c:pt idx="2">
                  <c:v>6176.47</c:v>
                </c:pt>
                <c:pt idx="3">
                  <c:v>5227.3900000000003</c:v>
                </c:pt>
                <c:pt idx="4">
                  <c:v>5444.4</c:v>
                </c:pt>
                <c:pt idx="5">
                  <c:v>5247.02</c:v>
                </c:pt>
                <c:pt idx="6">
                  <c:v>5088.0600000000004</c:v>
                </c:pt>
                <c:pt idx="7">
                  <c:v>6865.59</c:v>
                </c:pt>
                <c:pt idx="8">
                  <c:v>6782.29</c:v>
                </c:pt>
                <c:pt idx="9">
                  <c:v>8504.5</c:v>
                </c:pt>
                <c:pt idx="10">
                  <c:v>8182.14</c:v>
                </c:pt>
                <c:pt idx="11">
                  <c:v>7091.65</c:v>
                </c:pt>
              </c:numCache>
            </c:numRef>
          </c:val>
        </c:ser>
        <c:ser>
          <c:idx val="2"/>
          <c:order val="2"/>
          <c:tx>
            <c:strRef>
              <c:f>Лист3!$D$2</c:f>
              <c:strCache>
                <c:ptCount val="1"/>
                <c:pt idx="0">
                  <c:v>Данные респондентов по ОКПД2</c:v>
                </c:pt>
              </c:strCache>
            </c:strRef>
          </c:tx>
          <c:spPr>
            <a:solidFill>
              <a:srgbClr val="00B050"/>
            </a:solidFill>
          </c:spPr>
          <c:invertIfNegative val="0"/>
          <c:cat>
            <c:strRef>
              <c:f>Лист3!$A$3:$A$14</c:f>
              <c:strCache>
                <c:ptCount val="12"/>
                <c:pt idx="0">
                  <c:v>I</c:v>
                </c:pt>
                <c:pt idx="1">
                  <c:v>II</c:v>
                </c:pt>
                <c:pt idx="2">
                  <c:v>III</c:v>
                </c:pt>
                <c:pt idx="3">
                  <c:v>IV</c:v>
                </c:pt>
                <c:pt idx="4">
                  <c:v>V</c:v>
                </c:pt>
                <c:pt idx="5">
                  <c:v>VI</c:v>
                </c:pt>
                <c:pt idx="6">
                  <c:v>VII</c:v>
                </c:pt>
                <c:pt idx="7">
                  <c:v>VIII</c:v>
                </c:pt>
                <c:pt idx="8">
                  <c:v>IX</c:v>
                </c:pt>
                <c:pt idx="9">
                  <c:v>X</c:v>
                </c:pt>
                <c:pt idx="10">
                  <c:v>XI</c:v>
                </c:pt>
                <c:pt idx="11">
                  <c:v>XII</c:v>
                </c:pt>
              </c:strCache>
            </c:strRef>
          </c:cat>
          <c:val>
            <c:numRef>
              <c:f>Лист3!$D$3:$D$14</c:f>
              <c:numCache>
                <c:formatCode>General</c:formatCode>
                <c:ptCount val="12"/>
                <c:pt idx="0">
                  <c:v>547.33000000000004</c:v>
                </c:pt>
                <c:pt idx="1">
                  <c:v>1406.02</c:v>
                </c:pt>
                <c:pt idx="2">
                  <c:v>1475.37</c:v>
                </c:pt>
                <c:pt idx="3">
                  <c:v>1264.05</c:v>
                </c:pt>
                <c:pt idx="4">
                  <c:v>935.23</c:v>
                </c:pt>
                <c:pt idx="5">
                  <c:v>1268.47</c:v>
                </c:pt>
                <c:pt idx="6">
                  <c:v>1097.81</c:v>
                </c:pt>
                <c:pt idx="7">
                  <c:v>1273.7</c:v>
                </c:pt>
                <c:pt idx="8">
                  <c:v>1519.9</c:v>
                </c:pt>
                <c:pt idx="9">
                  <c:v>1765.96</c:v>
                </c:pt>
                <c:pt idx="10">
                  <c:v>1795.06</c:v>
                </c:pt>
                <c:pt idx="11">
                  <c:v>1918.08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43928320"/>
        <c:axId val="97071040"/>
      </c:barChart>
      <c:catAx>
        <c:axId val="143928320"/>
        <c:scaling>
          <c:orientation val="minMax"/>
        </c:scaling>
        <c:delete val="0"/>
        <c:axPos val="b"/>
        <c:numFmt formatCode="mmm\-yy" sourceLinked="1"/>
        <c:majorTickMark val="out"/>
        <c:minorTickMark val="none"/>
        <c:tickLblPos val="nextTo"/>
        <c:crossAx val="97071040"/>
        <c:crosses val="autoZero"/>
        <c:auto val="1"/>
        <c:lblAlgn val="ctr"/>
        <c:lblOffset val="100"/>
        <c:noMultiLvlLbl val="0"/>
      </c:catAx>
      <c:valAx>
        <c:axId val="97071040"/>
        <c:scaling>
          <c:orientation val="minMax"/>
        </c:scaling>
        <c:delete val="0"/>
        <c:axPos val="l"/>
        <c:majorGridlines/>
        <c:numFmt formatCode="0" sourceLinked="0"/>
        <c:majorTickMark val="out"/>
        <c:minorTickMark val="none"/>
        <c:tickLblPos val="nextTo"/>
        <c:txPr>
          <a:bodyPr/>
          <a:lstStyle/>
          <a:p>
            <a:pPr>
              <a:defRPr b="1"/>
            </a:pPr>
            <a:endParaRPr lang="ru-RU"/>
          </a:p>
        </c:txPr>
        <c:crossAx val="143928320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0"/>
          <c:y val="0.92800030892679974"/>
          <c:w val="0.98095919828203293"/>
          <c:h val="5.3153839841639905E-2"/>
        </c:manualLayout>
      </c:layout>
      <c:overlay val="0"/>
      <c:txPr>
        <a:bodyPr/>
        <a:lstStyle/>
        <a:p>
          <a:pPr>
            <a:defRPr sz="1200" b="1"/>
          </a:pPr>
          <a:endParaRPr lang="ru-RU"/>
        </a:p>
      </c:txPr>
    </c:legend>
    <c:plotVisOnly val="1"/>
    <c:dispBlanksAs val="gap"/>
    <c:showDLblsOverMax val="0"/>
  </c:chart>
  <c:externalData r:id="rId2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600"/>
            </a:pPr>
            <a:r>
              <a:rPr lang="ru-RU" sz="1600" dirty="0"/>
              <a:t>Индекс промышленного производства</a:t>
            </a:r>
            <a:br>
              <a:rPr lang="ru-RU" sz="1600" dirty="0"/>
            </a:br>
            <a:r>
              <a:rPr lang="ru-RU" sz="1200" b="1" dirty="0"/>
              <a:t>(201</a:t>
            </a:r>
            <a:r>
              <a:rPr lang="en-US" sz="1200" b="1" dirty="0"/>
              <a:t>8</a:t>
            </a:r>
            <a:r>
              <a:rPr lang="ru-RU" sz="1200" b="1" dirty="0"/>
              <a:t>=100</a:t>
            </a:r>
            <a:r>
              <a:rPr lang="ru-RU" sz="1200" b="1" baseline="0" dirty="0"/>
              <a:t>)</a:t>
            </a:r>
            <a:endParaRPr lang="ru-RU" sz="1200" b="1" dirty="0"/>
          </a:p>
        </c:rich>
      </c:tx>
      <c:layout>
        <c:manualLayout>
          <c:xMode val="edge"/>
          <c:yMode val="edge"/>
          <c:x val="0.23156994511156773"/>
          <c:y val="0"/>
        </c:manualLayout>
      </c:layout>
      <c:overlay val="0"/>
    </c:title>
    <c:autoTitleDeleted val="0"/>
    <c:plotArea>
      <c:layout/>
      <c:lineChart>
        <c:grouping val="standard"/>
        <c:varyColors val="0"/>
        <c:ser>
          <c:idx val="0"/>
          <c:order val="0"/>
          <c:tx>
            <c:v>промышленное производство</c:v>
          </c:tx>
          <c:spPr>
            <a:ln>
              <a:solidFill>
                <a:srgbClr val="C00000"/>
              </a:solidFill>
            </a:ln>
          </c:spPr>
          <c:marker>
            <c:symbol val="none"/>
          </c:marker>
          <c:cat>
            <c:strRef>
              <c:f>bcde!$B$5:$O$5</c:f>
              <c:strCache>
                <c:ptCount val="14"/>
                <c:pt idx="0">
                  <c:v>2005</c:v>
                </c:pt>
                <c:pt idx="1">
                  <c:v>2006</c:v>
                </c:pt>
                <c:pt idx="2">
                  <c:v>2007</c:v>
                </c:pt>
                <c:pt idx="3">
                  <c:v>2008</c:v>
                </c:pt>
                <c:pt idx="4">
                  <c:v>2009</c:v>
                </c:pt>
                <c:pt idx="5">
                  <c:v>2010</c:v>
                </c:pt>
                <c:pt idx="6">
                  <c:v>2011</c:v>
                </c:pt>
                <c:pt idx="7">
                  <c:v>2012</c:v>
                </c:pt>
                <c:pt idx="8">
                  <c:v>2013</c:v>
                </c:pt>
                <c:pt idx="9">
                  <c:v>2014</c:v>
                </c:pt>
                <c:pt idx="10">
                  <c:v>2015</c:v>
                </c:pt>
                <c:pt idx="11">
                  <c:v>2016</c:v>
                </c:pt>
                <c:pt idx="12">
                  <c:v>2017</c:v>
                </c:pt>
                <c:pt idx="13">
                  <c:v>2018</c:v>
                </c:pt>
              </c:strCache>
            </c:strRef>
          </c:cat>
          <c:val>
            <c:numRef>
              <c:f>bcde!$B$6:$O$6</c:f>
              <c:numCache>
                <c:formatCode>0.0</c:formatCode>
                <c:ptCount val="14"/>
                <c:pt idx="0">
                  <c:v>72.528309499974</c:v>
                </c:pt>
                <c:pt idx="1">
                  <c:v>77.097592998472365</c:v>
                </c:pt>
                <c:pt idx="2">
                  <c:v>82.340229322368486</c:v>
                </c:pt>
                <c:pt idx="3">
                  <c:v>82.834270698302703</c:v>
                </c:pt>
                <c:pt idx="4">
                  <c:v>73.971003733584311</c:v>
                </c:pt>
                <c:pt idx="5">
                  <c:v>79.370887006135959</c:v>
                </c:pt>
                <c:pt idx="6">
                  <c:v>83.339431356442759</c:v>
                </c:pt>
                <c:pt idx="7">
                  <c:v>86.172972022561808</c:v>
                </c:pt>
                <c:pt idx="8">
                  <c:v>86.517663910652061</c:v>
                </c:pt>
                <c:pt idx="9">
                  <c:v>89.199711491882269</c:v>
                </c:pt>
                <c:pt idx="10">
                  <c:v>91.429704279179319</c:v>
                </c:pt>
                <c:pt idx="11">
                  <c:v>93.624017181879623</c:v>
                </c:pt>
                <c:pt idx="12">
                  <c:v>96.339113680154142</c:v>
                </c:pt>
                <c:pt idx="13" formatCode="General">
                  <c:v>100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65126144"/>
        <c:axId val="94398144"/>
      </c:lineChart>
      <c:catAx>
        <c:axId val="165126144"/>
        <c:scaling>
          <c:orientation val="minMax"/>
        </c:scaling>
        <c:delete val="0"/>
        <c:axPos val="b"/>
        <c:majorGridlines/>
        <c:majorTickMark val="out"/>
        <c:minorTickMark val="none"/>
        <c:tickLblPos val="nextTo"/>
        <c:txPr>
          <a:bodyPr/>
          <a:lstStyle/>
          <a:p>
            <a:pPr>
              <a:defRPr sz="800"/>
            </a:pPr>
            <a:endParaRPr lang="ru-RU"/>
          </a:p>
        </c:txPr>
        <c:crossAx val="94398144"/>
        <c:crosses val="autoZero"/>
        <c:auto val="1"/>
        <c:lblAlgn val="ctr"/>
        <c:lblOffset val="100"/>
        <c:noMultiLvlLbl val="0"/>
      </c:catAx>
      <c:valAx>
        <c:axId val="94398144"/>
        <c:scaling>
          <c:orientation val="minMax"/>
          <c:max val="100"/>
          <c:min val="70"/>
        </c:scaling>
        <c:delete val="0"/>
        <c:axPos val="l"/>
        <c:majorGridlines/>
        <c:numFmt formatCode="0" sourceLinked="0"/>
        <c:majorTickMark val="out"/>
        <c:minorTickMark val="none"/>
        <c:tickLblPos val="nextTo"/>
        <c:txPr>
          <a:bodyPr/>
          <a:lstStyle/>
          <a:p>
            <a:pPr>
              <a:defRPr sz="800"/>
            </a:pPr>
            <a:endParaRPr lang="ru-RU"/>
          </a:p>
        </c:txPr>
        <c:crossAx val="165126144"/>
        <c:crosses val="autoZero"/>
        <c:crossBetween val="midCat"/>
      </c:valAx>
    </c:plotArea>
    <c:plotVisOnly val="1"/>
    <c:dispBlanksAs val="gap"/>
    <c:showDLblsOverMax val="0"/>
  </c:chart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15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1.5723004444709251E-3"/>
          <c:y val="6.2748638999412742E-2"/>
          <c:w val="0.9984277209939636"/>
          <c:h val="0.93725136100058726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ОКВЭД2</c:v>
                </c:pt>
              </c:strCache>
            </c:strRef>
          </c:tx>
          <c:explosion val="27"/>
          <c:dPt>
            <c:idx val="0"/>
            <c:bubble3D val="0"/>
            <c:spPr>
              <a:solidFill>
                <a:schemeClr val="accent2">
                  <a:lumMod val="75000"/>
                </a:schemeClr>
              </a:solidFill>
            </c:spPr>
          </c:dPt>
          <c:dPt>
            <c:idx val="1"/>
            <c:bubble3D val="0"/>
            <c:spPr>
              <a:solidFill>
                <a:srgbClr val="C00000"/>
              </a:solidFill>
            </c:spPr>
          </c:dPt>
          <c:dPt>
            <c:idx val="2"/>
            <c:bubble3D val="0"/>
            <c:spPr>
              <a:solidFill>
                <a:srgbClr val="FFC000"/>
              </a:solidFill>
            </c:spPr>
          </c:dPt>
          <c:dLbls>
            <c:dLbl>
              <c:idx val="0"/>
              <c:layout>
                <c:manualLayout>
                  <c:x val="-0.18036065209512239"/>
                  <c:y val="0.11182260632779867"/>
                </c:manualLayout>
              </c:layout>
              <c:spPr/>
              <c:txPr>
                <a:bodyPr/>
                <a:lstStyle/>
                <a:p>
                  <a:pPr>
                    <a:defRPr sz="2000" b="1"/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4.9584882189774894E-2"/>
                  <c:y val="-7.2892754386388842E-2"/>
                </c:manualLayout>
              </c:layout>
              <c:spPr/>
              <c:txPr>
                <a:bodyPr/>
                <a:lstStyle/>
                <a:p>
                  <a:pPr>
                    <a:defRPr sz="2000" b="1"/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7.2424329901413551E-2"/>
                  <c:y val="-4.0301366598535331E-2"/>
                </c:manualLayout>
              </c:layout>
              <c:spPr/>
              <c:txPr>
                <a:bodyPr/>
                <a:lstStyle/>
                <a:p>
                  <a:pPr>
                    <a:defRPr sz="2000" b="1"/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Соответствует</c:v>
                </c:pt>
                <c:pt idx="1">
                  <c:v>Нет соответствия</c:v>
                </c:pt>
                <c:pt idx="2">
                  <c:v>Соответствует в части</c:v>
                </c:pt>
              </c:strCache>
            </c:strRef>
          </c:cat>
          <c:val>
            <c:numRef>
              <c:f>Лист1!$B$2:$B$4</c:f>
              <c:numCache>
                <c:formatCode>0%</c:formatCode>
                <c:ptCount val="3"/>
                <c:pt idx="0">
                  <c:v>0.77</c:v>
                </c:pt>
                <c:pt idx="1">
                  <c:v>0.18</c:v>
                </c:pt>
                <c:pt idx="2">
                  <c:v>0.05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2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600"/>
            </a:pPr>
            <a:r>
              <a:rPr lang="ru-RU" sz="1600" dirty="0"/>
              <a:t>Добыча полезных ископаемых</a:t>
            </a:r>
            <a:br>
              <a:rPr lang="ru-RU" sz="1600" dirty="0"/>
            </a:br>
            <a:r>
              <a:rPr lang="ru-RU" sz="1200" dirty="0"/>
              <a:t>(201</a:t>
            </a:r>
            <a:r>
              <a:rPr lang="en-US" sz="1200" dirty="0"/>
              <a:t>8</a:t>
            </a:r>
            <a:r>
              <a:rPr lang="ru-RU" sz="1200" dirty="0"/>
              <a:t>=100)</a:t>
            </a:r>
          </a:p>
        </c:rich>
      </c:tx>
      <c:overlay val="0"/>
    </c:title>
    <c:autoTitleDeleted val="0"/>
    <c:plotArea>
      <c:layout/>
      <c:lineChart>
        <c:grouping val="standard"/>
        <c:varyColors val="0"/>
        <c:ser>
          <c:idx val="1"/>
          <c:order val="0"/>
          <c:tx>
            <c:strRef>
              <c:f>b!$A$2</c:f>
              <c:strCache>
                <c:ptCount val="1"/>
                <c:pt idx="0">
                  <c:v>добыча полезных ископаемых </c:v>
                </c:pt>
              </c:strCache>
            </c:strRef>
          </c:tx>
          <c:marker>
            <c:symbol val="none"/>
          </c:marker>
          <c:cat>
            <c:strRef>
              <c:f>b!$B$1:$O$1</c:f>
              <c:strCache>
                <c:ptCount val="14"/>
                <c:pt idx="0">
                  <c:v>2005</c:v>
                </c:pt>
                <c:pt idx="1">
                  <c:v>2006</c:v>
                </c:pt>
                <c:pt idx="2">
                  <c:v>2007</c:v>
                </c:pt>
                <c:pt idx="3">
                  <c:v>2008</c:v>
                </c:pt>
                <c:pt idx="4">
                  <c:v>2009</c:v>
                </c:pt>
                <c:pt idx="5">
                  <c:v>2010</c:v>
                </c:pt>
                <c:pt idx="6">
                  <c:v>2011</c:v>
                </c:pt>
                <c:pt idx="7">
                  <c:v>2012</c:v>
                </c:pt>
                <c:pt idx="8">
                  <c:v>2013</c:v>
                </c:pt>
                <c:pt idx="9">
                  <c:v>2014</c:v>
                </c:pt>
                <c:pt idx="10">
                  <c:v>2015</c:v>
                </c:pt>
                <c:pt idx="11">
                  <c:v>2016</c:v>
                </c:pt>
                <c:pt idx="12">
                  <c:v>2017</c:v>
                </c:pt>
                <c:pt idx="13">
                  <c:v>2018</c:v>
                </c:pt>
              </c:strCache>
            </c:strRef>
          </c:cat>
          <c:val>
            <c:numRef>
              <c:f>b!$B$5:$O$5</c:f>
              <c:numCache>
                <c:formatCode>0.0</c:formatCode>
                <c:ptCount val="14"/>
                <c:pt idx="0">
                  <c:v>80.468260599723635</c:v>
                </c:pt>
                <c:pt idx="1">
                  <c:v>82.721371896515905</c:v>
                </c:pt>
                <c:pt idx="2">
                  <c:v>85.451177169100916</c:v>
                </c:pt>
                <c:pt idx="3">
                  <c:v>85.792981877777322</c:v>
                </c:pt>
                <c:pt idx="4">
                  <c:v>83.390778385199553</c:v>
                </c:pt>
                <c:pt idx="5">
                  <c:v>86.559627963837144</c:v>
                </c:pt>
                <c:pt idx="6">
                  <c:v>88.11770126718622</c:v>
                </c:pt>
                <c:pt idx="7">
                  <c:v>88.99887827985809</c:v>
                </c:pt>
                <c:pt idx="8">
                  <c:v>89.977865940936525</c:v>
                </c:pt>
                <c:pt idx="9">
                  <c:v>90.877644600345889</c:v>
                </c:pt>
                <c:pt idx="10">
                  <c:v>92.149931624750735</c:v>
                </c:pt>
                <c:pt idx="11">
                  <c:v>94.453679915369491</c:v>
                </c:pt>
                <c:pt idx="12">
                  <c:v>96.153846153846146</c:v>
                </c:pt>
                <c:pt idx="13" formatCode="General">
                  <c:v>100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66535168"/>
        <c:axId val="94399872"/>
      </c:lineChart>
      <c:catAx>
        <c:axId val="166535168"/>
        <c:scaling>
          <c:orientation val="minMax"/>
        </c:scaling>
        <c:delete val="0"/>
        <c:axPos val="b"/>
        <c:majorGridlines/>
        <c:majorTickMark val="out"/>
        <c:minorTickMark val="none"/>
        <c:tickLblPos val="nextTo"/>
        <c:crossAx val="94399872"/>
        <c:crosses val="autoZero"/>
        <c:auto val="1"/>
        <c:lblAlgn val="ctr"/>
        <c:lblOffset val="100"/>
        <c:noMultiLvlLbl val="0"/>
      </c:catAx>
      <c:valAx>
        <c:axId val="94399872"/>
        <c:scaling>
          <c:orientation val="minMax"/>
          <c:max val="100"/>
          <c:min val="80"/>
        </c:scaling>
        <c:delete val="0"/>
        <c:axPos val="l"/>
        <c:majorGridlines/>
        <c:numFmt formatCode="0" sourceLinked="0"/>
        <c:majorTickMark val="out"/>
        <c:minorTickMark val="none"/>
        <c:tickLblPos val="nextTo"/>
        <c:crossAx val="166535168"/>
        <c:crosses val="autoZero"/>
        <c:crossBetween val="midCat"/>
        <c:majorUnit val="5"/>
      </c:valAx>
    </c:plotArea>
    <c:plotVisOnly val="1"/>
    <c:dispBlanksAs val="gap"/>
    <c:showDLblsOverMax val="0"/>
  </c:chart>
  <c:txPr>
    <a:bodyPr/>
    <a:lstStyle/>
    <a:p>
      <a:pPr>
        <a:defRPr sz="800"/>
      </a:pPr>
      <a:endParaRPr lang="ru-RU"/>
    </a:p>
  </c:txPr>
  <c:externalData r:id="rId2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600"/>
            </a:pPr>
            <a:r>
              <a:rPr lang="ru-RU" sz="1600" dirty="0"/>
              <a:t>Обрабатывающие производства</a:t>
            </a:r>
            <a:br>
              <a:rPr lang="ru-RU" sz="1600" dirty="0"/>
            </a:br>
            <a:r>
              <a:rPr lang="ru-RU" sz="1200" b="1" dirty="0"/>
              <a:t>(201</a:t>
            </a:r>
            <a:r>
              <a:rPr lang="en-US" sz="1200" b="1" dirty="0"/>
              <a:t>8</a:t>
            </a:r>
            <a:r>
              <a:rPr lang="ru-RU" sz="1200" b="1" dirty="0"/>
              <a:t>=100</a:t>
            </a:r>
            <a:r>
              <a:rPr lang="ru-RU" sz="1200" b="1" baseline="0" dirty="0"/>
              <a:t>)</a:t>
            </a:r>
            <a:endParaRPr lang="ru-RU" sz="1200" b="1" dirty="0"/>
          </a:p>
        </c:rich>
      </c:tx>
      <c:overlay val="0"/>
    </c:title>
    <c:autoTitleDeleted val="0"/>
    <c:plotArea>
      <c:layout/>
      <c:lineChart>
        <c:grouping val="standard"/>
        <c:varyColors val="0"/>
        <c:ser>
          <c:idx val="1"/>
          <c:order val="0"/>
          <c:tx>
            <c:strRef>
              <c:f>'c'!$A$2</c:f>
              <c:strCache>
                <c:ptCount val="1"/>
                <c:pt idx="0">
                  <c:v>обрабатывающие производства </c:v>
                </c:pt>
              </c:strCache>
            </c:strRef>
          </c:tx>
          <c:marker>
            <c:symbol val="none"/>
          </c:marker>
          <c:cat>
            <c:strRef>
              <c:f>'c'!$B$1:$O$1</c:f>
              <c:strCache>
                <c:ptCount val="14"/>
                <c:pt idx="0">
                  <c:v>2005</c:v>
                </c:pt>
                <c:pt idx="1">
                  <c:v>2006</c:v>
                </c:pt>
                <c:pt idx="2">
                  <c:v>2007</c:v>
                </c:pt>
                <c:pt idx="3">
                  <c:v>2008</c:v>
                </c:pt>
                <c:pt idx="4">
                  <c:v>2009</c:v>
                </c:pt>
                <c:pt idx="5">
                  <c:v>2010</c:v>
                </c:pt>
                <c:pt idx="6">
                  <c:v>2011</c:v>
                </c:pt>
                <c:pt idx="7">
                  <c:v>2012</c:v>
                </c:pt>
                <c:pt idx="8">
                  <c:v>2013</c:v>
                </c:pt>
                <c:pt idx="9">
                  <c:v>2014</c:v>
                </c:pt>
                <c:pt idx="10">
                  <c:v>2015</c:v>
                </c:pt>
                <c:pt idx="11">
                  <c:v>2016</c:v>
                </c:pt>
                <c:pt idx="12">
                  <c:v>2017</c:v>
                </c:pt>
                <c:pt idx="13">
                  <c:v>2018</c:v>
                </c:pt>
              </c:strCache>
            </c:strRef>
          </c:cat>
          <c:val>
            <c:numRef>
              <c:f>'c'!$B$5:$O$5</c:f>
              <c:numCache>
                <c:formatCode>0.0</c:formatCode>
                <c:ptCount val="14"/>
                <c:pt idx="0">
                  <c:v>65.387330277277044</c:v>
                </c:pt>
                <c:pt idx="1">
                  <c:v>70.879866020568315</c:v>
                </c:pt>
                <c:pt idx="2">
                  <c:v>78.322251952727981</c:v>
                </c:pt>
                <c:pt idx="3">
                  <c:v>78.713863212491617</c:v>
                </c:pt>
                <c:pt idx="4">
                  <c:v>66.74935600419289</c:v>
                </c:pt>
                <c:pt idx="5">
                  <c:v>73.824787740637333</c:v>
                </c:pt>
                <c:pt idx="6">
                  <c:v>79.73077075988833</c:v>
                </c:pt>
                <c:pt idx="7">
                  <c:v>83.79704006864263</c:v>
                </c:pt>
                <c:pt idx="8">
                  <c:v>84.216025268985831</c:v>
                </c:pt>
                <c:pt idx="9">
                  <c:v>88.258394481897156</c:v>
                </c:pt>
                <c:pt idx="10">
                  <c:v>90.376595949462683</c:v>
                </c:pt>
                <c:pt idx="11">
                  <c:v>92.545634252249783</c:v>
                </c:pt>
                <c:pt idx="12">
                  <c:v>96.525096525096515</c:v>
                </c:pt>
                <c:pt idx="13" formatCode="General">
                  <c:v>100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66536192"/>
        <c:axId val="94401600"/>
      </c:lineChart>
      <c:catAx>
        <c:axId val="166536192"/>
        <c:scaling>
          <c:orientation val="minMax"/>
        </c:scaling>
        <c:delete val="0"/>
        <c:axPos val="b"/>
        <c:majorGridlines/>
        <c:majorTickMark val="out"/>
        <c:minorTickMark val="none"/>
        <c:tickLblPos val="nextTo"/>
        <c:txPr>
          <a:bodyPr/>
          <a:lstStyle/>
          <a:p>
            <a:pPr>
              <a:defRPr sz="800"/>
            </a:pPr>
            <a:endParaRPr lang="ru-RU"/>
          </a:p>
        </c:txPr>
        <c:crossAx val="94401600"/>
        <c:crosses val="autoZero"/>
        <c:auto val="1"/>
        <c:lblAlgn val="ctr"/>
        <c:lblOffset val="100"/>
        <c:noMultiLvlLbl val="0"/>
      </c:catAx>
      <c:valAx>
        <c:axId val="94401600"/>
        <c:scaling>
          <c:orientation val="minMax"/>
          <c:max val="100"/>
          <c:min val="65"/>
        </c:scaling>
        <c:delete val="0"/>
        <c:axPos val="l"/>
        <c:majorGridlines/>
        <c:numFmt formatCode="0" sourceLinked="0"/>
        <c:majorTickMark val="out"/>
        <c:minorTickMark val="none"/>
        <c:tickLblPos val="nextTo"/>
        <c:txPr>
          <a:bodyPr/>
          <a:lstStyle/>
          <a:p>
            <a:pPr>
              <a:defRPr sz="800"/>
            </a:pPr>
            <a:endParaRPr lang="ru-RU"/>
          </a:p>
        </c:txPr>
        <c:crossAx val="166536192"/>
        <c:crosses val="autoZero"/>
        <c:crossBetween val="midCat"/>
      </c:valAx>
    </c:plotArea>
    <c:plotVisOnly val="1"/>
    <c:dispBlanksAs val="gap"/>
    <c:showDLblsOverMax val="0"/>
  </c:chart>
  <c:externalData r:id="rId2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600"/>
            </a:pPr>
            <a:r>
              <a:rPr lang="ru-RU" sz="1600"/>
              <a:t>Водоснабжение; водоотведение, организация сбора и утилизации</a:t>
            </a:r>
            <a:r>
              <a:rPr lang="ru-RU" sz="1600" baseline="0"/>
              <a:t> отходов, деятельность по ликвидации загрязнений</a:t>
            </a:r>
            <a:endParaRPr lang="ru-RU" sz="1600"/>
          </a:p>
          <a:p>
            <a:pPr>
              <a:defRPr sz="1600"/>
            </a:pPr>
            <a:r>
              <a:rPr lang="ru-RU" sz="1200" b="1"/>
              <a:t>(201</a:t>
            </a:r>
            <a:r>
              <a:rPr lang="en-US" sz="1200" b="1"/>
              <a:t>8</a:t>
            </a:r>
            <a:r>
              <a:rPr lang="ru-RU" sz="1200" b="1"/>
              <a:t>=100</a:t>
            </a:r>
            <a:r>
              <a:rPr lang="ru-RU" sz="1200" b="1" baseline="0"/>
              <a:t>)</a:t>
            </a:r>
            <a:endParaRPr lang="ru-RU" sz="1200" b="1"/>
          </a:p>
        </c:rich>
      </c:tx>
      <c:overlay val="0"/>
    </c:title>
    <c:autoTitleDeleted val="0"/>
    <c:plotArea>
      <c:layout/>
      <c:lineChart>
        <c:grouping val="standard"/>
        <c:varyColors val="0"/>
        <c:ser>
          <c:idx val="1"/>
          <c:order val="0"/>
          <c:marker>
            <c:symbol val="none"/>
          </c:marker>
          <c:cat>
            <c:strRef>
              <c:f>e!$B$1:$O$1</c:f>
              <c:strCache>
                <c:ptCount val="14"/>
                <c:pt idx="0">
                  <c:v>2005</c:v>
                </c:pt>
                <c:pt idx="1">
                  <c:v>2006</c:v>
                </c:pt>
                <c:pt idx="2">
                  <c:v>2007</c:v>
                </c:pt>
                <c:pt idx="3">
                  <c:v>2008</c:v>
                </c:pt>
                <c:pt idx="4">
                  <c:v>2009</c:v>
                </c:pt>
                <c:pt idx="5">
                  <c:v>2010</c:v>
                </c:pt>
                <c:pt idx="6">
                  <c:v>2011</c:v>
                </c:pt>
                <c:pt idx="7">
                  <c:v>2012</c:v>
                </c:pt>
                <c:pt idx="8">
                  <c:v>2013</c:v>
                </c:pt>
                <c:pt idx="9">
                  <c:v>2014</c:v>
                </c:pt>
                <c:pt idx="10">
                  <c:v>2015</c:v>
                </c:pt>
                <c:pt idx="11">
                  <c:v>2016</c:v>
                </c:pt>
                <c:pt idx="12">
                  <c:v>2017</c:v>
                </c:pt>
                <c:pt idx="13">
                  <c:v>2018</c:v>
                </c:pt>
              </c:strCache>
            </c:strRef>
          </c:cat>
          <c:val>
            <c:numRef>
              <c:f>e!$B$5:$O$5</c:f>
              <c:numCache>
                <c:formatCode>0.0</c:formatCode>
                <c:ptCount val="14"/>
                <c:pt idx="0">
                  <c:v>103.47944295566501</c:v>
                </c:pt>
                <c:pt idx="1">
                  <c:v>108.86037398935959</c:v>
                </c:pt>
                <c:pt idx="2">
                  <c:v>106.90088725755112</c:v>
                </c:pt>
                <c:pt idx="3">
                  <c:v>102.83865354176419</c:v>
                </c:pt>
                <c:pt idx="4">
                  <c:v>93.891690683630699</c:v>
                </c:pt>
                <c:pt idx="5">
                  <c:v>97.835141692343186</c:v>
                </c:pt>
                <c:pt idx="6">
                  <c:v>98.813493109266616</c:v>
                </c:pt>
                <c:pt idx="7">
                  <c:v>103.65535427162069</c:v>
                </c:pt>
                <c:pt idx="8">
                  <c:v>100.75300435201531</c:v>
                </c:pt>
                <c:pt idx="9">
                  <c:v>96.722884177934688</c:v>
                </c:pt>
                <c:pt idx="10">
                  <c:v>91.112956895614488</c:v>
                </c:pt>
                <c:pt idx="11">
                  <c:v>95.941943611082053</c:v>
                </c:pt>
                <c:pt idx="12">
                  <c:v>96.805421103581807</c:v>
                </c:pt>
                <c:pt idx="13" formatCode="General">
                  <c:v>100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65127680"/>
        <c:axId val="37290560"/>
      </c:lineChart>
      <c:catAx>
        <c:axId val="165127680"/>
        <c:scaling>
          <c:orientation val="minMax"/>
        </c:scaling>
        <c:delete val="0"/>
        <c:axPos val="b"/>
        <c:majorGridlines/>
        <c:majorTickMark val="out"/>
        <c:minorTickMark val="none"/>
        <c:tickLblPos val="nextTo"/>
        <c:txPr>
          <a:bodyPr/>
          <a:lstStyle/>
          <a:p>
            <a:pPr>
              <a:defRPr sz="900"/>
            </a:pPr>
            <a:endParaRPr lang="ru-RU"/>
          </a:p>
        </c:txPr>
        <c:crossAx val="37290560"/>
        <c:crosses val="autoZero"/>
        <c:auto val="1"/>
        <c:lblAlgn val="ctr"/>
        <c:lblOffset val="100"/>
        <c:noMultiLvlLbl val="0"/>
      </c:catAx>
      <c:valAx>
        <c:axId val="37290560"/>
        <c:scaling>
          <c:orientation val="minMax"/>
          <c:max val="110"/>
          <c:min val="90"/>
        </c:scaling>
        <c:delete val="0"/>
        <c:axPos val="l"/>
        <c:majorGridlines/>
        <c:numFmt formatCode="0" sourceLinked="0"/>
        <c:majorTickMark val="out"/>
        <c:minorTickMark val="none"/>
        <c:tickLblPos val="nextTo"/>
        <c:txPr>
          <a:bodyPr/>
          <a:lstStyle/>
          <a:p>
            <a:pPr>
              <a:defRPr sz="900"/>
            </a:pPr>
            <a:endParaRPr lang="ru-RU"/>
          </a:p>
        </c:txPr>
        <c:crossAx val="165127680"/>
        <c:crosses val="autoZero"/>
        <c:crossBetween val="midCat"/>
      </c:valAx>
    </c:plotArea>
    <c:plotVisOnly val="1"/>
    <c:dispBlanksAs val="gap"/>
    <c:showDLblsOverMax val="0"/>
  </c:chart>
  <c:externalData r:id="rId2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ru-RU" sz="1600" dirty="0"/>
              <a:t>Обеспечение электрической энергией, газом и паром; кондиционирование воздуха</a:t>
            </a:r>
          </a:p>
          <a:p>
            <a:pPr>
              <a:defRPr/>
            </a:pPr>
            <a:r>
              <a:rPr lang="ru-RU" sz="1200" dirty="0"/>
              <a:t>(201</a:t>
            </a:r>
            <a:r>
              <a:rPr lang="en-US" sz="1200" dirty="0"/>
              <a:t>8</a:t>
            </a:r>
            <a:r>
              <a:rPr lang="ru-RU" sz="1200" dirty="0"/>
              <a:t>=100)</a:t>
            </a:r>
          </a:p>
        </c:rich>
      </c:tx>
      <c:overlay val="0"/>
    </c:title>
    <c:autoTitleDeleted val="0"/>
    <c:plotArea>
      <c:layout/>
      <c:lineChart>
        <c:grouping val="standard"/>
        <c:varyColors val="0"/>
        <c:ser>
          <c:idx val="1"/>
          <c:order val="0"/>
          <c:marker>
            <c:symbol val="none"/>
          </c:marker>
          <c:cat>
            <c:strRef>
              <c:f>d!$B$1:$O$1</c:f>
              <c:strCache>
                <c:ptCount val="14"/>
                <c:pt idx="0">
                  <c:v>2005</c:v>
                </c:pt>
                <c:pt idx="1">
                  <c:v>2006</c:v>
                </c:pt>
                <c:pt idx="2">
                  <c:v>2007</c:v>
                </c:pt>
                <c:pt idx="3">
                  <c:v>2008</c:v>
                </c:pt>
                <c:pt idx="4">
                  <c:v>2009</c:v>
                </c:pt>
                <c:pt idx="5">
                  <c:v>2010</c:v>
                </c:pt>
                <c:pt idx="6">
                  <c:v>2011</c:v>
                </c:pt>
                <c:pt idx="7">
                  <c:v>2012</c:v>
                </c:pt>
                <c:pt idx="8">
                  <c:v>2013</c:v>
                </c:pt>
                <c:pt idx="9">
                  <c:v>2014</c:v>
                </c:pt>
                <c:pt idx="10">
                  <c:v>2015</c:v>
                </c:pt>
                <c:pt idx="11">
                  <c:v>2016</c:v>
                </c:pt>
                <c:pt idx="12">
                  <c:v>2017</c:v>
                </c:pt>
                <c:pt idx="13">
                  <c:v>2018</c:v>
                </c:pt>
              </c:strCache>
            </c:strRef>
          </c:cat>
          <c:val>
            <c:numRef>
              <c:f>d!$B$5:$O$5</c:f>
              <c:numCache>
                <c:formatCode>0.0</c:formatCode>
                <c:ptCount val="14"/>
                <c:pt idx="0">
                  <c:v>102.30740893831076</c:v>
                </c:pt>
                <c:pt idx="1">
                  <c:v>105.78586084221332</c:v>
                </c:pt>
                <c:pt idx="2">
                  <c:v>105.15114567716006</c:v>
                </c:pt>
                <c:pt idx="3">
                  <c:v>105.78205255122302</c:v>
                </c:pt>
                <c:pt idx="4">
                  <c:v>102.92593713234</c:v>
                </c:pt>
                <c:pt idx="5">
                  <c:v>105.19030774925147</c:v>
                </c:pt>
                <c:pt idx="6">
                  <c:v>105.40068836474998</c:v>
                </c:pt>
                <c:pt idx="7">
                  <c:v>106.77089731349172</c:v>
                </c:pt>
                <c:pt idx="8">
                  <c:v>104.10162488065443</c:v>
                </c:pt>
                <c:pt idx="9">
                  <c:v>96.502206264366663</c:v>
                </c:pt>
                <c:pt idx="10">
                  <c:v>96.11619743930919</c:v>
                </c:pt>
                <c:pt idx="11">
                  <c:v>97.654056598338144</c:v>
                </c:pt>
                <c:pt idx="12">
                  <c:v>97.751710654936474</c:v>
                </c:pt>
                <c:pt idx="13" formatCode="General">
                  <c:v>100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65128192"/>
        <c:axId val="37292288"/>
      </c:lineChart>
      <c:catAx>
        <c:axId val="165128192"/>
        <c:scaling>
          <c:orientation val="minMax"/>
        </c:scaling>
        <c:delete val="0"/>
        <c:axPos val="b"/>
        <c:majorGridlines/>
        <c:majorTickMark val="out"/>
        <c:minorTickMark val="none"/>
        <c:tickLblPos val="nextTo"/>
        <c:crossAx val="37292288"/>
        <c:crosses val="autoZero"/>
        <c:auto val="1"/>
        <c:lblAlgn val="ctr"/>
        <c:lblOffset val="100"/>
        <c:noMultiLvlLbl val="0"/>
      </c:catAx>
      <c:valAx>
        <c:axId val="37292288"/>
        <c:scaling>
          <c:orientation val="minMax"/>
          <c:max val="110"/>
          <c:min val="95"/>
        </c:scaling>
        <c:delete val="0"/>
        <c:axPos val="l"/>
        <c:majorGridlines/>
        <c:numFmt formatCode="0" sourceLinked="0"/>
        <c:majorTickMark val="out"/>
        <c:minorTickMark val="none"/>
        <c:tickLblPos val="nextTo"/>
        <c:crossAx val="165128192"/>
        <c:crosses val="autoZero"/>
        <c:crossBetween val="midCat"/>
        <c:majorUnit val="5"/>
      </c:valAx>
    </c:plotArea>
    <c:plotVisOnly val="1"/>
    <c:dispBlanksAs val="gap"/>
    <c:showDLblsOverMax val="0"/>
  </c:chart>
  <c:txPr>
    <a:bodyPr/>
    <a:lstStyle/>
    <a:p>
      <a:pPr>
        <a:defRPr sz="900"/>
      </a:pPr>
      <a:endParaRPr lang="ru-RU"/>
    </a:p>
  </c:txPr>
  <c:externalData r:id="rId2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200"/>
            </a:pPr>
            <a:endParaRPr lang="ru-RU" sz="1200"/>
          </a:p>
        </c:rich>
      </c:tx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'слайд коэф'!$B$30</c:f>
              <c:strCache>
                <c:ptCount val="1"/>
                <c:pt idx="0">
                  <c:v>ОКПД 27.34.12 - данные респондентов</c:v>
                </c:pt>
              </c:strCache>
            </c:strRef>
          </c:tx>
          <c:invertIfNegative val="0"/>
          <c:cat>
            <c:strRef>
              <c:f>'слайд коэф'!$A$31:$A$42</c:f>
              <c:strCache>
                <c:ptCount val="12"/>
                <c:pt idx="0">
                  <c:v>I</c:v>
                </c:pt>
                <c:pt idx="1">
                  <c:v>II</c:v>
                </c:pt>
                <c:pt idx="2">
                  <c:v>III</c:v>
                </c:pt>
                <c:pt idx="3">
                  <c:v>IV</c:v>
                </c:pt>
                <c:pt idx="4">
                  <c:v>V</c:v>
                </c:pt>
                <c:pt idx="5">
                  <c:v>VI</c:v>
                </c:pt>
                <c:pt idx="6">
                  <c:v>VII</c:v>
                </c:pt>
                <c:pt idx="7">
                  <c:v>VIII</c:v>
                </c:pt>
                <c:pt idx="8">
                  <c:v>IX</c:v>
                </c:pt>
                <c:pt idx="9">
                  <c:v>X</c:v>
                </c:pt>
                <c:pt idx="10">
                  <c:v>XI</c:v>
                </c:pt>
                <c:pt idx="11">
                  <c:v>XII</c:v>
                </c:pt>
              </c:strCache>
            </c:strRef>
          </c:cat>
          <c:val>
            <c:numRef>
              <c:f>'слайд коэф'!$B$31:$B$42</c:f>
              <c:numCache>
                <c:formatCode>0</c:formatCode>
                <c:ptCount val="12"/>
                <c:pt idx="0">
                  <c:v>14970</c:v>
                </c:pt>
                <c:pt idx="1">
                  <c:v>18378</c:v>
                </c:pt>
                <c:pt idx="2">
                  <c:v>18601</c:v>
                </c:pt>
                <c:pt idx="3">
                  <c:v>17630</c:v>
                </c:pt>
                <c:pt idx="4">
                  <c:v>16657</c:v>
                </c:pt>
                <c:pt idx="5">
                  <c:v>16397</c:v>
                </c:pt>
                <c:pt idx="6">
                  <c:v>16616</c:v>
                </c:pt>
                <c:pt idx="7">
                  <c:v>16058</c:v>
                </c:pt>
                <c:pt idx="8">
                  <c:v>15688</c:v>
                </c:pt>
                <c:pt idx="9">
                  <c:v>18256</c:v>
                </c:pt>
                <c:pt idx="10">
                  <c:v>19202</c:v>
                </c:pt>
                <c:pt idx="11">
                  <c:v>19767</c:v>
                </c:pt>
              </c:numCache>
            </c:numRef>
          </c:val>
        </c:ser>
        <c:ser>
          <c:idx val="1"/>
          <c:order val="1"/>
          <c:tx>
            <c:strRef>
              <c:f>'слайд коэф'!$C$30</c:f>
              <c:strCache>
                <c:ptCount val="1"/>
                <c:pt idx="0">
                  <c:v>принято решение - коэффициент 0,5</c:v>
                </c:pt>
              </c:strCache>
            </c:strRef>
          </c:tx>
          <c:invertIfNegative val="0"/>
          <c:cat>
            <c:strRef>
              <c:f>'слайд коэф'!$A$31:$A$42</c:f>
              <c:strCache>
                <c:ptCount val="12"/>
                <c:pt idx="0">
                  <c:v>I</c:v>
                </c:pt>
                <c:pt idx="1">
                  <c:v>II</c:v>
                </c:pt>
                <c:pt idx="2">
                  <c:v>III</c:v>
                </c:pt>
                <c:pt idx="3">
                  <c:v>IV</c:v>
                </c:pt>
                <c:pt idx="4">
                  <c:v>V</c:v>
                </c:pt>
                <c:pt idx="5">
                  <c:v>VI</c:v>
                </c:pt>
                <c:pt idx="6">
                  <c:v>VII</c:v>
                </c:pt>
                <c:pt idx="7">
                  <c:v>VIII</c:v>
                </c:pt>
                <c:pt idx="8">
                  <c:v>IX</c:v>
                </c:pt>
                <c:pt idx="9">
                  <c:v>X</c:v>
                </c:pt>
                <c:pt idx="10">
                  <c:v>XI</c:v>
                </c:pt>
                <c:pt idx="11">
                  <c:v>XII</c:v>
                </c:pt>
              </c:strCache>
            </c:strRef>
          </c:cat>
          <c:val>
            <c:numRef>
              <c:f>'слайд коэф'!$C$31:$C$42</c:f>
              <c:numCache>
                <c:formatCode>0</c:formatCode>
                <c:ptCount val="12"/>
                <c:pt idx="0">
                  <c:v>7485</c:v>
                </c:pt>
                <c:pt idx="1">
                  <c:v>9189</c:v>
                </c:pt>
                <c:pt idx="2">
                  <c:v>9300.5</c:v>
                </c:pt>
                <c:pt idx="3">
                  <c:v>8815</c:v>
                </c:pt>
                <c:pt idx="4">
                  <c:v>8328.5</c:v>
                </c:pt>
                <c:pt idx="5">
                  <c:v>8198.5</c:v>
                </c:pt>
                <c:pt idx="6">
                  <c:v>8308</c:v>
                </c:pt>
                <c:pt idx="7">
                  <c:v>8029</c:v>
                </c:pt>
                <c:pt idx="8">
                  <c:v>7844</c:v>
                </c:pt>
                <c:pt idx="9">
                  <c:v>9128</c:v>
                </c:pt>
                <c:pt idx="10">
                  <c:v>9601</c:v>
                </c:pt>
                <c:pt idx="11">
                  <c:v>9883.5</c:v>
                </c:pt>
              </c:numCache>
            </c:numRef>
          </c:val>
        </c:ser>
        <c:ser>
          <c:idx val="2"/>
          <c:order val="2"/>
          <c:tx>
            <c:strRef>
              <c:f>'слайд коэф'!$D$30</c:f>
              <c:strCache>
                <c:ptCount val="1"/>
                <c:pt idx="0">
                  <c:v>вариант решения -  коэффициент 0,3</c:v>
                </c:pt>
              </c:strCache>
            </c:strRef>
          </c:tx>
          <c:spPr>
            <a:solidFill>
              <a:srgbClr val="F49378"/>
            </a:solidFill>
          </c:spPr>
          <c:invertIfNegative val="0"/>
          <c:cat>
            <c:strRef>
              <c:f>'слайд коэф'!$A$31:$A$42</c:f>
              <c:strCache>
                <c:ptCount val="12"/>
                <c:pt idx="0">
                  <c:v>I</c:v>
                </c:pt>
                <c:pt idx="1">
                  <c:v>II</c:v>
                </c:pt>
                <c:pt idx="2">
                  <c:v>III</c:v>
                </c:pt>
                <c:pt idx="3">
                  <c:v>IV</c:v>
                </c:pt>
                <c:pt idx="4">
                  <c:v>V</c:v>
                </c:pt>
                <c:pt idx="5">
                  <c:v>VI</c:v>
                </c:pt>
                <c:pt idx="6">
                  <c:v>VII</c:v>
                </c:pt>
                <c:pt idx="7">
                  <c:v>VIII</c:v>
                </c:pt>
                <c:pt idx="8">
                  <c:v>IX</c:v>
                </c:pt>
                <c:pt idx="9">
                  <c:v>X</c:v>
                </c:pt>
                <c:pt idx="10">
                  <c:v>XI</c:v>
                </c:pt>
                <c:pt idx="11">
                  <c:v>XII</c:v>
                </c:pt>
              </c:strCache>
            </c:strRef>
          </c:cat>
          <c:val>
            <c:numRef>
              <c:f>'слайд коэф'!$D$31:$D$42</c:f>
              <c:numCache>
                <c:formatCode>0</c:formatCode>
                <c:ptCount val="12"/>
                <c:pt idx="0">
                  <c:v>4491</c:v>
                </c:pt>
                <c:pt idx="1">
                  <c:v>5513.4</c:v>
                </c:pt>
                <c:pt idx="2">
                  <c:v>5580.3</c:v>
                </c:pt>
                <c:pt idx="3">
                  <c:v>5289</c:v>
                </c:pt>
                <c:pt idx="4">
                  <c:v>4997.0999999999995</c:v>
                </c:pt>
                <c:pt idx="5">
                  <c:v>4919.0999999999995</c:v>
                </c:pt>
                <c:pt idx="6">
                  <c:v>4984.8</c:v>
                </c:pt>
                <c:pt idx="7">
                  <c:v>4817.3999999999996</c:v>
                </c:pt>
                <c:pt idx="8">
                  <c:v>4706.3999999999996</c:v>
                </c:pt>
                <c:pt idx="9">
                  <c:v>5476.8</c:v>
                </c:pt>
                <c:pt idx="10">
                  <c:v>5760.5999999999995</c:v>
                </c:pt>
                <c:pt idx="11">
                  <c:v>5930.0999999999995</c:v>
                </c:pt>
              </c:numCache>
            </c:numRef>
          </c:val>
        </c:ser>
        <c:ser>
          <c:idx val="3"/>
          <c:order val="3"/>
          <c:tx>
            <c:strRef>
              <c:f>'слайд коэф'!$E$30</c:f>
              <c:strCache>
                <c:ptCount val="1"/>
                <c:pt idx="0">
                  <c:v>ОКПД2 24.31.13 - данные респондентов </c:v>
                </c:pt>
              </c:strCache>
            </c:strRef>
          </c:tx>
          <c:spPr>
            <a:solidFill>
              <a:srgbClr val="00B050"/>
            </a:solidFill>
          </c:spPr>
          <c:invertIfNegative val="0"/>
          <c:cat>
            <c:strRef>
              <c:f>'слайд коэф'!$A$31:$A$42</c:f>
              <c:strCache>
                <c:ptCount val="12"/>
                <c:pt idx="0">
                  <c:v>I</c:v>
                </c:pt>
                <c:pt idx="1">
                  <c:v>II</c:v>
                </c:pt>
                <c:pt idx="2">
                  <c:v>III</c:v>
                </c:pt>
                <c:pt idx="3">
                  <c:v>IV</c:v>
                </c:pt>
                <c:pt idx="4">
                  <c:v>V</c:v>
                </c:pt>
                <c:pt idx="5">
                  <c:v>VI</c:v>
                </c:pt>
                <c:pt idx="6">
                  <c:v>VII</c:v>
                </c:pt>
                <c:pt idx="7">
                  <c:v>VIII</c:v>
                </c:pt>
                <c:pt idx="8">
                  <c:v>IX</c:v>
                </c:pt>
                <c:pt idx="9">
                  <c:v>X</c:v>
                </c:pt>
                <c:pt idx="10">
                  <c:v>XI</c:v>
                </c:pt>
                <c:pt idx="11">
                  <c:v>XII</c:v>
                </c:pt>
              </c:strCache>
            </c:strRef>
          </c:cat>
          <c:val>
            <c:numRef>
              <c:f>'слайд коэф'!$E$31:$E$42</c:f>
              <c:numCache>
                <c:formatCode>0.0</c:formatCode>
                <c:ptCount val="12"/>
                <c:pt idx="0">
                  <c:v>12971</c:v>
                </c:pt>
                <c:pt idx="1">
                  <c:v>15630.8</c:v>
                </c:pt>
                <c:pt idx="2">
                  <c:v>17436.599999999999</c:v>
                </c:pt>
                <c:pt idx="3">
                  <c:v>16988.099999999999</c:v>
                </c:pt>
                <c:pt idx="4">
                  <c:v>15831</c:v>
                </c:pt>
                <c:pt idx="5">
                  <c:v>15855</c:v>
                </c:pt>
                <c:pt idx="6">
                  <c:v>15762</c:v>
                </c:pt>
                <c:pt idx="7">
                  <c:v>15588.9</c:v>
                </c:pt>
                <c:pt idx="8">
                  <c:v>15149.1</c:v>
                </c:pt>
                <c:pt idx="9">
                  <c:v>18106.900000000001</c:v>
                </c:pt>
                <c:pt idx="10">
                  <c:v>19565.8</c:v>
                </c:pt>
                <c:pt idx="11">
                  <c:v>19317.599999999999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66535680"/>
        <c:axId val="94403904"/>
      </c:barChart>
      <c:catAx>
        <c:axId val="166535680"/>
        <c:scaling>
          <c:orientation val="minMax"/>
        </c:scaling>
        <c:delete val="0"/>
        <c:axPos val="b"/>
        <c:numFmt formatCode="mmm\-yy" sourceLinked="1"/>
        <c:majorTickMark val="out"/>
        <c:minorTickMark val="none"/>
        <c:tickLblPos val="nextTo"/>
        <c:crossAx val="94403904"/>
        <c:crosses val="autoZero"/>
        <c:auto val="1"/>
        <c:lblAlgn val="ctr"/>
        <c:lblOffset val="100"/>
        <c:noMultiLvlLbl val="0"/>
      </c:catAx>
      <c:valAx>
        <c:axId val="94403904"/>
        <c:scaling>
          <c:orientation val="minMax"/>
          <c:max val="20000"/>
        </c:scaling>
        <c:delete val="0"/>
        <c:axPos val="l"/>
        <c:majorGridlines/>
        <c:numFmt formatCode="0" sourceLinked="0"/>
        <c:majorTickMark val="out"/>
        <c:minorTickMark val="none"/>
        <c:tickLblPos val="nextTo"/>
        <c:crossAx val="166535680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7.9686885073033314E-2"/>
          <c:y val="0.82699436904671408"/>
          <c:w val="0.83879604243596284"/>
          <c:h val="0.13896945173733133"/>
        </c:manualLayout>
      </c:layout>
      <c:overlay val="0"/>
      <c:txPr>
        <a:bodyPr/>
        <a:lstStyle/>
        <a:p>
          <a:pPr>
            <a:defRPr sz="1400" b="1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200"/>
            </a:pPr>
            <a:endParaRPr lang="ru-RU" sz="1200"/>
          </a:p>
        </c:rich>
      </c:tx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'слайд коэф'!$B$2</c:f>
              <c:strCache>
                <c:ptCount val="1"/>
                <c:pt idx="0">
                  <c:v>ОКПД 34.20.23.120 - данные респондентов</c:v>
                </c:pt>
              </c:strCache>
            </c:strRef>
          </c:tx>
          <c:invertIfNegative val="0"/>
          <c:cat>
            <c:strRef>
              <c:f>'слайд коэф'!$A$3:$A$14</c:f>
              <c:strCache>
                <c:ptCount val="12"/>
                <c:pt idx="0">
                  <c:v>I</c:v>
                </c:pt>
                <c:pt idx="1">
                  <c:v>II</c:v>
                </c:pt>
                <c:pt idx="2">
                  <c:v>III</c:v>
                </c:pt>
                <c:pt idx="3">
                  <c:v>IV</c:v>
                </c:pt>
                <c:pt idx="4">
                  <c:v>V</c:v>
                </c:pt>
                <c:pt idx="5">
                  <c:v>VI</c:v>
                </c:pt>
                <c:pt idx="6">
                  <c:v>VII</c:v>
                </c:pt>
                <c:pt idx="7">
                  <c:v>VIII</c:v>
                </c:pt>
                <c:pt idx="8">
                  <c:v>IX</c:v>
                </c:pt>
                <c:pt idx="9">
                  <c:v>X</c:v>
                </c:pt>
                <c:pt idx="10">
                  <c:v>XI</c:v>
                </c:pt>
                <c:pt idx="11">
                  <c:v>XII</c:v>
                </c:pt>
              </c:strCache>
            </c:strRef>
          </c:cat>
          <c:val>
            <c:numRef>
              <c:f>'слайд коэф'!$B$3:$B$14</c:f>
              <c:numCache>
                <c:formatCode>0</c:formatCode>
                <c:ptCount val="12"/>
                <c:pt idx="0">
                  <c:v>295</c:v>
                </c:pt>
                <c:pt idx="1">
                  <c:v>377</c:v>
                </c:pt>
                <c:pt idx="2">
                  <c:v>561</c:v>
                </c:pt>
                <c:pt idx="3">
                  <c:v>642</c:v>
                </c:pt>
                <c:pt idx="4">
                  <c:v>568</c:v>
                </c:pt>
                <c:pt idx="5">
                  <c:v>528</c:v>
                </c:pt>
                <c:pt idx="6">
                  <c:v>456</c:v>
                </c:pt>
                <c:pt idx="7">
                  <c:v>613</c:v>
                </c:pt>
                <c:pt idx="8">
                  <c:v>675</c:v>
                </c:pt>
                <c:pt idx="9">
                  <c:v>624</c:v>
                </c:pt>
                <c:pt idx="10">
                  <c:v>703</c:v>
                </c:pt>
                <c:pt idx="11">
                  <c:v>673</c:v>
                </c:pt>
              </c:numCache>
            </c:numRef>
          </c:val>
        </c:ser>
        <c:ser>
          <c:idx val="1"/>
          <c:order val="1"/>
          <c:tx>
            <c:strRef>
              <c:f>'слайд коэф'!$C$2</c:f>
              <c:strCache>
                <c:ptCount val="1"/>
                <c:pt idx="0">
                  <c:v>принято решение - коэффициент 0,5</c:v>
                </c:pt>
              </c:strCache>
            </c:strRef>
          </c:tx>
          <c:invertIfNegative val="0"/>
          <c:cat>
            <c:strRef>
              <c:f>'слайд коэф'!$A$3:$A$14</c:f>
              <c:strCache>
                <c:ptCount val="12"/>
                <c:pt idx="0">
                  <c:v>I</c:v>
                </c:pt>
                <c:pt idx="1">
                  <c:v>II</c:v>
                </c:pt>
                <c:pt idx="2">
                  <c:v>III</c:v>
                </c:pt>
                <c:pt idx="3">
                  <c:v>IV</c:v>
                </c:pt>
                <c:pt idx="4">
                  <c:v>V</c:v>
                </c:pt>
                <c:pt idx="5">
                  <c:v>VI</c:v>
                </c:pt>
                <c:pt idx="6">
                  <c:v>VII</c:v>
                </c:pt>
                <c:pt idx="7">
                  <c:v>VIII</c:v>
                </c:pt>
                <c:pt idx="8">
                  <c:v>IX</c:v>
                </c:pt>
                <c:pt idx="9">
                  <c:v>X</c:v>
                </c:pt>
                <c:pt idx="10">
                  <c:v>XI</c:v>
                </c:pt>
                <c:pt idx="11">
                  <c:v>XII</c:v>
                </c:pt>
              </c:strCache>
            </c:strRef>
          </c:cat>
          <c:val>
            <c:numRef>
              <c:f>'слайд коэф'!$C$3:$C$14</c:f>
              <c:numCache>
                <c:formatCode>0.0</c:formatCode>
                <c:ptCount val="12"/>
                <c:pt idx="0">
                  <c:v>147.5</c:v>
                </c:pt>
                <c:pt idx="1">
                  <c:v>188.5</c:v>
                </c:pt>
                <c:pt idx="2">
                  <c:v>280.5</c:v>
                </c:pt>
                <c:pt idx="3">
                  <c:v>321</c:v>
                </c:pt>
                <c:pt idx="4">
                  <c:v>284</c:v>
                </c:pt>
                <c:pt idx="5">
                  <c:v>264</c:v>
                </c:pt>
                <c:pt idx="6">
                  <c:v>228</c:v>
                </c:pt>
                <c:pt idx="7">
                  <c:v>306.5</c:v>
                </c:pt>
                <c:pt idx="8">
                  <c:v>337.5</c:v>
                </c:pt>
                <c:pt idx="9">
                  <c:v>312</c:v>
                </c:pt>
                <c:pt idx="10">
                  <c:v>351.5</c:v>
                </c:pt>
                <c:pt idx="11">
                  <c:v>336.5</c:v>
                </c:pt>
              </c:numCache>
            </c:numRef>
          </c:val>
        </c:ser>
        <c:ser>
          <c:idx val="2"/>
          <c:order val="2"/>
          <c:tx>
            <c:strRef>
              <c:f>'слайд коэф'!$D$2</c:f>
              <c:strCache>
                <c:ptCount val="1"/>
                <c:pt idx="0">
                  <c:v>вариант решения -  коэффициент 0,7</c:v>
                </c:pt>
              </c:strCache>
            </c:strRef>
          </c:tx>
          <c:spPr>
            <a:solidFill>
              <a:srgbClr val="F49378"/>
            </a:solidFill>
          </c:spPr>
          <c:invertIfNegative val="0"/>
          <c:cat>
            <c:strRef>
              <c:f>'слайд коэф'!$A$3:$A$14</c:f>
              <c:strCache>
                <c:ptCount val="12"/>
                <c:pt idx="0">
                  <c:v>I</c:v>
                </c:pt>
                <c:pt idx="1">
                  <c:v>II</c:v>
                </c:pt>
                <c:pt idx="2">
                  <c:v>III</c:v>
                </c:pt>
                <c:pt idx="3">
                  <c:v>IV</c:v>
                </c:pt>
                <c:pt idx="4">
                  <c:v>V</c:v>
                </c:pt>
                <c:pt idx="5">
                  <c:v>VI</c:v>
                </c:pt>
                <c:pt idx="6">
                  <c:v>VII</c:v>
                </c:pt>
                <c:pt idx="7">
                  <c:v>VIII</c:v>
                </c:pt>
                <c:pt idx="8">
                  <c:v>IX</c:v>
                </c:pt>
                <c:pt idx="9">
                  <c:v>X</c:v>
                </c:pt>
                <c:pt idx="10">
                  <c:v>XI</c:v>
                </c:pt>
                <c:pt idx="11">
                  <c:v>XII</c:v>
                </c:pt>
              </c:strCache>
            </c:strRef>
          </c:cat>
          <c:val>
            <c:numRef>
              <c:f>'слайд коэф'!$D$3:$D$14</c:f>
              <c:numCache>
                <c:formatCode>0.0</c:formatCode>
                <c:ptCount val="12"/>
                <c:pt idx="0">
                  <c:v>206.5</c:v>
                </c:pt>
                <c:pt idx="1">
                  <c:v>263.89999999999998</c:v>
                </c:pt>
                <c:pt idx="2">
                  <c:v>392.7</c:v>
                </c:pt>
                <c:pt idx="3">
                  <c:v>449.4</c:v>
                </c:pt>
                <c:pt idx="4">
                  <c:v>397.59999999999997</c:v>
                </c:pt>
                <c:pt idx="5">
                  <c:v>369.59999999999997</c:v>
                </c:pt>
                <c:pt idx="6">
                  <c:v>319.2</c:v>
                </c:pt>
                <c:pt idx="7">
                  <c:v>429.09999999999997</c:v>
                </c:pt>
                <c:pt idx="8">
                  <c:v>472.49999999999994</c:v>
                </c:pt>
                <c:pt idx="9">
                  <c:v>436.79999999999995</c:v>
                </c:pt>
                <c:pt idx="10">
                  <c:v>492.09999999999997</c:v>
                </c:pt>
                <c:pt idx="11">
                  <c:v>471.09999999999997</c:v>
                </c:pt>
              </c:numCache>
            </c:numRef>
          </c:val>
        </c:ser>
        <c:ser>
          <c:idx val="3"/>
          <c:order val="3"/>
          <c:tx>
            <c:strRef>
              <c:f>'слайд коэф'!$E$2</c:f>
              <c:strCache>
                <c:ptCount val="1"/>
                <c:pt idx="0">
                  <c:v>ОКПД2 29.20.23.113 - данные респондентов </c:v>
                </c:pt>
              </c:strCache>
            </c:strRef>
          </c:tx>
          <c:spPr>
            <a:solidFill>
              <a:srgbClr val="00B050"/>
            </a:solidFill>
          </c:spPr>
          <c:invertIfNegative val="0"/>
          <c:cat>
            <c:strRef>
              <c:f>'слайд коэф'!$A$3:$A$14</c:f>
              <c:strCache>
                <c:ptCount val="12"/>
                <c:pt idx="0">
                  <c:v>I</c:v>
                </c:pt>
                <c:pt idx="1">
                  <c:v>II</c:v>
                </c:pt>
                <c:pt idx="2">
                  <c:v>III</c:v>
                </c:pt>
                <c:pt idx="3">
                  <c:v>IV</c:v>
                </c:pt>
                <c:pt idx="4">
                  <c:v>V</c:v>
                </c:pt>
                <c:pt idx="5">
                  <c:v>VI</c:v>
                </c:pt>
                <c:pt idx="6">
                  <c:v>VII</c:v>
                </c:pt>
                <c:pt idx="7">
                  <c:v>VIII</c:v>
                </c:pt>
                <c:pt idx="8">
                  <c:v>IX</c:v>
                </c:pt>
                <c:pt idx="9">
                  <c:v>X</c:v>
                </c:pt>
                <c:pt idx="10">
                  <c:v>XI</c:v>
                </c:pt>
                <c:pt idx="11">
                  <c:v>XII</c:v>
                </c:pt>
              </c:strCache>
            </c:strRef>
          </c:cat>
          <c:val>
            <c:numRef>
              <c:f>'слайд коэф'!$E$3:$E$14</c:f>
              <c:numCache>
                <c:formatCode>General</c:formatCode>
                <c:ptCount val="12"/>
                <c:pt idx="0">
                  <c:v>296</c:v>
                </c:pt>
                <c:pt idx="1">
                  <c:v>243</c:v>
                </c:pt>
                <c:pt idx="2">
                  <c:v>390</c:v>
                </c:pt>
                <c:pt idx="3">
                  <c:v>477</c:v>
                </c:pt>
                <c:pt idx="4">
                  <c:v>386</c:v>
                </c:pt>
                <c:pt idx="5">
                  <c:v>380</c:v>
                </c:pt>
                <c:pt idx="6">
                  <c:v>367</c:v>
                </c:pt>
                <c:pt idx="7">
                  <c:v>511</c:v>
                </c:pt>
                <c:pt idx="8">
                  <c:v>517</c:v>
                </c:pt>
                <c:pt idx="9">
                  <c:v>489</c:v>
                </c:pt>
                <c:pt idx="10">
                  <c:v>508</c:v>
                </c:pt>
                <c:pt idx="11">
                  <c:v>389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66811648"/>
        <c:axId val="37296320"/>
      </c:barChart>
      <c:catAx>
        <c:axId val="166811648"/>
        <c:scaling>
          <c:orientation val="minMax"/>
        </c:scaling>
        <c:delete val="0"/>
        <c:axPos val="b"/>
        <c:numFmt formatCode="mmm\-yy" sourceLinked="1"/>
        <c:majorTickMark val="out"/>
        <c:minorTickMark val="none"/>
        <c:tickLblPos val="nextTo"/>
        <c:crossAx val="37296320"/>
        <c:crosses val="autoZero"/>
        <c:auto val="1"/>
        <c:lblAlgn val="ctr"/>
        <c:lblOffset val="100"/>
        <c:noMultiLvlLbl val="0"/>
      </c:catAx>
      <c:valAx>
        <c:axId val="37296320"/>
        <c:scaling>
          <c:orientation val="minMax"/>
        </c:scaling>
        <c:delete val="0"/>
        <c:axPos val="l"/>
        <c:majorGridlines/>
        <c:numFmt formatCode="0" sourceLinked="0"/>
        <c:majorTickMark val="out"/>
        <c:minorTickMark val="none"/>
        <c:tickLblPos val="nextTo"/>
        <c:crossAx val="166811648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3.3012405577049958E-2"/>
          <c:y val="0.84157110115336975"/>
          <c:w val="0.94969071433638375"/>
          <c:h val="0.15842891262600256"/>
        </c:manualLayout>
      </c:layout>
      <c:overlay val="0"/>
      <c:txPr>
        <a:bodyPr/>
        <a:lstStyle/>
        <a:p>
          <a:pPr>
            <a:defRPr sz="1400" b="1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600"/>
            </a:pPr>
            <a:r>
              <a:rPr lang="ru-RU" sz="1600" dirty="0" smtClean="0"/>
              <a:t>2010 г.                       2017 г.                      2018 г.</a:t>
            </a:r>
            <a:endParaRPr lang="ru-RU" sz="1600" dirty="0"/>
          </a:p>
        </c:rich>
      </c:tx>
      <c:layout>
        <c:manualLayout>
          <c:xMode val="edge"/>
          <c:yMode val="edge"/>
          <c:x val="0.12657777764432582"/>
          <c:y val="1.5421376983250806E-2"/>
        </c:manualLayout>
      </c:layout>
      <c:overlay val="0"/>
    </c:title>
    <c:autoTitleDeleted val="0"/>
    <c:plotArea>
      <c:layout/>
      <c:barChart>
        <c:barDir val="col"/>
        <c:grouping val="percentStacked"/>
        <c:varyColors val="0"/>
        <c:ser>
          <c:idx val="0"/>
          <c:order val="0"/>
          <c:tx>
            <c:strRef>
              <c:f>ОСНОВНОЙ!$A$8</c:f>
              <c:strCache>
                <c:ptCount val="1"/>
                <c:pt idx="0">
                  <c:v>Водоснабжение; водоотведение, организация сбора и утилизации отходов, деятельность по ликвидации загрязнений</c:v>
                </c:pt>
              </c:strCache>
            </c:strRef>
          </c:tx>
          <c:spPr>
            <a:solidFill>
              <a:srgbClr val="00B0F0"/>
            </a:solidFill>
          </c:spPr>
          <c:invertIfNegative val="0"/>
          <c:dLbls>
            <c:txPr>
              <a:bodyPr/>
              <a:lstStyle/>
              <a:p>
                <a:pPr>
                  <a:defRPr sz="11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ОСНОВНОЙ!$B$7:$D$7</c:f>
              <c:strCache>
                <c:ptCount val="3"/>
                <c:pt idx="0">
                  <c:v>2010 г.</c:v>
                </c:pt>
                <c:pt idx="1">
                  <c:v>2017 г.</c:v>
                </c:pt>
                <c:pt idx="2">
                  <c:v>2018 г.</c:v>
                </c:pt>
              </c:strCache>
            </c:strRef>
          </c:cat>
          <c:val>
            <c:numRef>
              <c:f>ОСНОВНОЙ!$B$8:$D$8</c:f>
              <c:numCache>
                <c:formatCode>0.0</c:formatCode>
                <c:ptCount val="3"/>
                <c:pt idx="0">
                  <c:v>2.5</c:v>
                </c:pt>
                <c:pt idx="1">
                  <c:v>1.9</c:v>
                </c:pt>
                <c:pt idx="2">
                  <c:v>1.6</c:v>
                </c:pt>
              </c:numCache>
            </c:numRef>
          </c:val>
        </c:ser>
        <c:ser>
          <c:idx val="1"/>
          <c:order val="1"/>
          <c:tx>
            <c:strRef>
              <c:f>ОСНОВНОЙ!$A$9</c:f>
              <c:strCache>
                <c:ptCount val="1"/>
                <c:pt idx="0">
                  <c:v>Обеспечение электрической энергией, газом и паром; кондиционирование воздуха</c:v>
                </c:pt>
              </c:strCache>
            </c:strRef>
          </c:tx>
          <c:spPr>
            <a:solidFill>
              <a:srgbClr val="CC66FF"/>
            </a:solidFill>
          </c:spPr>
          <c:invertIfNegative val="0"/>
          <c:dLbls>
            <c:txPr>
              <a:bodyPr/>
              <a:lstStyle/>
              <a:p>
                <a:pPr>
                  <a:defRPr sz="11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ОСНОВНОЙ!$B$7:$D$7</c:f>
              <c:strCache>
                <c:ptCount val="3"/>
                <c:pt idx="0">
                  <c:v>2010 г.</c:v>
                </c:pt>
                <c:pt idx="1">
                  <c:v>2017 г.</c:v>
                </c:pt>
                <c:pt idx="2">
                  <c:v>2018 г.</c:v>
                </c:pt>
              </c:strCache>
            </c:strRef>
          </c:cat>
          <c:val>
            <c:numRef>
              <c:f>ОСНОВНОЙ!$B$9:$D$9</c:f>
              <c:numCache>
                <c:formatCode>0.0</c:formatCode>
                <c:ptCount val="3"/>
                <c:pt idx="0">
                  <c:v>10.199999999999999</c:v>
                </c:pt>
                <c:pt idx="1">
                  <c:v>10.4</c:v>
                </c:pt>
                <c:pt idx="2">
                  <c:v>9.1999999999999993</c:v>
                </c:pt>
              </c:numCache>
            </c:numRef>
          </c:val>
        </c:ser>
        <c:ser>
          <c:idx val="2"/>
          <c:order val="2"/>
          <c:tx>
            <c:strRef>
              <c:f>ОСНОВНОЙ!$A$10</c:f>
              <c:strCache>
                <c:ptCount val="1"/>
                <c:pt idx="0">
                  <c:v>Обрабатывающие производства</c:v>
                </c:pt>
              </c:strCache>
            </c:strRef>
          </c:tx>
          <c:spPr>
            <a:solidFill>
              <a:srgbClr val="99CD53"/>
            </a:solidFill>
          </c:spPr>
          <c:invertIfNegative val="0"/>
          <c:dLbls>
            <c:txPr>
              <a:bodyPr/>
              <a:lstStyle/>
              <a:p>
                <a:pPr>
                  <a:defRPr sz="11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ОСНОВНОЙ!$B$7:$D$7</c:f>
              <c:strCache>
                <c:ptCount val="3"/>
                <c:pt idx="0">
                  <c:v>2010 г.</c:v>
                </c:pt>
                <c:pt idx="1">
                  <c:v>2017 г.</c:v>
                </c:pt>
                <c:pt idx="2">
                  <c:v>2018 г.</c:v>
                </c:pt>
              </c:strCache>
            </c:strRef>
          </c:cat>
          <c:val>
            <c:numRef>
              <c:f>ОСНОВНОЙ!$B$10:$D$10</c:f>
              <c:numCache>
                <c:formatCode>0.0</c:formatCode>
                <c:ptCount val="3"/>
                <c:pt idx="0">
                  <c:v>53.7</c:v>
                </c:pt>
                <c:pt idx="1">
                  <c:v>53.1</c:v>
                </c:pt>
                <c:pt idx="2">
                  <c:v>49.4</c:v>
                </c:pt>
              </c:numCache>
            </c:numRef>
          </c:val>
        </c:ser>
        <c:ser>
          <c:idx val="3"/>
          <c:order val="3"/>
          <c:tx>
            <c:strRef>
              <c:f>ОСНОВНОЙ!$A$11</c:f>
              <c:strCache>
                <c:ptCount val="1"/>
                <c:pt idx="0">
                  <c:v>Добыча полезных ископаемых</c:v>
                </c:pt>
              </c:strCache>
            </c:strRef>
          </c:tx>
          <c:spPr>
            <a:solidFill>
              <a:srgbClr val="CC0000"/>
            </a:solidFill>
          </c:spPr>
          <c:invertIfNegative val="0"/>
          <c:dLbls>
            <c:txPr>
              <a:bodyPr/>
              <a:lstStyle/>
              <a:p>
                <a:pPr>
                  <a:defRPr sz="11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ОСНОВНОЙ!$B$7:$D$7</c:f>
              <c:strCache>
                <c:ptCount val="3"/>
                <c:pt idx="0">
                  <c:v>2010 г.</c:v>
                </c:pt>
                <c:pt idx="1">
                  <c:v>2017 г.</c:v>
                </c:pt>
                <c:pt idx="2">
                  <c:v>2018 г.</c:v>
                </c:pt>
              </c:strCache>
            </c:strRef>
          </c:cat>
          <c:val>
            <c:numRef>
              <c:f>ОСНОВНОЙ!$B$11:$D$11</c:f>
              <c:numCache>
                <c:formatCode>0.0</c:formatCode>
                <c:ptCount val="3"/>
                <c:pt idx="0">
                  <c:v>34.299999999999997</c:v>
                </c:pt>
                <c:pt idx="1">
                  <c:v>34.61</c:v>
                </c:pt>
                <c:pt idx="2">
                  <c:v>39.700000000000003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0"/>
        <c:overlap val="100"/>
        <c:axId val="40244224"/>
        <c:axId val="35601728"/>
      </c:barChart>
      <c:catAx>
        <c:axId val="4024422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35601728"/>
        <c:crosses val="autoZero"/>
        <c:auto val="1"/>
        <c:lblAlgn val="ctr"/>
        <c:lblOffset val="100"/>
        <c:noMultiLvlLbl val="0"/>
      </c:catAx>
      <c:valAx>
        <c:axId val="35601728"/>
        <c:scaling>
          <c:orientation val="minMax"/>
        </c:scaling>
        <c:delete val="0"/>
        <c:axPos val="l"/>
        <c:majorGridlines/>
        <c:numFmt formatCode="0%" sourceLinked="1"/>
        <c:majorTickMark val="out"/>
        <c:minorTickMark val="none"/>
        <c:tickLblPos val="nextTo"/>
        <c:crossAx val="40244224"/>
        <c:crosses val="autoZero"/>
        <c:crossBetween val="between"/>
        <c:majorUnit val="0.1"/>
      </c:valAx>
    </c:plotArea>
    <c:legend>
      <c:legendPos val="r"/>
      <c:layout>
        <c:manualLayout>
          <c:xMode val="edge"/>
          <c:yMode val="edge"/>
          <c:x val="0.6746112293829214"/>
          <c:y val="0.30595404793943487"/>
          <c:w val="0.3158552953575729"/>
          <c:h val="0.55258638956219686"/>
        </c:manualLayout>
      </c:layout>
      <c:overlay val="0"/>
      <c:txPr>
        <a:bodyPr/>
        <a:lstStyle/>
        <a:p>
          <a:pPr>
            <a:defRPr sz="1200" b="1"/>
          </a:pPr>
          <a:endParaRPr lang="ru-RU"/>
        </a:p>
      </c:txPr>
    </c:legend>
    <c:plotVisOnly val="1"/>
    <c:dispBlanksAs val="gap"/>
    <c:showDLblsOverMax val="0"/>
  </c:chart>
  <c:externalData r:id="rId2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'102_год_сгл'!$B$1</c:f>
              <c:strCache>
                <c:ptCount val="1"/>
                <c:pt idx="0">
                  <c:v>Опубликовано</c:v>
                </c:pt>
              </c:strCache>
            </c:strRef>
          </c:tx>
          <c:spPr>
            <a:ln>
              <a:solidFill>
                <a:schemeClr val="tx1">
                  <a:lumMod val="75000"/>
                  <a:lumOff val="25000"/>
                </a:schemeClr>
              </a:solidFill>
            </a:ln>
          </c:spPr>
          <c:marker>
            <c:symbol val="none"/>
          </c:marker>
          <c:cat>
            <c:numRef>
              <c:f>'102_год_сгл'!$A$2:$A$33</c:f>
              <c:numCache>
                <c:formatCode>mmm\-yy</c:formatCode>
                <c:ptCount val="32"/>
                <c:pt idx="0">
                  <c:v>42736</c:v>
                </c:pt>
                <c:pt idx="1">
                  <c:v>42767</c:v>
                </c:pt>
                <c:pt idx="2">
                  <c:v>42795</c:v>
                </c:pt>
                <c:pt idx="3">
                  <c:v>42826</c:v>
                </c:pt>
                <c:pt idx="4">
                  <c:v>42856</c:v>
                </c:pt>
                <c:pt idx="5">
                  <c:v>42887</c:v>
                </c:pt>
                <c:pt idx="6">
                  <c:v>42917</c:v>
                </c:pt>
                <c:pt idx="7">
                  <c:v>42948</c:v>
                </c:pt>
                <c:pt idx="8">
                  <c:v>42979</c:v>
                </c:pt>
                <c:pt idx="9">
                  <c:v>43009</c:v>
                </c:pt>
                <c:pt idx="10">
                  <c:v>43040</c:v>
                </c:pt>
                <c:pt idx="11">
                  <c:v>43070</c:v>
                </c:pt>
                <c:pt idx="12">
                  <c:v>43101</c:v>
                </c:pt>
                <c:pt idx="13">
                  <c:v>43132</c:v>
                </c:pt>
                <c:pt idx="14">
                  <c:v>43160</c:v>
                </c:pt>
                <c:pt idx="15">
                  <c:v>43191</c:v>
                </c:pt>
                <c:pt idx="16">
                  <c:v>43221</c:v>
                </c:pt>
                <c:pt idx="17">
                  <c:v>43252</c:v>
                </c:pt>
                <c:pt idx="18">
                  <c:v>43282</c:v>
                </c:pt>
                <c:pt idx="19">
                  <c:v>43313</c:v>
                </c:pt>
                <c:pt idx="20">
                  <c:v>43344</c:v>
                </c:pt>
                <c:pt idx="21">
                  <c:v>43374</c:v>
                </c:pt>
                <c:pt idx="22">
                  <c:v>43405</c:v>
                </c:pt>
                <c:pt idx="23">
                  <c:v>43435</c:v>
                </c:pt>
                <c:pt idx="24">
                  <c:v>43466</c:v>
                </c:pt>
                <c:pt idx="25">
                  <c:v>43497</c:v>
                </c:pt>
                <c:pt idx="26">
                  <c:v>43525</c:v>
                </c:pt>
                <c:pt idx="27">
                  <c:v>43556</c:v>
                </c:pt>
                <c:pt idx="28">
                  <c:v>43586</c:v>
                </c:pt>
                <c:pt idx="29">
                  <c:v>43617</c:v>
                </c:pt>
                <c:pt idx="30">
                  <c:v>43647</c:v>
                </c:pt>
                <c:pt idx="31">
                  <c:v>43678</c:v>
                </c:pt>
              </c:numCache>
            </c:numRef>
          </c:cat>
          <c:val>
            <c:numRef>
              <c:f>'102_год_сгл'!$B$2:$B$33</c:f>
              <c:numCache>
                <c:formatCode>0.0</c:formatCode>
                <c:ptCount val="32"/>
                <c:pt idx="0">
                  <c:v>92.121543801715262</c:v>
                </c:pt>
                <c:pt idx="1">
                  <c:v>89.110146904570556</c:v>
                </c:pt>
                <c:pt idx="2">
                  <c:v>101.53616952498942</c:v>
                </c:pt>
                <c:pt idx="3">
                  <c:v>97.337839550016241</c:v>
                </c:pt>
                <c:pt idx="4">
                  <c:v>99.025143592100434</c:v>
                </c:pt>
                <c:pt idx="5">
                  <c:v>100.33524300808087</c:v>
                </c:pt>
                <c:pt idx="6">
                  <c:v>98.378426607506157</c:v>
                </c:pt>
                <c:pt idx="7">
                  <c:v>102.13271624988369</c:v>
                </c:pt>
                <c:pt idx="8">
                  <c:v>105.32428397230517</c:v>
                </c:pt>
                <c:pt idx="9">
                  <c:v>109.70673300830225</c:v>
                </c:pt>
                <c:pt idx="10">
                  <c:v>110.86114295795862</c:v>
                </c:pt>
                <c:pt idx="11">
                  <c:v>119.04744472002392</c:v>
                </c:pt>
                <c:pt idx="12">
                  <c:v>94.37165178097888</c:v>
                </c:pt>
                <c:pt idx="13">
                  <c:v>91.9862350041615</c:v>
                </c:pt>
                <c:pt idx="14">
                  <c:v>104.33035015106994</c:v>
                </c:pt>
                <c:pt idx="15">
                  <c:v>101.14044549334537</c:v>
                </c:pt>
                <c:pt idx="16">
                  <c:v>102.66561065726968</c:v>
                </c:pt>
                <c:pt idx="17">
                  <c:v>102.46027943595514</c:v>
                </c:pt>
                <c:pt idx="18">
                  <c:v>102.15289859764728</c:v>
                </c:pt>
                <c:pt idx="19">
                  <c:v>104.91102685978376</c:v>
                </c:pt>
                <c:pt idx="20">
                  <c:v>107.53380253127837</c:v>
                </c:pt>
                <c:pt idx="21">
                  <c:v>113.77076307809251</c:v>
                </c:pt>
                <c:pt idx="22">
                  <c:v>113.54322155193633</c:v>
                </c:pt>
                <c:pt idx="23">
                  <c:v>121.49124706057189</c:v>
                </c:pt>
                <c:pt idx="24">
                  <c:v>95.370628942548947</c:v>
                </c:pt>
                <c:pt idx="25">
                  <c:v>95.752111458319135</c:v>
                </c:pt>
                <c:pt idx="26">
                  <c:v>105.61457893852601</c:v>
                </c:pt>
                <c:pt idx="27">
                  <c:v>105.82580809640307</c:v>
                </c:pt>
                <c:pt idx="28">
                  <c:v>103.60346612637862</c:v>
                </c:pt>
                <c:pt idx="29">
                  <c:v>105.98634584728531</c:v>
                </c:pt>
                <c:pt idx="30">
                  <c:v>105.24444142635431</c:v>
                </c:pt>
                <c:pt idx="31">
                  <c:v>107.87555246201316</c:v>
                </c:pt>
              </c:numCache>
            </c:numRef>
          </c:val>
          <c:smooth val="0"/>
        </c:ser>
        <c:ser>
          <c:idx val="2"/>
          <c:order val="1"/>
          <c:tx>
            <c:strRef>
              <c:f>'102_год_сгл'!$D$1</c:f>
              <c:strCache>
                <c:ptCount val="1"/>
                <c:pt idx="0">
                  <c:v>Базисный 2017 </c:v>
                </c:pt>
              </c:strCache>
            </c:strRef>
          </c:tx>
          <c:spPr>
            <a:ln>
              <a:solidFill>
                <a:srgbClr val="0070C0"/>
              </a:solidFill>
            </a:ln>
          </c:spPr>
          <c:marker>
            <c:symbol val="none"/>
          </c:marker>
          <c:cat>
            <c:numRef>
              <c:f>'102_год_сгл'!$A$2:$A$33</c:f>
              <c:numCache>
                <c:formatCode>mmm\-yy</c:formatCode>
                <c:ptCount val="32"/>
                <c:pt idx="0">
                  <c:v>42736</c:v>
                </c:pt>
                <c:pt idx="1">
                  <c:v>42767</c:v>
                </c:pt>
                <c:pt idx="2">
                  <c:v>42795</c:v>
                </c:pt>
                <c:pt idx="3">
                  <c:v>42826</c:v>
                </c:pt>
                <c:pt idx="4">
                  <c:v>42856</c:v>
                </c:pt>
                <c:pt idx="5">
                  <c:v>42887</c:v>
                </c:pt>
                <c:pt idx="6">
                  <c:v>42917</c:v>
                </c:pt>
                <c:pt idx="7">
                  <c:v>42948</c:v>
                </c:pt>
                <c:pt idx="8">
                  <c:v>42979</c:v>
                </c:pt>
                <c:pt idx="9">
                  <c:v>43009</c:v>
                </c:pt>
                <c:pt idx="10">
                  <c:v>43040</c:v>
                </c:pt>
                <c:pt idx="11">
                  <c:v>43070</c:v>
                </c:pt>
                <c:pt idx="12">
                  <c:v>43101</c:v>
                </c:pt>
                <c:pt idx="13">
                  <c:v>43132</c:v>
                </c:pt>
                <c:pt idx="14">
                  <c:v>43160</c:v>
                </c:pt>
                <c:pt idx="15">
                  <c:v>43191</c:v>
                </c:pt>
                <c:pt idx="16">
                  <c:v>43221</c:v>
                </c:pt>
                <c:pt idx="17">
                  <c:v>43252</c:v>
                </c:pt>
                <c:pt idx="18">
                  <c:v>43282</c:v>
                </c:pt>
                <c:pt idx="19">
                  <c:v>43313</c:v>
                </c:pt>
                <c:pt idx="20">
                  <c:v>43344</c:v>
                </c:pt>
                <c:pt idx="21">
                  <c:v>43374</c:v>
                </c:pt>
                <c:pt idx="22">
                  <c:v>43405</c:v>
                </c:pt>
                <c:pt idx="23">
                  <c:v>43435</c:v>
                </c:pt>
                <c:pt idx="24">
                  <c:v>43466</c:v>
                </c:pt>
                <c:pt idx="25">
                  <c:v>43497</c:v>
                </c:pt>
                <c:pt idx="26">
                  <c:v>43525</c:v>
                </c:pt>
                <c:pt idx="27">
                  <c:v>43556</c:v>
                </c:pt>
                <c:pt idx="28">
                  <c:v>43586</c:v>
                </c:pt>
                <c:pt idx="29">
                  <c:v>43617</c:v>
                </c:pt>
                <c:pt idx="30">
                  <c:v>43647</c:v>
                </c:pt>
                <c:pt idx="31">
                  <c:v>43678</c:v>
                </c:pt>
              </c:numCache>
            </c:numRef>
          </c:cat>
          <c:val>
            <c:numRef>
              <c:f>'102_год_сгл'!$D$2:$D$33</c:f>
              <c:numCache>
                <c:formatCode>0.0</c:formatCode>
                <c:ptCount val="32"/>
                <c:pt idx="0">
                  <c:v>97.153593314833628</c:v>
                </c:pt>
                <c:pt idx="1">
                  <c:v>93.309770913469592</c:v>
                </c:pt>
                <c:pt idx="2">
                  <c:v>104.60193072839517</c:v>
                </c:pt>
                <c:pt idx="3">
                  <c:v>99.304673032060251</c:v>
                </c:pt>
                <c:pt idx="4">
                  <c:v>100.32897446038768</c:v>
                </c:pt>
                <c:pt idx="5">
                  <c:v>102.07281637644631</c:v>
                </c:pt>
                <c:pt idx="6">
                  <c:v>100.98381620814244</c:v>
                </c:pt>
                <c:pt idx="7">
                  <c:v>104.2651974845689</c:v>
                </c:pt>
                <c:pt idx="8">
                  <c:v>105.05925453303257</c:v>
                </c:pt>
                <c:pt idx="9">
                  <c:v>109.97328800893314</c:v>
                </c:pt>
                <c:pt idx="10">
                  <c:v>110.55452586418332</c:v>
                </c:pt>
                <c:pt idx="11">
                  <c:v>117.75988034126955</c:v>
                </c:pt>
                <c:pt idx="12">
                  <c:v>101.27231769505933</c:v>
                </c:pt>
                <c:pt idx="13">
                  <c:v>97.623070638765867</c:v>
                </c:pt>
                <c:pt idx="14">
                  <c:v>108.89956262629893</c:v>
                </c:pt>
                <c:pt idx="15">
                  <c:v>103.63209188489115</c:v>
                </c:pt>
                <c:pt idx="16">
                  <c:v>104.84953531308926</c:v>
                </c:pt>
                <c:pt idx="17">
                  <c:v>104.94134242066464</c:v>
                </c:pt>
                <c:pt idx="18">
                  <c:v>105.48310620401955</c:v>
                </c:pt>
                <c:pt idx="19">
                  <c:v>108.25572156224428</c:v>
                </c:pt>
                <c:pt idx="20">
                  <c:v>108.37318968259784</c:v>
                </c:pt>
                <c:pt idx="21">
                  <c:v>116.69883924277177</c:v>
                </c:pt>
                <c:pt idx="22">
                  <c:v>116.39085497348066</c:v>
                </c:pt>
                <c:pt idx="23">
                  <c:v>126.20520635400217</c:v>
                </c:pt>
                <c:pt idx="24">
                  <c:v>101.78099106253487</c:v>
                </c:pt>
                <c:pt idx="25">
                  <c:v>100.14877332152236</c:v>
                </c:pt>
                <c:pt idx="26">
                  <c:v>109.63620235790393</c:v>
                </c:pt>
                <c:pt idx="27">
                  <c:v>107.0766429988077</c:v>
                </c:pt>
                <c:pt idx="28">
                  <c:v>103.75916221842311</c:v>
                </c:pt>
                <c:pt idx="29">
                  <c:v>106.61784290757969</c:v>
                </c:pt>
                <c:pt idx="30">
                  <c:v>108.35412995356546</c:v>
                </c:pt>
                <c:pt idx="31">
                  <c:v>109.51498114899765</c:v>
                </c:pt>
              </c:numCache>
            </c:numRef>
          </c:val>
          <c:smooth val="0"/>
        </c:ser>
        <c:ser>
          <c:idx val="3"/>
          <c:order val="2"/>
          <c:tx>
            <c:strRef>
              <c:f>'102_год_сгл'!$E$1</c:f>
              <c:strCache>
                <c:ptCount val="1"/>
                <c:pt idx="0">
                  <c:v>Базисный 2018 </c:v>
                </c:pt>
              </c:strCache>
            </c:strRef>
          </c:tx>
          <c:spPr>
            <a:ln>
              <a:solidFill>
                <a:srgbClr val="FF0000"/>
              </a:solidFill>
            </a:ln>
          </c:spPr>
          <c:marker>
            <c:symbol val="none"/>
          </c:marker>
          <c:cat>
            <c:numRef>
              <c:f>'102_год_сгл'!$A$2:$A$33</c:f>
              <c:numCache>
                <c:formatCode>mmm\-yy</c:formatCode>
                <c:ptCount val="32"/>
                <c:pt idx="0">
                  <c:v>42736</c:v>
                </c:pt>
                <c:pt idx="1">
                  <c:v>42767</c:v>
                </c:pt>
                <c:pt idx="2">
                  <c:v>42795</c:v>
                </c:pt>
                <c:pt idx="3">
                  <c:v>42826</c:v>
                </c:pt>
                <c:pt idx="4">
                  <c:v>42856</c:v>
                </c:pt>
                <c:pt idx="5">
                  <c:v>42887</c:v>
                </c:pt>
                <c:pt idx="6">
                  <c:v>42917</c:v>
                </c:pt>
                <c:pt idx="7">
                  <c:v>42948</c:v>
                </c:pt>
                <c:pt idx="8">
                  <c:v>42979</c:v>
                </c:pt>
                <c:pt idx="9">
                  <c:v>43009</c:v>
                </c:pt>
                <c:pt idx="10">
                  <c:v>43040</c:v>
                </c:pt>
                <c:pt idx="11">
                  <c:v>43070</c:v>
                </c:pt>
                <c:pt idx="12">
                  <c:v>43101</c:v>
                </c:pt>
                <c:pt idx="13">
                  <c:v>43132</c:v>
                </c:pt>
                <c:pt idx="14">
                  <c:v>43160</c:v>
                </c:pt>
                <c:pt idx="15">
                  <c:v>43191</c:v>
                </c:pt>
                <c:pt idx="16">
                  <c:v>43221</c:v>
                </c:pt>
                <c:pt idx="17">
                  <c:v>43252</c:v>
                </c:pt>
                <c:pt idx="18">
                  <c:v>43282</c:v>
                </c:pt>
                <c:pt idx="19">
                  <c:v>43313</c:v>
                </c:pt>
                <c:pt idx="20">
                  <c:v>43344</c:v>
                </c:pt>
                <c:pt idx="21">
                  <c:v>43374</c:v>
                </c:pt>
                <c:pt idx="22">
                  <c:v>43405</c:v>
                </c:pt>
                <c:pt idx="23">
                  <c:v>43435</c:v>
                </c:pt>
                <c:pt idx="24">
                  <c:v>43466</c:v>
                </c:pt>
                <c:pt idx="25">
                  <c:v>43497</c:v>
                </c:pt>
                <c:pt idx="26">
                  <c:v>43525</c:v>
                </c:pt>
                <c:pt idx="27">
                  <c:v>43556</c:v>
                </c:pt>
                <c:pt idx="28">
                  <c:v>43586</c:v>
                </c:pt>
                <c:pt idx="29">
                  <c:v>43617</c:v>
                </c:pt>
                <c:pt idx="30">
                  <c:v>43647</c:v>
                </c:pt>
                <c:pt idx="31">
                  <c:v>43678</c:v>
                </c:pt>
              </c:numCache>
            </c:numRef>
          </c:cat>
          <c:val>
            <c:numRef>
              <c:f>'102_год_сгл'!$E$2:$E$33</c:f>
              <c:numCache>
                <c:formatCode>0.0</c:formatCode>
                <c:ptCount val="32"/>
                <c:pt idx="0">
                  <c:v>97.131298931341476</c:v>
                </c:pt>
                <c:pt idx="1">
                  <c:v>92.645970433321764</c:v>
                </c:pt>
                <c:pt idx="2">
                  <c:v>103.79912608899323</c:v>
                </c:pt>
                <c:pt idx="3">
                  <c:v>98.446921704408197</c:v>
                </c:pt>
                <c:pt idx="4">
                  <c:v>99.958317239012075</c:v>
                </c:pt>
                <c:pt idx="5">
                  <c:v>101.32583857972577</c:v>
                </c:pt>
                <c:pt idx="6">
                  <c:v>100.60622355094718</c:v>
                </c:pt>
                <c:pt idx="7">
                  <c:v>103.70935161564955</c:v>
                </c:pt>
                <c:pt idx="8">
                  <c:v>104.0536470560712</c:v>
                </c:pt>
                <c:pt idx="9">
                  <c:v>108.82087382177461</c:v>
                </c:pt>
                <c:pt idx="10">
                  <c:v>108.56780542447044</c:v>
                </c:pt>
                <c:pt idx="11">
                  <c:v>115.04198893222809</c:v>
                </c:pt>
                <c:pt idx="12">
                  <c:v>100.45447199912937</c:v>
                </c:pt>
                <c:pt idx="13">
                  <c:v>96.262232327841176</c:v>
                </c:pt>
                <c:pt idx="14">
                  <c:v>106.98133981756678</c:v>
                </c:pt>
                <c:pt idx="15">
                  <c:v>101.90111598461527</c:v>
                </c:pt>
                <c:pt idx="16">
                  <c:v>103.49962729812302</c:v>
                </c:pt>
                <c:pt idx="17">
                  <c:v>103.74251807098391</c:v>
                </c:pt>
                <c:pt idx="18">
                  <c:v>104.49005635128711</c:v>
                </c:pt>
                <c:pt idx="19">
                  <c:v>106.78606793306034</c:v>
                </c:pt>
                <c:pt idx="20">
                  <c:v>106.67012401092995</c:v>
                </c:pt>
                <c:pt idx="21">
                  <c:v>114.06483314433197</c:v>
                </c:pt>
                <c:pt idx="22">
                  <c:v>113.41678409237568</c:v>
                </c:pt>
                <c:pt idx="23">
                  <c:v>122.41278667512226</c:v>
                </c:pt>
                <c:pt idx="24">
                  <c:v>101.34813313380897</c:v>
                </c:pt>
                <c:pt idx="25">
                  <c:v>98.545154410555526</c:v>
                </c:pt>
                <c:pt idx="26">
                  <c:v>108.089459410784</c:v>
                </c:pt>
                <c:pt idx="27">
                  <c:v>105.35165489680315</c:v>
                </c:pt>
                <c:pt idx="28">
                  <c:v>102.60650842942357</c:v>
                </c:pt>
                <c:pt idx="29">
                  <c:v>104.96905807053042</c:v>
                </c:pt>
                <c:pt idx="30">
                  <c:v>107.13062216708359</c:v>
                </c:pt>
                <c:pt idx="31">
                  <c:v>108.37387808404075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0244736"/>
        <c:axId val="117451584"/>
      </c:lineChart>
      <c:dateAx>
        <c:axId val="40244736"/>
        <c:scaling>
          <c:orientation val="minMax"/>
        </c:scaling>
        <c:delete val="0"/>
        <c:axPos val="b"/>
        <c:majorGridlines/>
        <c:numFmt formatCode="mmm\-yy" sourceLinked="1"/>
        <c:majorTickMark val="out"/>
        <c:minorTickMark val="none"/>
        <c:tickLblPos val="nextTo"/>
        <c:txPr>
          <a:bodyPr/>
          <a:lstStyle/>
          <a:p>
            <a:pPr>
              <a:defRPr sz="1000" b="0"/>
            </a:pPr>
            <a:endParaRPr lang="ru-RU"/>
          </a:p>
        </c:txPr>
        <c:crossAx val="117451584"/>
        <c:crosses val="autoZero"/>
        <c:auto val="1"/>
        <c:lblOffset val="100"/>
        <c:baseTimeUnit val="months"/>
      </c:dateAx>
      <c:valAx>
        <c:axId val="117451584"/>
        <c:scaling>
          <c:orientation val="minMax"/>
          <c:max val="128"/>
          <c:min val="88"/>
        </c:scaling>
        <c:delete val="0"/>
        <c:axPos val="l"/>
        <c:majorGridlines/>
        <c:numFmt formatCode="0" sourceLinked="0"/>
        <c:majorTickMark val="out"/>
        <c:minorTickMark val="none"/>
        <c:tickLblPos val="nextTo"/>
        <c:crossAx val="40244736"/>
        <c:crosses val="autoZero"/>
        <c:crossBetween val="midCat"/>
        <c:majorUnit val="5"/>
      </c:valAx>
    </c:plotArea>
    <c:legend>
      <c:legendPos val="b"/>
      <c:layout>
        <c:manualLayout>
          <c:xMode val="edge"/>
          <c:yMode val="edge"/>
          <c:x val="3.2586643336249638E-2"/>
          <c:y val="0.9382935478147536"/>
          <c:w val="0.93482671332750089"/>
          <c:h val="5.7434779973942279E-2"/>
        </c:manualLayout>
      </c:layout>
      <c:overlay val="0"/>
      <c:txPr>
        <a:bodyPr/>
        <a:lstStyle/>
        <a:p>
          <a:pPr>
            <a:defRPr sz="1400" b="1"/>
          </a:pPr>
          <a:endParaRPr lang="ru-RU"/>
        </a:p>
      </c:txPr>
    </c:legend>
    <c:plotVisOnly val="1"/>
    <c:dispBlanksAs val="gap"/>
    <c:showDLblsOverMax val="0"/>
  </c:chart>
  <c:externalData r:id="rId2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3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pPr>
            <a:r>
              <a:rPr lang="ru-RU" sz="1300" b="1" i="0" u="none" strike="noStrike" baseline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Добыча полезных ископаемых </a:t>
            </a:r>
            <a:endParaRPr lang="ru-RU" sz="1300" b="1" dirty="0">
              <a:solidFill>
                <a:srgbClr val="00206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c:rich>
      </c:tx>
      <c:layout>
        <c:manualLayout>
          <c:xMode val="edge"/>
          <c:yMode val="edge"/>
          <c:x val="0.34519253426655"/>
          <c:y val="2.7133737277054686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4.5904928550597843E-2"/>
          <c:y val="0.12686161651554387"/>
          <c:w val="0.93779877515310583"/>
          <c:h val="0.67410494275564825"/>
        </c:manualLayout>
      </c:layout>
      <c:lineChart>
        <c:grouping val="standard"/>
        <c:varyColors val="0"/>
        <c:ser>
          <c:idx val="0"/>
          <c:order val="0"/>
          <c:tx>
            <c:strRef>
              <c:f>В_год_сгл!$B$1</c:f>
              <c:strCache>
                <c:ptCount val="1"/>
                <c:pt idx="0">
                  <c:v>Опубликовано</c:v>
                </c:pt>
              </c:strCache>
            </c:strRef>
          </c:tx>
          <c:spPr>
            <a:ln>
              <a:solidFill>
                <a:schemeClr val="tx1">
                  <a:lumMod val="75000"/>
                  <a:lumOff val="25000"/>
                </a:schemeClr>
              </a:solidFill>
            </a:ln>
          </c:spPr>
          <c:marker>
            <c:symbol val="none"/>
          </c:marker>
          <c:cat>
            <c:numRef>
              <c:f>В_год_сгл!$A$2:$A$33</c:f>
              <c:numCache>
                <c:formatCode>mmm\-yy</c:formatCode>
                <c:ptCount val="32"/>
                <c:pt idx="0">
                  <c:v>42736</c:v>
                </c:pt>
                <c:pt idx="1">
                  <c:v>42767</c:v>
                </c:pt>
                <c:pt idx="2">
                  <c:v>42795</c:v>
                </c:pt>
                <c:pt idx="3">
                  <c:v>42826</c:v>
                </c:pt>
                <c:pt idx="4">
                  <c:v>42856</c:v>
                </c:pt>
                <c:pt idx="5">
                  <c:v>42887</c:v>
                </c:pt>
                <c:pt idx="6">
                  <c:v>42917</c:v>
                </c:pt>
                <c:pt idx="7">
                  <c:v>42948</c:v>
                </c:pt>
                <c:pt idx="8">
                  <c:v>42979</c:v>
                </c:pt>
                <c:pt idx="9">
                  <c:v>43009</c:v>
                </c:pt>
                <c:pt idx="10">
                  <c:v>43040</c:v>
                </c:pt>
                <c:pt idx="11">
                  <c:v>43070</c:v>
                </c:pt>
                <c:pt idx="12">
                  <c:v>43101</c:v>
                </c:pt>
                <c:pt idx="13">
                  <c:v>43132</c:v>
                </c:pt>
                <c:pt idx="14">
                  <c:v>43160</c:v>
                </c:pt>
                <c:pt idx="15">
                  <c:v>43191</c:v>
                </c:pt>
                <c:pt idx="16">
                  <c:v>43221</c:v>
                </c:pt>
                <c:pt idx="17">
                  <c:v>43252</c:v>
                </c:pt>
                <c:pt idx="18">
                  <c:v>43282</c:v>
                </c:pt>
                <c:pt idx="19">
                  <c:v>43313</c:v>
                </c:pt>
                <c:pt idx="20">
                  <c:v>43344</c:v>
                </c:pt>
                <c:pt idx="21">
                  <c:v>43374</c:v>
                </c:pt>
                <c:pt idx="22">
                  <c:v>43405</c:v>
                </c:pt>
                <c:pt idx="23">
                  <c:v>43435</c:v>
                </c:pt>
                <c:pt idx="24">
                  <c:v>43466</c:v>
                </c:pt>
                <c:pt idx="25">
                  <c:v>43497</c:v>
                </c:pt>
                <c:pt idx="26">
                  <c:v>43525</c:v>
                </c:pt>
                <c:pt idx="27">
                  <c:v>43556</c:v>
                </c:pt>
                <c:pt idx="28">
                  <c:v>43586</c:v>
                </c:pt>
                <c:pt idx="29">
                  <c:v>43617</c:v>
                </c:pt>
                <c:pt idx="30">
                  <c:v>43647</c:v>
                </c:pt>
                <c:pt idx="31">
                  <c:v>43678</c:v>
                </c:pt>
              </c:numCache>
            </c:numRef>
          </c:cat>
          <c:val>
            <c:numRef>
              <c:f>В_год_сгл!$B$2:$B$33</c:f>
              <c:numCache>
                <c:formatCode>0.0</c:formatCode>
                <c:ptCount val="32"/>
                <c:pt idx="0">
                  <c:v>101.11894189244745</c:v>
                </c:pt>
                <c:pt idx="1">
                  <c:v>93.499210387649455</c:v>
                </c:pt>
                <c:pt idx="2">
                  <c:v>102.52921862271911</c:v>
                </c:pt>
                <c:pt idx="3">
                  <c:v>99.551502585825858</c:v>
                </c:pt>
                <c:pt idx="4">
                  <c:v>103.72404205190276</c:v>
                </c:pt>
                <c:pt idx="5">
                  <c:v>101.75040700856329</c:v>
                </c:pt>
                <c:pt idx="6">
                  <c:v>104.9925322446722</c:v>
                </c:pt>
                <c:pt idx="7">
                  <c:v>105.38667496084736</c:v>
                </c:pt>
                <c:pt idx="8">
                  <c:v>101.94282832269043</c:v>
                </c:pt>
                <c:pt idx="9">
                  <c:v>104.95812533372784</c:v>
                </c:pt>
                <c:pt idx="10">
                  <c:v>100.69430191924209</c:v>
                </c:pt>
                <c:pt idx="11">
                  <c:v>105.58638942927301</c:v>
                </c:pt>
                <c:pt idx="12">
                  <c:v>101.94932608433882</c:v>
                </c:pt>
                <c:pt idx="13">
                  <c:v>94.647562922120287</c:v>
                </c:pt>
                <c:pt idx="14">
                  <c:v>105.0272655592352</c:v>
                </c:pt>
                <c:pt idx="15">
                  <c:v>102.04641599084853</c:v>
                </c:pt>
                <c:pt idx="16">
                  <c:v>105.09523402427841</c:v>
                </c:pt>
                <c:pt idx="17">
                  <c:v>104.56975785415703</c:v>
                </c:pt>
                <c:pt idx="18">
                  <c:v>108.33426913690667</c:v>
                </c:pt>
                <c:pt idx="19">
                  <c:v>110.06761744309716</c:v>
                </c:pt>
                <c:pt idx="20">
                  <c:v>108.96694126866619</c:v>
                </c:pt>
                <c:pt idx="21">
                  <c:v>112.67181727180085</c:v>
                </c:pt>
                <c:pt idx="22">
                  <c:v>108.50296003274421</c:v>
                </c:pt>
                <c:pt idx="23">
                  <c:v>112.30056363389028</c:v>
                </c:pt>
                <c:pt idx="24">
                  <c:v>106.79783601582965</c:v>
                </c:pt>
                <c:pt idx="25">
                  <c:v>99.428785330737398</c:v>
                </c:pt>
                <c:pt idx="26">
                  <c:v>109.57052143447262</c:v>
                </c:pt>
                <c:pt idx="27">
                  <c:v>106.28340579143844</c:v>
                </c:pt>
                <c:pt idx="28">
                  <c:v>107.98394028410145</c:v>
                </c:pt>
                <c:pt idx="29">
                  <c:v>106.90410088126043</c:v>
                </c:pt>
                <c:pt idx="30">
                  <c:v>110.7526485129858</c:v>
                </c:pt>
                <c:pt idx="31">
                  <c:v>112.41393824068058</c:v>
                </c:pt>
              </c:numCache>
            </c:numRef>
          </c:val>
          <c:smooth val="0"/>
        </c:ser>
        <c:ser>
          <c:idx val="2"/>
          <c:order val="1"/>
          <c:tx>
            <c:strRef>
              <c:f>В_год_сгл!$D$1</c:f>
              <c:strCache>
                <c:ptCount val="1"/>
                <c:pt idx="0">
                  <c:v>Базисный 2017 </c:v>
                </c:pt>
              </c:strCache>
            </c:strRef>
          </c:tx>
          <c:spPr>
            <a:ln>
              <a:solidFill>
                <a:srgbClr val="0070C0"/>
              </a:solidFill>
            </a:ln>
          </c:spPr>
          <c:marker>
            <c:symbol val="none"/>
          </c:marker>
          <c:cat>
            <c:numRef>
              <c:f>В_год_сгл!$A$2:$A$33</c:f>
              <c:numCache>
                <c:formatCode>mmm\-yy</c:formatCode>
                <c:ptCount val="32"/>
                <c:pt idx="0">
                  <c:v>42736</c:v>
                </c:pt>
                <c:pt idx="1">
                  <c:v>42767</c:v>
                </c:pt>
                <c:pt idx="2">
                  <c:v>42795</c:v>
                </c:pt>
                <c:pt idx="3">
                  <c:v>42826</c:v>
                </c:pt>
                <c:pt idx="4">
                  <c:v>42856</c:v>
                </c:pt>
                <c:pt idx="5">
                  <c:v>42887</c:v>
                </c:pt>
                <c:pt idx="6">
                  <c:v>42917</c:v>
                </c:pt>
                <c:pt idx="7">
                  <c:v>42948</c:v>
                </c:pt>
                <c:pt idx="8">
                  <c:v>42979</c:v>
                </c:pt>
                <c:pt idx="9">
                  <c:v>43009</c:v>
                </c:pt>
                <c:pt idx="10">
                  <c:v>43040</c:v>
                </c:pt>
                <c:pt idx="11">
                  <c:v>43070</c:v>
                </c:pt>
                <c:pt idx="12">
                  <c:v>43101</c:v>
                </c:pt>
                <c:pt idx="13">
                  <c:v>43132</c:v>
                </c:pt>
                <c:pt idx="14">
                  <c:v>43160</c:v>
                </c:pt>
                <c:pt idx="15">
                  <c:v>43191</c:v>
                </c:pt>
                <c:pt idx="16">
                  <c:v>43221</c:v>
                </c:pt>
                <c:pt idx="17">
                  <c:v>43252</c:v>
                </c:pt>
                <c:pt idx="18">
                  <c:v>43282</c:v>
                </c:pt>
                <c:pt idx="19">
                  <c:v>43313</c:v>
                </c:pt>
                <c:pt idx="20">
                  <c:v>43344</c:v>
                </c:pt>
                <c:pt idx="21">
                  <c:v>43374</c:v>
                </c:pt>
                <c:pt idx="22">
                  <c:v>43405</c:v>
                </c:pt>
                <c:pt idx="23">
                  <c:v>43435</c:v>
                </c:pt>
                <c:pt idx="24">
                  <c:v>43466</c:v>
                </c:pt>
                <c:pt idx="25">
                  <c:v>43497</c:v>
                </c:pt>
                <c:pt idx="26">
                  <c:v>43525</c:v>
                </c:pt>
                <c:pt idx="27">
                  <c:v>43556</c:v>
                </c:pt>
                <c:pt idx="28">
                  <c:v>43586</c:v>
                </c:pt>
                <c:pt idx="29">
                  <c:v>43617</c:v>
                </c:pt>
                <c:pt idx="30">
                  <c:v>43647</c:v>
                </c:pt>
                <c:pt idx="31">
                  <c:v>43678</c:v>
                </c:pt>
              </c:numCache>
            </c:numRef>
          </c:cat>
          <c:val>
            <c:numRef>
              <c:f>В_год_сгл!$D$2:$D$33</c:f>
              <c:numCache>
                <c:formatCode>0.0</c:formatCode>
                <c:ptCount val="32"/>
                <c:pt idx="0">
                  <c:v>103.33501390030931</c:v>
                </c:pt>
                <c:pt idx="1">
                  <c:v>94.725196821914935</c:v>
                </c:pt>
                <c:pt idx="2">
                  <c:v>103.10661525566935</c:v>
                </c:pt>
                <c:pt idx="3">
                  <c:v>99.856340969514292</c:v>
                </c:pt>
                <c:pt idx="4">
                  <c:v>103.60599207527316</c:v>
                </c:pt>
                <c:pt idx="5">
                  <c:v>100.16726142566485</c:v>
                </c:pt>
                <c:pt idx="6">
                  <c:v>103.12304340751352</c:v>
                </c:pt>
                <c:pt idx="7">
                  <c:v>104.9339888468985</c:v>
                </c:pt>
                <c:pt idx="8">
                  <c:v>101.58246697577846</c:v>
                </c:pt>
                <c:pt idx="9">
                  <c:v>106.02005544294583</c:v>
                </c:pt>
                <c:pt idx="10">
                  <c:v>101.39160738206984</c:v>
                </c:pt>
                <c:pt idx="11">
                  <c:v>106.99284829945951</c:v>
                </c:pt>
                <c:pt idx="12">
                  <c:v>104.46170540357997</c:v>
                </c:pt>
                <c:pt idx="13">
                  <c:v>96.307258821987645</c:v>
                </c:pt>
                <c:pt idx="14">
                  <c:v>106.23249445433807</c:v>
                </c:pt>
                <c:pt idx="15">
                  <c:v>102.59123793106217</c:v>
                </c:pt>
                <c:pt idx="16">
                  <c:v>105.43661175747707</c:v>
                </c:pt>
                <c:pt idx="17">
                  <c:v>103.87836327150249</c:v>
                </c:pt>
                <c:pt idx="18">
                  <c:v>107.9671938719076</c:v>
                </c:pt>
                <c:pt idx="19">
                  <c:v>109.97502568053446</c:v>
                </c:pt>
                <c:pt idx="20">
                  <c:v>109.12641621858836</c:v>
                </c:pt>
                <c:pt idx="21">
                  <c:v>114.47819717725788</c:v>
                </c:pt>
                <c:pt idx="22">
                  <c:v>110.59490467799813</c:v>
                </c:pt>
                <c:pt idx="23">
                  <c:v>115.01378284763842</c:v>
                </c:pt>
                <c:pt idx="24">
                  <c:v>109.9539101528881</c:v>
                </c:pt>
                <c:pt idx="25">
                  <c:v>101.76737484775224</c:v>
                </c:pt>
                <c:pt idx="26">
                  <c:v>111.54616993891236</c:v>
                </c:pt>
                <c:pt idx="27">
                  <c:v>108.44640429225225</c:v>
                </c:pt>
                <c:pt idx="28">
                  <c:v>108.74766088860964</c:v>
                </c:pt>
                <c:pt idx="29">
                  <c:v>106.50529082006183</c:v>
                </c:pt>
                <c:pt idx="30">
                  <c:v>111.20490063879166</c:v>
                </c:pt>
                <c:pt idx="31">
                  <c:v>112.66139016479195</c:v>
                </c:pt>
              </c:numCache>
            </c:numRef>
          </c:val>
          <c:smooth val="0"/>
        </c:ser>
        <c:ser>
          <c:idx val="3"/>
          <c:order val="2"/>
          <c:tx>
            <c:strRef>
              <c:f>В_год_сгл!$E$1</c:f>
              <c:strCache>
                <c:ptCount val="1"/>
                <c:pt idx="0">
                  <c:v>Базисный 2018 </c:v>
                </c:pt>
              </c:strCache>
            </c:strRef>
          </c:tx>
          <c:spPr>
            <a:ln>
              <a:solidFill>
                <a:srgbClr val="FF0000"/>
              </a:solidFill>
            </a:ln>
          </c:spPr>
          <c:marker>
            <c:symbol val="none"/>
          </c:marker>
          <c:cat>
            <c:numRef>
              <c:f>В_год_сгл!$A$2:$A$33</c:f>
              <c:numCache>
                <c:formatCode>mmm\-yy</c:formatCode>
                <c:ptCount val="32"/>
                <c:pt idx="0">
                  <c:v>42736</c:v>
                </c:pt>
                <c:pt idx="1">
                  <c:v>42767</c:v>
                </c:pt>
                <c:pt idx="2">
                  <c:v>42795</c:v>
                </c:pt>
                <c:pt idx="3">
                  <c:v>42826</c:v>
                </c:pt>
                <c:pt idx="4">
                  <c:v>42856</c:v>
                </c:pt>
                <c:pt idx="5">
                  <c:v>42887</c:v>
                </c:pt>
                <c:pt idx="6">
                  <c:v>42917</c:v>
                </c:pt>
                <c:pt idx="7">
                  <c:v>42948</c:v>
                </c:pt>
                <c:pt idx="8">
                  <c:v>42979</c:v>
                </c:pt>
                <c:pt idx="9">
                  <c:v>43009</c:v>
                </c:pt>
                <c:pt idx="10">
                  <c:v>43040</c:v>
                </c:pt>
                <c:pt idx="11">
                  <c:v>43070</c:v>
                </c:pt>
                <c:pt idx="12">
                  <c:v>43101</c:v>
                </c:pt>
                <c:pt idx="13">
                  <c:v>43132</c:v>
                </c:pt>
                <c:pt idx="14">
                  <c:v>43160</c:v>
                </c:pt>
                <c:pt idx="15">
                  <c:v>43191</c:v>
                </c:pt>
                <c:pt idx="16">
                  <c:v>43221</c:v>
                </c:pt>
                <c:pt idx="17">
                  <c:v>43252</c:v>
                </c:pt>
                <c:pt idx="18">
                  <c:v>43282</c:v>
                </c:pt>
                <c:pt idx="19">
                  <c:v>43313</c:v>
                </c:pt>
                <c:pt idx="20">
                  <c:v>43344</c:v>
                </c:pt>
                <c:pt idx="21">
                  <c:v>43374</c:v>
                </c:pt>
                <c:pt idx="22">
                  <c:v>43405</c:v>
                </c:pt>
                <c:pt idx="23">
                  <c:v>43435</c:v>
                </c:pt>
                <c:pt idx="24">
                  <c:v>43466</c:v>
                </c:pt>
                <c:pt idx="25">
                  <c:v>43497</c:v>
                </c:pt>
                <c:pt idx="26">
                  <c:v>43525</c:v>
                </c:pt>
                <c:pt idx="27">
                  <c:v>43556</c:v>
                </c:pt>
                <c:pt idx="28">
                  <c:v>43586</c:v>
                </c:pt>
                <c:pt idx="29">
                  <c:v>43617</c:v>
                </c:pt>
                <c:pt idx="30">
                  <c:v>43647</c:v>
                </c:pt>
                <c:pt idx="31">
                  <c:v>43678</c:v>
                </c:pt>
              </c:numCache>
            </c:numRef>
          </c:cat>
          <c:val>
            <c:numRef>
              <c:f>В_год_сгл!$E$2:$E$33</c:f>
              <c:numCache>
                <c:formatCode>0.0</c:formatCode>
                <c:ptCount val="32"/>
                <c:pt idx="0">
                  <c:v>102.90231465066284</c:v>
                </c:pt>
                <c:pt idx="1">
                  <c:v>94.149989774305681</c:v>
                </c:pt>
                <c:pt idx="2">
                  <c:v>102.91566510529161</c:v>
                </c:pt>
                <c:pt idx="3">
                  <c:v>99.569429604447336</c:v>
                </c:pt>
                <c:pt idx="4">
                  <c:v>103.10930753619563</c:v>
                </c:pt>
                <c:pt idx="5">
                  <c:v>99.890641060686733</c:v>
                </c:pt>
                <c:pt idx="6">
                  <c:v>102.86835678934496</c:v>
                </c:pt>
                <c:pt idx="7">
                  <c:v>104.02882127377706</c:v>
                </c:pt>
                <c:pt idx="8">
                  <c:v>100.78561278426093</c:v>
                </c:pt>
                <c:pt idx="9">
                  <c:v>105.0048493143059</c:v>
                </c:pt>
                <c:pt idx="10">
                  <c:v>100.717856587898</c:v>
                </c:pt>
                <c:pt idx="11">
                  <c:v>105.85917814225819</c:v>
                </c:pt>
                <c:pt idx="12">
                  <c:v>103.41256417753064</c:v>
                </c:pt>
                <c:pt idx="13">
                  <c:v>95.133846350208444</c:v>
                </c:pt>
                <c:pt idx="14">
                  <c:v>105.22989930629559</c:v>
                </c:pt>
                <c:pt idx="15">
                  <c:v>101.70795491701135</c:v>
                </c:pt>
                <c:pt idx="16">
                  <c:v>104.64399782577831</c:v>
                </c:pt>
                <c:pt idx="17">
                  <c:v>103.01988220051899</c:v>
                </c:pt>
                <c:pt idx="18">
                  <c:v>107.18501020022988</c:v>
                </c:pt>
                <c:pt idx="19">
                  <c:v>108.6524800668401</c:v>
                </c:pt>
                <c:pt idx="20">
                  <c:v>107.69338765926258</c:v>
                </c:pt>
                <c:pt idx="21">
                  <c:v>112.56359619851723</c:v>
                </c:pt>
                <c:pt idx="22">
                  <c:v>108.63173975378322</c:v>
                </c:pt>
                <c:pt idx="23">
                  <c:v>113.0192194049577</c:v>
                </c:pt>
                <c:pt idx="24">
                  <c:v>108.60300370517996</c:v>
                </c:pt>
                <c:pt idx="25">
                  <c:v>99.919439408098114</c:v>
                </c:pt>
                <c:pt idx="26">
                  <c:v>109.81781099228424</c:v>
                </c:pt>
                <c:pt idx="27">
                  <c:v>106.55176749148065</c:v>
                </c:pt>
                <c:pt idx="28">
                  <c:v>107.56540783426321</c:v>
                </c:pt>
                <c:pt idx="29">
                  <c:v>105.16672624895904</c:v>
                </c:pt>
                <c:pt idx="30">
                  <c:v>109.35248588789914</c:v>
                </c:pt>
                <c:pt idx="31">
                  <c:v>110.93221162488389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0246272"/>
        <c:axId val="117454464"/>
      </c:lineChart>
      <c:dateAx>
        <c:axId val="40246272"/>
        <c:scaling>
          <c:orientation val="minMax"/>
        </c:scaling>
        <c:delete val="0"/>
        <c:axPos val="b"/>
        <c:majorGridlines/>
        <c:numFmt formatCode="mmm\-yy" sourceLinked="1"/>
        <c:majorTickMark val="out"/>
        <c:minorTickMark val="none"/>
        <c:tickLblPos val="nextTo"/>
        <c:crossAx val="117454464"/>
        <c:crosses val="autoZero"/>
        <c:auto val="1"/>
        <c:lblOffset val="100"/>
        <c:baseTimeUnit val="months"/>
      </c:dateAx>
      <c:valAx>
        <c:axId val="117454464"/>
        <c:scaling>
          <c:orientation val="minMax"/>
          <c:max val="117"/>
          <c:min val="93"/>
        </c:scaling>
        <c:delete val="0"/>
        <c:axPos val="l"/>
        <c:majorGridlines/>
        <c:numFmt formatCode="0" sourceLinked="0"/>
        <c:majorTickMark val="out"/>
        <c:minorTickMark val="none"/>
        <c:tickLblPos val="nextTo"/>
        <c:crossAx val="40246272"/>
        <c:crosses val="autoZero"/>
        <c:crossBetween val="midCat"/>
        <c:majorUnit val="4"/>
      </c:valAx>
    </c:plotArea>
    <c:plotVisOnly val="1"/>
    <c:dispBlanksAs val="gap"/>
    <c:showDLblsOverMax val="0"/>
  </c:chart>
  <c:externalData r:id="rId2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00" b="1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ru-RU" sz="1300" b="1" i="0" baseline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Обрабатывающие производства </a:t>
            </a:r>
            <a:endParaRPr lang="ru-RU" sz="130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c:rich>
      </c:tx>
      <c:overlay val="0"/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С_год_сгл!$B$1</c:f>
              <c:strCache>
                <c:ptCount val="1"/>
                <c:pt idx="0">
                  <c:v>Опубликовано</c:v>
                </c:pt>
              </c:strCache>
            </c:strRef>
          </c:tx>
          <c:spPr>
            <a:ln>
              <a:solidFill>
                <a:schemeClr val="tx1">
                  <a:lumMod val="75000"/>
                  <a:lumOff val="25000"/>
                </a:schemeClr>
              </a:solidFill>
            </a:ln>
          </c:spPr>
          <c:marker>
            <c:symbol val="none"/>
          </c:marker>
          <c:cat>
            <c:numRef>
              <c:f>С_год_сгл!$A$2:$A$33</c:f>
              <c:numCache>
                <c:formatCode>mmm\-yy</c:formatCode>
                <c:ptCount val="32"/>
                <c:pt idx="0">
                  <c:v>42736</c:v>
                </c:pt>
                <c:pt idx="1">
                  <c:v>42767</c:v>
                </c:pt>
                <c:pt idx="2">
                  <c:v>42795</c:v>
                </c:pt>
                <c:pt idx="3">
                  <c:v>42826</c:v>
                </c:pt>
                <c:pt idx="4">
                  <c:v>42856</c:v>
                </c:pt>
                <c:pt idx="5">
                  <c:v>42887</c:v>
                </c:pt>
                <c:pt idx="6">
                  <c:v>42917</c:v>
                </c:pt>
                <c:pt idx="7">
                  <c:v>42948</c:v>
                </c:pt>
                <c:pt idx="8">
                  <c:v>42979</c:v>
                </c:pt>
                <c:pt idx="9">
                  <c:v>43009</c:v>
                </c:pt>
                <c:pt idx="10">
                  <c:v>43040</c:v>
                </c:pt>
                <c:pt idx="11">
                  <c:v>43070</c:v>
                </c:pt>
                <c:pt idx="12">
                  <c:v>43101</c:v>
                </c:pt>
                <c:pt idx="13">
                  <c:v>43132</c:v>
                </c:pt>
                <c:pt idx="14">
                  <c:v>43160</c:v>
                </c:pt>
                <c:pt idx="15">
                  <c:v>43191</c:v>
                </c:pt>
                <c:pt idx="16">
                  <c:v>43221</c:v>
                </c:pt>
                <c:pt idx="17">
                  <c:v>43252</c:v>
                </c:pt>
                <c:pt idx="18">
                  <c:v>43282</c:v>
                </c:pt>
                <c:pt idx="19">
                  <c:v>43313</c:v>
                </c:pt>
                <c:pt idx="20">
                  <c:v>43344</c:v>
                </c:pt>
                <c:pt idx="21">
                  <c:v>43374</c:v>
                </c:pt>
                <c:pt idx="22">
                  <c:v>43405</c:v>
                </c:pt>
                <c:pt idx="23">
                  <c:v>43435</c:v>
                </c:pt>
                <c:pt idx="24">
                  <c:v>43466</c:v>
                </c:pt>
                <c:pt idx="25">
                  <c:v>43497</c:v>
                </c:pt>
                <c:pt idx="26">
                  <c:v>43525</c:v>
                </c:pt>
                <c:pt idx="27">
                  <c:v>43556</c:v>
                </c:pt>
                <c:pt idx="28">
                  <c:v>43586</c:v>
                </c:pt>
                <c:pt idx="29">
                  <c:v>43617</c:v>
                </c:pt>
                <c:pt idx="30">
                  <c:v>43647</c:v>
                </c:pt>
                <c:pt idx="31">
                  <c:v>43678</c:v>
                </c:pt>
              </c:numCache>
            </c:numRef>
          </c:cat>
          <c:val>
            <c:numRef>
              <c:f>С_год_сгл!$B$2:$B$33</c:f>
              <c:numCache>
                <c:formatCode>0.0</c:formatCode>
                <c:ptCount val="32"/>
                <c:pt idx="0">
                  <c:v>82.942200642939298</c:v>
                </c:pt>
                <c:pt idx="1">
                  <c:v>83.334397226776957</c:v>
                </c:pt>
                <c:pt idx="2">
                  <c:v>99.795469598785672</c:v>
                </c:pt>
                <c:pt idx="3">
                  <c:v>96.091151866560196</c:v>
                </c:pt>
                <c:pt idx="4">
                  <c:v>98.866739138738424</c:v>
                </c:pt>
                <c:pt idx="5">
                  <c:v>103.00666014705648</c:v>
                </c:pt>
                <c:pt idx="6">
                  <c:v>98.394886433452044</c:v>
                </c:pt>
                <c:pt idx="7">
                  <c:v>104.04385335343979</c:v>
                </c:pt>
                <c:pt idx="8">
                  <c:v>110.2680162146614</c:v>
                </c:pt>
                <c:pt idx="9">
                  <c:v>112.90521316476355</c:v>
                </c:pt>
                <c:pt idx="10">
                  <c:v>115.69585429616443</c:v>
                </c:pt>
                <c:pt idx="11">
                  <c:v>124.81396908086111</c:v>
                </c:pt>
                <c:pt idx="12">
                  <c:v>86.533467152721201</c:v>
                </c:pt>
                <c:pt idx="13">
                  <c:v>87.291501404405821</c:v>
                </c:pt>
                <c:pt idx="14">
                  <c:v>101.96580772468653</c:v>
                </c:pt>
                <c:pt idx="15">
                  <c:v>101.1533864087976</c:v>
                </c:pt>
                <c:pt idx="16">
                  <c:v>104.23358683518322</c:v>
                </c:pt>
                <c:pt idx="17">
                  <c:v>105.27592270353504</c:v>
                </c:pt>
                <c:pt idx="18">
                  <c:v>102.95985240405727</c:v>
                </c:pt>
                <c:pt idx="19">
                  <c:v>106.35752753339118</c:v>
                </c:pt>
                <c:pt idx="20">
                  <c:v>110.18639852459326</c:v>
                </c:pt>
                <c:pt idx="21">
                  <c:v>116.02627764639669</c:v>
                </c:pt>
                <c:pt idx="22">
                  <c:v>115.6781988134575</c:v>
                </c:pt>
                <c:pt idx="23">
                  <c:v>124.70109832090719</c:v>
                </c:pt>
                <c:pt idx="24">
                  <c:v>85.544953448142323</c:v>
                </c:pt>
                <c:pt idx="25">
                  <c:v>91.190920375719728</c:v>
                </c:pt>
                <c:pt idx="26">
                  <c:v>102.13383082080608</c:v>
                </c:pt>
                <c:pt idx="27">
                  <c:v>105.70851489953431</c:v>
                </c:pt>
                <c:pt idx="28">
                  <c:v>103.06580202704595</c:v>
                </c:pt>
                <c:pt idx="29">
                  <c:v>108.73442113853346</c:v>
                </c:pt>
                <c:pt idx="30">
                  <c:v>105.581122925516</c:v>
                </c:pt>
                <c:pt idx="31">
                  <c:v>108.95971885913252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С_год_сгл!#ССЫЛКА!</c:f>
              <c:strCache>
                <c:ptCount val="1"/>
                <c:pt idx="0">
                  <c:v>#REF!</c:v>
                </c:pt>
              </c:strCache>
            </c:strRef>
          </c:tx>
          <c:spPr>
            <a:ln>
              <a:solidFill>
                <a:schemeClr val="accent6">
                  <a:lumMod val="75000"/>
                </a:schemeClr>
              </a:solidFill>
            </a:ln>
          </c:spPr>
          <c:marker>
            <c:symbol val="none"/>
          </c:marker>
          <c:cat>
            <c:numRef>
              <c:f>С_год_сгл!$A$2:$A$33</c:f>
              <c:numCache>
                <c:formatCode>mmm\-yy</c:formatCode>
                <c:ptCount val="32"/>
                <c:pt idx="0">
                  <c:v>42736</c:v>
                </c:pt>
                <c:pt idx="1">
                  <c:v>42767</c:v>
                </c:pt>
                <c:pt idx="2">
                  <c:v>42795</c:v>
                </c:pt>
                <c:pt idx="3">
                  <c:v>42826</c:v>
                </c:pt>
                <c:pt idx="4">
                  <c:v>42856</c:v>
                </c:pt>
                <c:pt idx="5">
                  <c:v>42887</c:v>
                </c:pt>
                <c:pt idx="6">
                  <c:v>42917</c:v>
                </c:pt>
                <c:pt idx="7">
                  <c:v>42948</c:v>
                </c:pt>
                <c:pt idx="8">
                  <c:v>42979</c:v>
                </c:pt>
                <c:pt idx="9">
                  <c:v>43009</c:v>
                </c:pt>
                <c:pt idx="10">
                  <c:v>43040</c:v>
                </c:pt>
                <c:pt idx="11">
                  <c:v>43070</c:v>
                </c:pt>
                <c:pt idx="12">
                  <c:v>43101</c:v>
                </c:pt>
                <c:pt idx="13">
                  <c:v>43132</c:v>
                </c:pt>
                <c:pt idx="14">
                  <c:v>43160</c:v>
                </c:pt>
                <c:pt idx="15">
                  <c:v>43191</c:v>
                </c:pt>
                <c:pt idx="16">
                  <c:v>43221</c:v>
                </c:pt>
                <c:pt idx="17">
                  <c:v>43252</c:v>
                </c:pt>
                <c:pt idx="18">
                  <c:v>43282</c:v>
                </c:pt>
                <c:pt idx="19">
                  <c:v>43313</c:v>
                </c:pt>
                <c:pt idx="20">
                  <c:v>43344</c:v>
                </c:pt>
                <c:pt idx="21">
                  <c:v>43374</c:v>
                </c:pt>
                <c:pt idx="22">
                  <c:v>43405</c:v>
                </c:pt>
                <c:pt idx="23">
                  <c:v>43435</c:v>
                </c:pt>
                <c:pt idx="24">
                  <c:v>43466</c:v>
                </c:pt>
                <c:pt idx="25">
                  <c:v>43497</c:v>
                </c:pt>
                <c:pt idx="26">
                  <c:v>43525</c:v>
                </c:pt>
                <c:pt idx="27">
                  <c:v>43556</c:v>
                </c:pt>
                <c:pt idx="28">
                  <c:v>43586</c:v>
                </c:pt>
                <c:pt idx="29">
                  <c:v>43617</c:v>
                </c:pt>
                <c:pt idx="30">
                  <c:v>43647</c:v>
                </c:pt>
                <c:pt idx="31">
                  <c:v>43678</c:v>
                </c:pt>
              </c:numCache>
            </c:numRef>
          </c:cat>
          <c:val>
            <c:numRef>
              <c:f>С_год_сгл!#ССЫЛКА!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С_год_сгл!$C$1</c:f>
              <c:strCache>
                <c:ptCount val="1"/>
                <c:pt idx="0">
                  <c:v>Базисный 2017 </c:v>
                </c:pt>
              </c:strCache>
            </c:strRef>
          </c:tx>
          <c:spPr>
            <a:ln>
              <a:solidFill>
                <a:srgbClr val="0070C0"/>
              </a:solidFill>
            </a:ln>
          </c:spPr>
          <c:marker>
            <c:symbol val="none"/>
          </c:marker>
          <c:cat>
            <c:numRef>
              <c:f>С_год_сгл!$A$2:$A$33</c:f>
              <c:numCache>
                <c:formatCode>mmm\-yy</c:formatCode>
                <c:ptCount val="32"/>
                <c:pt idx="0">
                  <c:v>42736</c:v>
                </c:pt>
                <c:pt idx="1">
                  <c:v>42767</c:v>
                </c:pt>
                <c:pt idx="2">
                  <c:v>42795</c:v>
                </c:pt>
                <c:pt idx="3">
                  <c:v>42826</c:v>
                </c:pt>
                <c:pt idx="4">
                  <c:v>42856</c:v>
                </c:pt>
                <c:pt idx="5">
                  <c:v>42887</c:v>
                </c:pt>
                <c:pt idx="6">
                  <c:v>42917</c:v>
                </c:pt>
                <c:pt idx="7">
                  <c:v>42948</c:v>
                </c:pt>
                <c:pt idx="8">
                  <c:v>42979</c:v>
                </c:pt>
                <c:pt idx="9">
                  <c:v>43009</c:v>
                </c:pt>
                <c:pt idx="10">
                  <c:v>43040</c:v>
                </c:pt>
                <c:pt idx="11">
                  <c:v>43070</c:v>
                </c:pt>
                <c:pt idx="12">
                  <c:v>43101</c:v>
                </c:pt>
                <c:pt idx="13">
                  <c:v>43132</c:v>
                </c:pt>
                <c:pt idx="14">
                  <c:v>43160</c:v>
                </c:pt>
                <c:pt idx="15">
                  <c:v>43191</c:v>
                </c:pt>
                <c:pt idx="16">
                  <c:v>43221</c:v>
                </c:pt>
                <c:pt idx="17">
                  <c:v>43252</c:v>
                </c:pt>
                <c:pt idx="18">
                  <c:v>43282</c:v>
                </c:pt>
                <c:pt idx="19">
                  <c:v>43313</c:v>
                </c:pt>
                <c:pt idx="20">
                  <c:v>43344</c:v>
                </c:pt>
                <c:pt idx="21">
                  <c:v>43374</c:v>
                </c:pt>
                <c:pt idx="22">
                  <c:v>43405</c:v>
                </c:pt>
                <c:pt idx="23">
                  <c:v>43435</c:v>
                </c:pt>
                <c:pt idx="24">
                  <c:v>43466</c:v>
                </c:pt>
                <c:pt idx="25">
                  <c:v>43497</c:v>
                </c:pt>
                <c:pt idx="26">
                  <c:v>43525</c:v>
                </c:pt>
                <c:pt idx="27">
                  <c:v>43556</c:v>
                </c:pt>
                <c:pt idx="28">
                  <c:v>43586</c:v>
                </c:pt>
                <c:pt idx="29">
                  <c:v>43617</c:v>
                </c:pt>
                <c:pt idx="30">
                  <c:v>43647</c:v>
                </c:pt>
                <c:pt idx="31">
                  <c:v>43678</c:v>
                </c:pt>
              </c:numCache>
            </c:numRef>
          </c:cat>
          <c:val>
            <c:numRef>
              <c:f>С_год_сгл!$C$2:$C$33</c:f>
              <c:numCache>
                <c:formatCode>0.0</c:formatCode>
                <c:ptCount val="32"/>
                <c:pt idx="0">
                  <c:v>85.818879979110406</c:v>
                </c:pt>
                <c:pt idx="1">
                  <c:v>87.080285616201536</c:v>
                </c:pt>
                <c:pt idx="2">
                  <c:v>103.76310080461668</c:v>
                </c:pt>
                <c:pt idx="3">
                  <c:v>98.727224884759991</c:v>
                </c:pt>
                <c:pt idx="4">
                  <c:v>101.22874672946607</c:v>
                </c:pt>
                <c:pt idx="5">
                  <c:v>108.81934742201342</c:v>
                </c:pt>
                <c:pt idx="6">
                  <c:v>104.67884112986987</c:v>
                </c:pt>
                <c:pt idx="7">
                  <c:v>109.24324983246817</c:v>
                </c:pt>
                <c:pt idx="8">
                  <c:v>112.14168041898773</c:v>
                </c:pt>
                <c:pt idx="9">
                  <c:v>113.76014658141851</c:v>
                </c:pt>
                <c:pt idx="10">
                  <c:v>115.87557284811218</c:v>
                </c:pt>
                <c:pt idx="11">
                  <c:v>123.03352413057006</c:v>
                </c:pt>
                <c:pt idx="12">
                  <c:v>92.880079853659524</c:v>
                </c:pt>
                <c:pt idx="13">
                  <c:v>93.540123717387559</c:v>
                </c:pt>
                <c:pt idx="14">
                  <c:v>107.34517767207623</c:v>
                </c:pt>
                <c:pt idx="15">
                  <c:v>104.67529472585603</c:v>
                </c:pt>
                <c:pt idx="16">
                  <c:v>108.33019211011413</c:v>
                </c:pt>
                <c:pt idx="17">
                  <c:v>111.06960383504946</c:v>
                </c:pt>
                <c:pt idx="18">
                  <c:v>109.17613528725182</c:v>
                </c:pt>
                <c:pt idx="19">
                  <c:v>112.82376895396629</c:v>
                </c:pt>
                <c:pt idx="20">
                  <c:v>112.81963880761099</c:v>
                </c:pt>
                <c:pt idx="21">
                  <c:v>120.78231632695605</c:v>
                </c:pt>
                <c:pt idx="22">
                  <c:v>119.51906359564487</c:v>
                </c:pt>
                <c:pt idx="23">
                  <c:v>131.79625373525067</c:v>
                </c:pt>
                <c:pt idx="24">
                  <c:v>90.225330534925519</c:v>
                </c:pt>
                <c:pt idx="25">
                  <c:v>95.275503453619919</c:v>
                </c:pt>
                <c:pt idx="26">
                  <c:v>106.68825186379203</c:v>
                </c:pt>
                <c:pt idx="27">
                  <c:v>107.36285543287636</c:v>
                </c:pt>
                <c:pt idx="28">
                  <c:v>104.16020140536813</c:v>
                </c:pt>
                <c:pt idx="29">
                  <c:v>112.71201187181484</c:v>
                </c:pt>
                <c:pt idx="30">
                  <c:v>112.68335356795222</c:v>
                </c:pt>
                <c:pt idx="31">
                  <c:v>113.62237894436785</c:v>
                </c:pt>
              </c:numCache>
            </c:numRef>
          </c:val>
          <c:smooth val="0"/>
        </c:ser>
        <c:ser>
          <c:idx val="3"/>
          <c:order val="3"/>
          <c:tx>
            <c:strRef>
              <c:f>С_год_сгл!$D$1</c:f>
              <c:strCache>
                <c:ptCount val="1"/>
                <c:pt idx="0">
                  <c:v>Базисный 2018 </c:v>
                </c:pt>
              </c:strCache>
            </c:strRef>
          </c:tx>
          <c:spPr>
            <a:ln>
              <a:solidFill>
                <a:srgbClr val="FF0000"/>
              </a:solidFill>
            </a:ln>
          </c:spPr>
          <c:marker>
            <c:symbol val="none"/>
          </c:marker>
          <c:cat>
            <c:numRef>
              <c:f>С_год_сгл!$A$2:$A$33</c:f>
              <c:numCache>
                <c:formatCode>mmm\-yy</c:formatCode>
                <c:ptCount val="32"/>
                <c:pt idx="0">
                  <c:v>42736</c:v>
                </c:pt>
                <c:pt idx="1">
                  <c:v>42767</c:v>
                </c:pt>
                <c:pt idx="2">
                  <c:v>42795</c:v>
                </c:pt>
                <c:pt idx="3">
                  <c:v>42826</c:v>
                </c:pt>
                <c:pt idx="4">
                  <c:v>42856</c:v>
                </c:pt>
                <c:pt idx="5">
                  <c:v>42887</c:v>
                </c:pt>
                <c:pt idx="6">
                  <c:v>42917</c:v>
                </c:pt>
                <c:pt idx="7">
                  <c:v>42948</c:v>
                </c:pt>
                <c:pt idx="8">
                  <c:v>42979</c:v>
                </c:pt>
                <c:pt idx="9">
                  <c:v>43009</c:v>
                </c:pt>
                <c:pt idx="10">
                  <c:v>43040</c:v>
                </c:pt>
                <c:pt idx="11">
                  <c:v>43070</c:v>
                </c:pt>
                <c:pt idx="12">
                  <c:v>43101</c:v>
                </c:pt>
                <c:pt idx="13">
                  <c:v>43132</c:v>
                </c:pt>
                <c:pt idx="14">
                  <c:v>43160</c:v>
                </c:pt>
                <c:pt idx="15">
                  <c:v>43191</c:v>
                </c:pt>
                <c:pt idx="16">
                  <c:v>43221</c:v>
                </c:pt>
                <c:pt idx="17">
                  <c:v>43252</c:v>
                </c:pt>
                <c:pt idx="18">
                  <c:v>43282</c:v>
                </c:pt>
                <c:pt idx="19">
                  <c:v>43313</c:v>
                </c:pt>
                <c:pt idx="20">
                  <c:v>43344</c:v>
                </c:pt>
                <c:pt idx="21">
                  <c:v>43374</c:v>
                </c:pt>
                <c:pt idx="22">
                  <c:v>43405</c:v>
                </c:pt>
                <c:pt idx="23">
                  <c:v>43435</c:v>
                </c:pt>
                <c:pt idx="24">
                  <c:v>43466</c:v>
                </c:pt>
                <c:pt idx="25">
                  <c:v>43497</c:v>
                </c:pt>
                <c:pt idx="26">
                  <c:v>43525</c:v>
                </c:pt>
                <c:pt idx="27">
                  <c:v>43556</c:v>
                </c:pt>
                <c:pt idx="28">
                  <c:v>43586</c:v>
                </c:pt>
                <c:pt idx="29">
                  <c:v>43617</c:v>
                </c:pt>
                <c:pt idx="30">
                  <c:v>43647</c:v>
                </c:pt>
                <c:pt idx="31">
                  <c:v>43678</c:v>
                </c:pt>
              </c:numCache>
            </c:numRef>
          </c:cat>
          <c:val>
            <c:numRef>
              <c:f>С_год_сгл!$D$2:$D$33</c:f>
              <c:numCache>
                <c:formatCode>0.0</c:formatCode>
                <c:ptCount val="32"/>
                <c:pt idx="0">
                  <c:v>86.011464854649844</c:v>
                </c:pt>
                <c:pt idx="1">
                  <c:v>86.61695301489965</c:v>
                </c:pt>
                <c:pt idx="2">
                  <c:v>102.86389561507363</c:v>
                </c:pt>
                <c:pt idx="3">
                  <c:v>97.333711317785259</c:v>
                </c:pt>
                <c:pt idx="4">
                  <c:v>100.29353280191722</c:v>
                </c:pt>
                <c:pt idx="5">
                  <c:v>107.5011987334652</c:v>
                </c:pt>
                <c:pt idx="6">
                  <c:v>103.53505171013362</c:v>
                </c:pt>
                <c:pt idx="7">
                  <c:v>108.47314091969608</c:v>
                </c:pt>
                <c:pt idx="8">
                  <c:v>111.0443025243153</c:v>
                </c:pt>
                <c:pt idx="9">
                  <c:v>112.94364294585057</c:v>
                </c:pt>
                <c:pt idx="10">
                  <c:v>114.04668060240752</c:v>
                </c:pt>
                <c:pt idx="11">
                  <c:v>120.47101733021097</c:v>
                </c:pt>
                <c:pt idx="12">
                  <c:v>92.293799677553295</c:v>
                </c:pt>
                <c:pt idx="13">
                  <c:v>92.475235141778626</c:v>
                </c:pt>
                <c:pt idx="14">
                  <c:v>105.10039455765872</c:v>
                </c:pt>
                <c:pt idx="15">
                  <c:v>102.16485096677178</c:v>
                </c:pt>
                <c:pt idx="16">
                  <c:v>105.94160680616464</c:v>
                </c:pt>
                <c:pt idx="17">
                  <c:v>109.13487199746805</c:v>
                </c:pt>
                <c:pt idx="18">
                  <c:v>107.09807275249777</c:v>
                </c:pt>
                <c:pt idx="19">
                  <c:v>110.30392414356822</c:v>
                </c:pt>
                <c:pt idx="20">
                  <c:v>110.150051437843</c:v>
                </c:pt>
                <c:pt idx="21">
                  <c:v>117.30169378765764</c:v>
                </c:pt>
                <c:pt idx="22">
                  <c:v>116.20945944580782</c:v>
                </c:pt>
                <c:pt idx="23">
                  <c:v>127.77473218910865</c:v>
                </c:pt>
                <c:pt idx="24">
                  <c:v>90.007553361082827</c:v>
                </c:pt>
                <c:pt idx="25">
                  <c:v>93.841274283873148</c:v>
                </c:pt>
                <c:pt idx="26">
                  <c:v>105.09345342426421</c:v>
                </c:pt>
                <c:pt idx="27">
                  <c:v>105.35027517014919</c:v>
                </c:pt>
                <c:pt idx="28">
                  <c:v>101.93487084777198</c:v>
                </c:pt>
                <c:pt idx="29">
                  <c:v>110.14583787613179</c:v>
                </c:pt>
                <c:pt idx="30">
                  <c:v>110.96737098625633</c:v>
                </c:pt>
                <c:pt idx="31">
                  <c:v>111.92145113306742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0246784"/>
        <c:axId val="117456192"/>
      </c:lineChart>
      <c:dateAx>
        <c:axId val="40246784"/>
        <c:scaling>
          <c:orientation val="minMax"/>
        </c:scaling>
        <c:delete val="0"/>
        <c:axPos val="b"/>
        <c:majorGridlines/>
        <c:numFmt formatCode="mmm\-yy" sourceLinked="1"/>
        <c:majorTickMark val="out"/>
        <c:minorTickMark val="none"/>
        <c:tickLblPos val="nextTo"/>
        <c:crossAx val="117456192"/>
        <c:crosses val="autoZero"/>
        <c:auto val="1"/>
        <c:lblOffset val="100"/>
        <c:baseTimeUnit val="months"/>
      </c:dateAx>
      <c:valAx>
        <c:axId val="117456192"/>
        <c:scaling>
          <c:orientation val="minMax"/>
          <c:max val="135"/>
          <c:min val="80"/>
        </c:scaling>
        <c:delete val="0"/>
        <c:axPos val="l"/>
        <c:majorGridlines/>
        <c:numFmt formatCode="0" sourceLinked="0"/>
        <c:majorTickMark val="out"/>
        <c:minorTickMark val="none"/>
        <c:tickLblPos val="nextTo"/>
        <c:crossAx val="40246784"/>
        <c:crosses val="autoZero"/>
        <c:crossBetween val="midCat"/>
        <c:majorUnit val="10"/>
      </c:valAx>
    </c:plotArea>
    <c:legend>
      <c:legendPos val="b"/>
      <c:legendEntry>
        <c:idx val="1"/>
        <c:delete val="1"/>
      </c:legendEntry>
      <c:layout>
        <c:manualLayout>
          <c:xMode val="edge"/>
          <c:yMode val="edge"/>
          <c:x val="2.6812525207982333E-2"/>
          <c:y val="0.8943996432717739"/>
          <c:w val="0.93482671332750089"/>
          <c:h val="4.460786094261307E-2"/>
        </c:manualLayout>
      </c:layout>
      <c:overlay val="0"/>
      <c:txPr>
        <a:bodyPr/>
        <a:lstStyle/>
        <a:p>
          <a:pPr>
            <a:defRPr sz="1300" b="1">
              <a:latin typeface="Arial" panose="020B0604020202020204" pitchFamily="34" charset="0"/>
              <a:cs typeface="Arial" panose="020B0604020202020204" pitchFamily="34" charset="0"/>
            </a:defRPr>
          </a:pPr>
          <a:endParaRPr lang="ru-RU"/>
        </a:p>
      </c:txPr>
    </c:legend>
    <c:plotVisOnly val="1"/>
    <c:dispBlanksAs val="gap"/>
    <c:showDLblsOverMax val="0"/>
  </c:chart>
  <c:externalData r:id="rId2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3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pPr>
            <a:r>
              <a:rPr lang="ru-RU" sz="1300" b="1" i="0" u="none" strike="noStrike" baseline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Обеспечение электрической энергией, газом и паром; </a:t>
            </a:r>
            <a:r>
              <a:rPr lang="ru-RU" sz="1300" b="1" i="0" u="none" strike="noStrike" baseline="0" dirty="0" smtClean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1300" b="1" i="0" u="none" strike="noStrike" baseline="0" dirty="0" smtClean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300" b="1" i="0" u="none" strike="noStrike" baseline="0" dirty="0" smtClean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кондиционирование </a:t>
            </a:r>
            <a:r>
              <a:rPr lang="ru-RU" sz="1300" b="1" i="0" u="none" strike="noStrike" baseline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воздуха </a:t>
            </a:r>
            <a:endParaRPr lang="ru-RU" sz="1300" dirty="0">
              <a:solidFill>
                <a:srgbClr val="00206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c:rich>
      </c:tx>
      <c:layout>
        <c:manualLayout>
          <c:xMode val="edge"/>
          <c:yMode val="edge"/>
          <c:x val="0.23656296296296297"/>
          <c:y val="1.4697446694752548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4.5904928550597843E-2"/>
          <c:y val="0.19068151586760629"/>
          <c:w val="0.93779877515310583"/>
          <c:h val="0.59952685437353803"/>
        </c:manualLayout>
      </c:layout>
      <c:lineChart>
        <c:grouping val="standard"/>
        <c:varyColors val="0"/>
        <c:ser>
          <c:idx val="0"/>
          <c:order val="0"/>
          <c:tx>
            <c:strRef>
              <c:f>D_год_сгл!$B$1</c:f>
              <c:strCache>
                <c:ptCount val="1"/>
                <c:pt idx="0">
                  <c:v>Опубликовано</c:v>
                </c:pt>
              </c:strCache>
            </c:strRef>
          </c:tx>
          <c:spPr>
            <a:ln>
              <a:solidFill>
                <a:schemeClr val="tx1">
                  <a:lumMod val="75000"/>
                  <a:lumOff val="25000"/>
                </a:schemeClr>
              </a:solidFill>
            </a:ln>
          </c:spPr>
          <c:marker>
            <c:symbol val="none"/>
          </c:marker>
          <c:cat>
            <c:numRef>
              <c:f>D_год_сгл!$A$2:$A$33</c:f>
              <c:numCache>
                <c:formatCode>mmm\-yy</c:formatCode>
                <c:ptCount val="32"/>
                <c:pt idx="0">
                  <c:v>42736</c:v>
                </c:pt>
                <c:pt idx="1">
                  <c:v>42767</c:v>
                </c:pt>
                <c:pt idx="2">
                  <c:v>42795</c:v>
                </c:pt>
                <c:pt idx="3">
                  <c:v>42826</c:v>
                </c:pt>
                <c:pt idx="4">
                  <c:v>42856</c:v>
                </c:pt>
                <c:pt idx="5">
                  <c:v>42887</c:v>
                </c:pt>
                <c:pt idx="6">
                  <c:v>42917</c:v>
                </c:pt>
                <c:pt idx="7">
                  <c:v>42948</c:v>
                </c:pt>
                <c:pt idx="8">
                  <c:v>42979</c:v>
                </c:pt>
                <c:pt idx="9">
                  <c:v>43009</c:v>
                </c:pt>
                <c:pt idx="10">
                  <c:v>43040</c:v>
                </c:pt>
                <c:pt idx="11">
                  <c:v>43070</c:v>
                </c:pt>
                <c:pt idx="12">
                  <c:v>43101</c:v>
                </c:pt>
                <c:pt idx="13">
                  <c:v>43132</c:v>
                </c:pt>
                <c:pt idx="14">
                  <c:v>43160</c:v>
                </c:pt>
                <c:pt idx="15">
                  <c:v>43191</c:v>
                </c:pt>
                <c:pt idx="16">
                  <c:v>43221</c:v>
                </c:pt>
                <c:pt idx="17">
                  <c:v>43252</c:v>
                </c:pt>
                <c:pt idx="18">
                  <c:v>43282</c:v>
                </c:pt>
                <c:pt idx="19">
                  <c:v>43313</c:v>
                </c:pt>
                <c:pt idx="20">
                  <c:v>43344</c:v>
                </c:pt>
                <c:pt idx="21">
                  <c:v>43374</c:v>
                </c:pt>
                <c:pt idx="22">
                  <c:v>43405</c:v>
                </c:pt>
                <c:pt idx="23">
                  <c:v>43435</c:v>
                </c:pt>
                <c:pt idx="24">
                  <c:v>43466</c:v>
                </c:pt>
                <c:pt idx="25">
                  <c:v>43497</c:v>
                </c:pt>
                <c:pt idx="26">
                  <c:v>43525</c:v>
                </c:pt>
                <c:pt idx="27">
                  <c:v>43556</c:v>
                </c:pt>
                <c:pt idx="28">
                  <c:v>43586</c:v>
                </c:pt>
                <c:pt idx="29">
                  <c:v>43617</c:v>
                </c:pt>
                <c:pt idx="30">
                  <c:v>43647</c:v>
                </c:pt>
                <c:pt idx="31">
                  <c:v>43678</c:v>
                </c:pt>
              </c:numCache>
            </c:numRef>
          </c:cat>
          <c:val>
            <c:numRef>
              <c:f>D_год_сгл!$B$2:$B$33</c:f>
              <c:numCache>
                <c:formatCode>0.0</c:formatCode>
                <c:ptCount val="32"/>
                <c:pt idx="0">
                  <c:v>132.23708537360096</c:v>
                </c:pt>
                <c:pt idx="1">
                  <c:v>119.50928086987093</c:v>
                </c:pt>
                <c:pt idx="2">
                  <c:v>114.27650328166182</c:v>
                </c:pt>
                <c:pt idx="3">
                  <c:v>99.317560844126191</c:v>
                </c:pt>
                <c:pt idx="4">
                  <c:v>83.18406322313642</c:v>
                </c:pt>
                <c:pt idx="5">
                  <c:v>73.250916875446677</c:v>
                </c:pt>
                <c:pt idx="6">
                  <c:v>73.902508694333989</c:v>
                </c:pt>
                <c:pt idx="7">
                  <c:v>76.577355902526435</c:v>
                </c:pt>
                <c:pt idx="8">
                  <c:v>80.184219831385164</c:v>
                </c:pt>
                <c:pt idx="9">
                  <c:v>103.36418900149968</c:v>
                </c:pt>
                <c:pt idx="10">
                  <c:v>113.16606163034282</c:v>
                </c:pt>
                <c:pt idx="11">
                  <c:v>126.03805953851125</c:v>
                </c:pt>
                <c:pt idx="12">
                  <c:v>131.2653317513921</c:v>
                </c:pt>
                <c:pt idx="13">
                  <c:v>121.17508719600301</c:v>
                </c:pt>
                <c:pt idx="14">
                  <c:v>124.36187234148817</c:v>
                </c:pt>
                <c:pt idx="15">
                  <c:v>99.834580570549846</c:v>
                </c:pt>
                <c:pt idx="16">
                  <c:v>82.621313253992525</c:v>
                </c:pt>
                <c:pt idx="17">
                  <c:v>74.524424555101248</c:v>
                </c:pt>
                <c:pt idx="18">
                  <c:v>75.269668800652255</c:v>
                </c:pt>
                <c:pt idx="19">
                  <c:v>76.624522839063999</c:v>
                </c:pt>
                <c:pt idx="20">
                  <c:v>79.842752798304687</c:v>
                </c:pt>
                <c:pt idx="21">
                  <c:v>100.04296925627578</c:v>
                </c:pt>
                <c:pt idx="22">
                  <c:v>115.84975839876735</c:v>
                </c:pt>
                <c:pt idx="23">
                  <c:v>131.6053255409997</c:v>
                </c:pt>
                <c:pt idx="24">
                  <c:v>131.3421148899177</c:v>
                </c:pt>
                <c:pt idx="25">
                  <c:v>118.33924551581585</c:v>
                </c:pt>
                <c:pt idx="26">
                  <c:v>117.74754928823677</c:v>
                </c:pt>
                <c:pt idx="27">
                  <c:v>101.14514483859539</c:v>
                </c:pt>
                <c:pt idx="28">
                  <c:v>85.771082823128893</c:v>
                </c:pt>
                <c:pt idx="29">
                  <c:v>78.13745645187042</c:v>
                </c:pt>
                <c:pt idx="30">
                  <c:v>78.371868821226045</c:v>
                </c:pt>
                <c:pt idx="31">
                  <c:v>80.017678066471788</c:v>
                </c:pt>
              </c:numCache>
            </c:numRef>
          </c:val>
          <c:smooth val="0"/>
        </c:ser>
        <c:ser>
          <c:idx val="2"/>
          <c:order val="1"/>
          <c:tx>
            <c:strRef>
              <c:f>D_год_сгл!$D$1</c:f>
              <c:strCache>
                <c:ptCount val="1"/>
                <c:pt idx="0">
                  <c:v>Базисный 2017 </c:v>
                </c:pt>
              </c:strCache>
            </c:strRef>
          </c:tx>
          <c:spPr>
            <a:ln>
              <a:solidFill>
                <a:srgbClr val="0070C0"/>
              </a:solidFill>
            </a:ln>
          </c:spPr>
          <c:marker>
            <c:symbol val="none"/>
          </c:marker>
          <c:cat>
            <c:numRef>
              <c:f>D_год_сгл!$A$2:$A$33</c:f>
              <c:numCache>
                <c:formatCode>mmm\-yy</c:formatCode>
                <c:ptCount val="32"/>
                <c:pt idx="0">
                  <c:v>42736</c:v>
                </c:pt>
                <c:pt idx="1">
                  <c:v>42767</c:v>
                </c:pt>
                <c:pt idx="2">
                  <c:v>42795</c:v>
                </c:pt>
                <c:pt idx="3">
                  <c:v>42826</c:v>
                </c:pt>
                <c:pt idx="4">
                  <c:v>42856</c:v>
                </c:pt>
                <c:pt idx="5">
                  <c:v>42887</c:v>
                </c:pt>
                <c:pt idx="6">
                  <c:v>42917</c:v>
                </c:pt>
                <c:pt idx="7">
                  <c:v>42948</c:v>
                </c:pt>
                <c:pt idx="8">
                  <c:v>42979</c:v>
                </c:pt>
                <c:pt idx="9">
                  <c:v>43009</c:v>
                </c:pt>
                <c:pt idx="10">
                  <c:v>43040</c:v>
                </c:pt>
                <c:pt idx="11">
                  <c:v>43070</c:v>
                </c:pt>
                <c:pt idx="12">
                  <c:v>43101</c:v>
                </c:pt>
                <c:pt idx="13">
                  <c:v>43132</c:v>
                </c:pt>
                <c:pt idx="14">
                  <c:v>43160</c:v>
                </c:pt>
                <c:pt idx="15">
                  <c:v>43191</c:v>
                </c:pt>
                <c:pt idx="16">
                  <c:v>43221</c:v>
                </c:pt>
                <c:pt idx="17">
                  <c:v>43252</c:v>
                </c:pt>
                <c:pt idx="18">
                  <c:v>43282</c:v>
                </c:pt>
                <c:pt idx="19">
                  <c:v>43313</c:v>
                </c:pt>
                <c:pt idx="20">
                  <c:v>43344</c:v>
                </c:pt>
                <c:pt idx="21">
                  <c:v>43374</c:v>
                </c:pt>
                <c:pt idx="22">
                  <c:v>43405</c:v>
                </c:pt>
                <c:pt idx="23">
                  <c:v>43435</c:v>
                </c:pt>
                <c:pt idx="24">
                  <c:v>43466</c:v>
                </c:pt>
                <c:pt idx="25">
                  <c:v>43497</c:v>
                </c:pt>
                <c:pt idx="26">
                  <c:v>43525</c:v>
                </c:pt>
                <c:pt idx="27">
                  <c:v>43556</c:v>
                </c:pt>
                <c:pt idx="28">
                  <c:v>43586</c:v>
                </c:pt>
                <c:pt idx="29">
                  <c:v>43617</c:v>
                </c:pt>
                <c:pt idx="30">
                  <c:v>43647</c:v>
                </c:pt>
                <c:pt idx="31">
                  <c:v>43678</c:v>
                </c:pt>
              </c:numCache>
            </c:numRef>
          </c:cat>
          <c:val>
            <c:numRef>
              <c:f>D_год_сгл!$D$2:$D$33</c:f>
              <c:numCache>
                <c:formatCode>0.0</c:formatCode>
                <c:ptCount val="32"/>
                <c:pt idx="0">
                  <c:v>131.76859664239203</c:v>
                </c:pt>
                <c:pt idx="1">
                  <c:v>118.3593858163407</c:v>
                </c:pt>
                <c:pt idx="2">
                  <c:v>113.95242780754802</c:v>
                </c:pt>
                <c:pt idx="3">
                  <c:v>99.445976096557914</c:v>
                </c:pt>
                <c:pt idx="4">
                  <c:v>84.383479982066149</c:v>
                </c:pt>
                <c:pt idx="5">
                  <c:v>74.458563592091437</c:v>
                </c:pt>
                <c:pt idx="6">
                  <c:v>75.516638333613599</c:v>
                </c:pt>
                <c:pt idx="7">
                  <c:v>78.157778484118651</c:v>
                </c:pt>
                <c:pt idx="8">
                  <c:v>81.570830963121239</c:v>
                </c:pt>
                <c:pt idx="9">
                  <c:v>103.80357116061846</c:v>
                </c:pt>
                <c:pt idx="10">
                  <c:v>113.41255702112598</c:v>
                </c:pt>
                <c:pt idx="11">
                  <c:v>126.52676545810886</c:v>
                </c:pt>
                <c:pt idx="12">
                  <c:v>131.58316073067979</c:v>
                </c:pt>
                <c:pt idx="13">
                  <c:v>121.03867726548675</c:v>
                </c:pt>
                <c:pt idx="14">
                  <c:v>124.98751153792337</c:v>
                </c:pt>
                <c:pt idx="15">
                  <c:v>100.57045922147714</c:v>
                </c:pt>
                <c:pt idx="16">
                  <c:v>84.157221614080683</c:v>
                </c:pt>
                <c:pt idx="17">
                  <c:v>76.370116422783596</c:v>
                </c:pt>
                <c:pt idx="18">
                  <c:v>77.434871561554104</c:v>
                </c:pt>
                <c:pt idx="19">
                  <c:v>79.121609198737374</c:v>
                </c:pt>
                <c:pt idx="20">
                  <c:v>81.774686731938999</c:v>
                </c:pt>
                <c:pt idx="21">
                  <c:v>101.84261646051392</c:v>
                </c:pt>
                <c:pt idx="22">
                  <c:v>117.94401107427223</c:v>
                </c:pt>
                <c:pt idx="23">
                  <c:v>134.46727877643283</c:v>
                </c:pt>
                <c:pt idx="24">
                  <c:v>131.99595310216566</c:v>
                </c:pt>
                <c:pt idx="25">
                  <c:v>118.55585356925269</c:v>
                </c:pt>
                <c:pt idx="26">
                  <c:v>117.49074271557011</c:v>
                </c:pt>
                <c:pt idx="27">
                  <c:v>99.858993266734657</c:v>
                </c:pt>
                <c:pt idx="28">
                  <c:v>84.040839017765819</c:v>
                </c:pt>
                <c:pt idx="29">
                  <c:v>76.755767378067134</c:v>
                </c:pt>
                <c:pt idx="30">
                  <c:v>77.281292608319475</c:v>
                </c:pt>
                <c:pt idx="31">
                  <c:v>78.933325329352868</c:v>
                </c:pt>
              </c:numCache>
            </c:numRef>
          </c:val>
          <c:smooth val="0"/>
        </c:ser>
        <c:ser>
          <c:idx val="3"/>
          <c:order val="2"/>
          <c:tx>
            <c:strRef>
              <c:f>D_год_сгл!$E$1</c:f>
              <c:strCache>
                <c:ptCount val="1"/>
                <c:pt idx="0">
                  <c:v>Базисный 2018 </c:v>
                </c:pt>
              </c:strCache>
            </c:strRef>
          </c:tx>
          <c:spPr>
            <a:ln>
              <a:solidFill>
                <a:srgbClr val="FF0000"/>
              </a:solidFill>
            </a:ln>
          </c:spPr>
          <c:marker>
            <c:symbol val="none"/>
          </c:marker>
          <c:cat>
            <c:numRef>
              <c:f>D_год_сгл!$A$2:$A$33</c:f>
              <c:numCache>
                <c:formatCode>mmm\-yy</c:formatCode>
                <c:ptCount val="32"/>
                <c:pt idx="0">
                  <c:v>42736</c:v>
                </c:pt>
                <c:pt idx="1">
                  <c:v>42767</c:v>
                </c:pt>
                <c:pt idx="2">
                  <c:v>42795</c:v>
                </c:pt>
                <c:pt idx="3">
                  <c:v>42826</c:v>
                </c:pt>
                <c:pt idx="4">
                  <c:v>42856</c:v>
                </c:pt>
                <c:pt idx="5">
                  <c:v>42887</c:v>
                </c:pt>
                <c:pt idx="6">
                  <c:v>42917</c:v>
                </c:pt>
                <c:pt idx="7">
                  <c:v>42948</c:v>
                </c:pt>
                <c:pt idx="8">
                  <c:v>42979</c:v>
                </c:pt>
                <c:pt idx="9">
                  <c:v>43009</c:v>
                </c:pt>
                <c:pt idx="10">
                  <c:v>43040</c:v>
                </c:pt>
                <c:pt idx="11">
                  <c:v>43070</c:v>
                </c:pt>
                <c:pt idx="12">
                  <c:v>43101</c:v>
                </c:pt>
                <c:pt idx="13">
                  <c:v>43132</c:v>
                </c:pt>
                <c:pt idx="14">
                  <c:v>43160</c:v>
                </c:pt>
                <c:pt idx="15">
                  <c:v>43191</c:v>
                </c:pt>
                <c:pt idx="16">
                  <c:v>43221</c:v>
                </c:pt>
                <c:pt idx="17">
                  <c:v>43252</c:v>
                </c:pt>
                <c:pt idx="18">
                  <c:v>43282</c:v>
                </c:pt>
                <c:pt idx="19">
                  <c:v>43313</c:v>
                </c:pt>
                <c:pt idx="20">
                  <c:v>43344</c:v>
                </c:pt>
                <c:pt idx="21">
                  <c:v>43374</c:v>
                </c:pt>
                <c:pt idx="22">
                  <c:v>43405</c:v>
                </c:pt>
                <c:pt idx="23">
                  <c:v>43435</c:v>
                </c:pt>
                <c:pt idx="24">
                  <c:v>43466</c:v>
                </c:pt>
                <c:pt idx="25">
                  <c:v>43497</c:v>
                </c:pt>
                <c:pt idx="26">
                  <c:v>43525</c:v>
                </c:pt>
                <c:pt idx="27">
                  <c:v>43556</c:v>
                </c:pt>
                <c:pt idx="28">
                  <c:v>43586</c:v>
                </c:pt>
                <c:pt idx="29">
                  <c:v>43617</c:v>
                </c:pt>
                <c:pt idx="30">
                  <c:v>43647</c:v>
                </c:pt>
                <c:pt idx="31">
                  <c:v>43678</c:v>
                </c:pt>
              </c:numCache>
            </c:numRef>
          </c:cat>
          <c:val>
            <c:numRef>
              <c:f>D_год_сгл!$E$2:$E$33</c:f>
              <c:numCache>
                <c:formatCode>0.0</c:formatCode>
                <c:ptCount val="32"/>
                <c:pt idx="0">
                  <c:v>131.00302287501088</c:v>
                </c:pt>
                <c:pt idx="1">
                  <c:v>117.60670303691518</c:v>
                </c:pt>
                <c:pt idx="2">
                  <c:v>113.52070298767478</c:v>
                </c:pt>
                <c:pt idx="3">
                  <c:v>99.374340995993194</c:v>
                </c:pt>
                <c:pt idx="4">
                  <c:v>84.902303228605916</c:v>
                </c:pt>
                <c:pt idx="5">
                  <c:v>75.135847020745459</c:v>
                </c:pt>
                <c:pt idx="6">
                  <c:v>76.209837330680642</c:v>
                </c:pt>
                <c:pt idx="7">
                  <c:v>78.835863988279712</c:v>
                </c:pt>
                <c:pt idx="8">
                  <c:v>82.126637015560036</c:v>
                </c:pt>
                <c:pt idx="9">
                  <c:v>103.95861631438839</c:v>
                </c:pt>
                <c:pt idx="10">
                  <c:v>113.16376886898414</c:v>
                </c:pt>
                <c:pt idx="11">
                  <c:v>125.93749181051028</c:v>
                </c:pt>
                <c:pt idx="12">
                  <c:v>130.69116139285509</c:v>
                </c:pt>
                <c:pt idx="13">
                  <c:v>120.24643573863777</c:v>
                </c:pt>
                <c:pt idx="14">
                  <c:v>124.30694264686132</c:v>
                </c:pt>
                <c:pt idx="15">
                  <c:v>100.3772714301076</c:v>
                </c:pt>
                <c:pt idx="16">
                  <c:v>84.644166852823446</c:v>
                </c:pt>
                <c:pt idx="17">
                  <c:v>77.094492475878695</c:v>
                </c:pt>
                <c:pt idx="18">
                  <c:v>78.203110958915829</c:v>
                </c:pt>
                <c:pt idx="19">
                  <c:v>79.88914046389003</c:v>
                </c:pt>
                <c:pt idx="20">
                  <c:v>82.357602283945482</c:v>
                </c:pt>
                <c:pt idx="21">
                  <c:v>102.01309413455698</c:v>
                </c:pt>
                <c:pt idx="22">
                  <c:v>117.56770965810038</c:v>
                </c:pt>
                <c:pt idx="23">
                  <c:v>133.69738391706721</c:v>
                </c:pt>
                <c:pt idx="24">
                  <c:v>131.28939553681559</c:v>
                </c:pt>
                <c:pt idx="25">
                  <c:v>117.9297015952734</c:v>
                </c:pt>
                <c:pt idx="26">
                  <c:v>117.08894177260964</c:v>
                </c:pt>
                <c:pt idx="27">
                  <c:v>99.882739558262202</c:v>
                </c:pt>
                <c:pt idx="28">
                  <c:v>84.598552524832158</c:v>
                </c:pt>
                <c:pt idx="29">
                  <c:v>77.474956455796772</c:v>
                </c:pt>
                <c:pt idx="30">
                  <c:v>78.060456334640392</c:v>
                </c:pt>
                <c:pt idx="31">
                  <c:v>79.791685102067518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0534528"/>
        <c:axId val="40651008"/>
      </c:lineChart>
      <c:dateAx>
        <c:axId val="40534528"/>
        <c:scaling>
          <c:orientation val="minMax"/>
        </c:scaling>
        <c:delete val="0"/>
        <c:axPos val="b"/>
        <c:majorGridlines/>
        <c:numFmt formatCode="mmm\-yy" sourceLinked="1"/>
        <c:majorTickMark val="out"/>
        <c:minorTickMark val="none"/>
        <c:tickLblPos val="nextTo"/>
        <c:crossAx val="40651008"/>
        <c:crosses val="autoZero"/>
        <c:auto val="1"/>
        <c:lblOffset val="100"/>
        <c:baseTimeUnit val="months"/>
      </c:dateAx>
      <c:valAx>
        <c:axId val="40651008"/>
        <c:scaling>
          <c:orientation val="minMax"/>
          <c:max val="140"/>
          <c:min val="70"/>
        </c:scaling>
        <c:delete val="0"/>
        <c:axPos val="l"/>
        <c:majorGridlines/>
        <c:numFmt formatCode="0" sourceLinked="0"/>
        <c:majorTickMark val="out"/>
        <c:minorTickMark val="none"/>
        <c:tickLblPos val="nextTo"/>
        <c:crossAx val="40534528"/>
        <c:crosses val="autoZero"/>
        <c:crossBetween val="midCat"/>
        <c:majorUnit val="10"/>
      </c:valAx>
    </c:plotArea>
    <c:plotVisOnly val="1"/>
    <c:dispBlanksAs val="gap"/>
    <c:showDLblsOverMax val="0"/>
  </c:chart>
  <c:externalData r:id="rId2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3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pPr>
            <a:r>
              <a:rPr lang="ru-RU" sz="1300" b="1" i="0" u="none" strike="noStrike" baseline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Водоснабжение; водоотведение, организация сбора и утилизации отходов, деятельность по ликвидации загрязнений</a:t>
            </a:r>
            <a:endParaRPr lang="ru-RU" sz="1300" dirty="0">
              <a:solidFill>
                <a:srgbClr val="00206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c:rich>
      </c:tx>
      <c:layout>
        <c:manualLayout>
          <c:xMode val="edge"/>
          <c:yMode val="edge"/>
          <c:x val="0.13171851851851851"/>
          <c:y val="2.5833591630328171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4.5904928550597843E-2"/>
          <c:y val="0.22856809947946163"/>
          <c:w val="0.93779877515310583"/>
          <c:h val="0.42659800920244967"/>
        </c:manualLayout>
      </c:layout>
      <c:lineChart>
        <c:grouping val="standard"/>
        <c:varyColors val="0"/>
        <c:ser>
          <c:idx val="0"/>
          <c:order val="0"/>
          <c:tx>
            <c:strRef>
              <c:f>Е_год_сгл!$B$1</c:f>
              <c:strCache>
                <c:ptCount val="1"/>
                <c:pt idx="0">
                  <c:v>Опубликовано</c:v>
                </c:pt>
              </c:strCache>
            </c:strRef>
          </c:tx>
          <c:spPr>
            <a:ln>
              <a:solidFill>
                <a:schemeClr val="tx1">
                  <a:lumMod val="75000"/>
                  <a:lumOff val="25000"/>
                </a:schemeClr>
              </a:solidFill>
            </a:ln>
          </c:spPr>
          <c:marker>
            <c:symbol val="none"/>
          </c:marker>
          <c:cat>
            <c:numRef>
              <c:f>Е_год_сгл!$A$2:$A$33</c:f>
              <c:numCache>
                <c:formatCode>mmm\-yy</c:formatCode>
                <c:ptCount val="32"/>
                <c:pt idx="0">
                  <c:v>42736</c:v>
                </c:pt>
                <c:pt idx="1">
                  <c:v>42767</c:v>
                </c:pt>
                <c:pt idx="2">
                  <c:v>42795</c:v>
                </c:pt>
                <c:pt idx="3">
                  <c:v>42826</c:v>
                </c:pt>
                <c:pt idx="4">
                  <c:v>42856</c:v>
                </c:pt>
                <c:pt idx="5">
                  <c:v>42887</c:v>
                </c:pt>
                <c:pt idx="6">
                  <c:v>42917</c:v>
                </c:pt>
                <c:pt idx="7">
                  <c:v>42948</c:v>
                </c:pt>
                <c:pt idx="8">
                  <c:v>42979</c:v>
                </c:pt>
                <c:pt idx="9">
                  <c:v>43009</c:v>
                </c:pt>
                <c:pt idx="10">
                  <c:v>43040</c:v>
                </c:pt>
                <c:pt idx="11">
                  <c:v>43070</c:v>
                </c:pt>
                <c:pt idx="12">
                  <c:v>43101</c:v>
                </c:pt>
                <c:pt idx="13">
                  <c:v>43132</c:v>
                </c:pt>
                <c:pt idx="14">
                  <c:v>43160</c:v>
                </c:pt>
                <c:pt idx="15">
                  <c:v>43191</c:v>
                </c:pt>
                <c:pt idx="16">
                  <c:v>43221</c:v>
                </c:pt>
                <c:pt idx="17">
                  <c:v>43252</c:v>
                </c:pt>
                <c:pt idx="18">
                  <c:v>43282</c:v>
                </c:pt>
                <c:pt idx="19">
                  <c:v>43313</c:v>
                </c:pt>
                <c:pt idx="20">
                  <c:v>43344</c:v>
                </c:pt>
                <c:pt idx="21">
                  <c:v>43374</c:v>
                </c:pt>
                <c:pt idx="22">
                  <c:v>43405</c:v>
                </c:pt>
                <c:pt idx="23">
                  <c:v>43435</c:v>
                </c:pt>
                <c:pt idx="24">
                  <c:v>43466</c:v>
                </c:pt>
                <c:pt idx="25">
                  <c:v>43497</c:v>
                </c:pt>
                <c:pt idx="26">
                  <c:v>43525</c:v>
                </c:pt>
                <c:pt idx="27">
                  <c:v>43556</c:v>
                </c:pt>
                <c:pt idx="28">
                  <c:v>43586</c:v>
                </c:pt>
                <c:pt idx="29">
                  <c:v>43617</c:v>
                </c:pt>
                <c:pt idx="30">
                  <c:v>43647</c:v>
                </c:pt>
                <c:pt idx="31">
                  <c:v>43678</c:v>
                </c:pt>
              </c:numCache>
            </c:numRef>
          </c:cat>
          <c:val>
            <c:numRef>
              <c:f>Е_год_сгл!$B$2:$B$33</c:f>
              <c:numCache>
                <c:formatCode>0.0</c:formatCode>
                <c:ptCount val="32"/>
                <c:pt idx="0">
                  <c:v>94.663126738954148</c:v>
                </c:pt>
                <c:pt idx="1">
                  <c:v>89.597285893683534</c:v>
                </c:pt>
                <c:pt idx="2">
                  <c:v>94.315831508671778</c:v>
                </c:pt>
                <c:pt idx="3">
                  <c:v>96.806494888316081</c:v>
                </c:pt>
                <c:pt idx="4">
                  <c:v>97.078343542419603</c:v>
                </c:pt>
                <c:pt idx="5">
                  <c:v>100.14033637596454</c:v>
                </c:pt>
                <c:pt idx="6">
                  <c:v>96.346630539432041</c:v>
                </c:pt>
                <c:pt idx="7">
                  <c:v>94.767280011205841</c:v>
                </c:pt>
                <c:pt idx="8">
                  <c:v>97.651305615254302</c:v>
                </c:pt>
                <c:pt idx="9">
                  <c:v>103.95729656382629</c:v>
                </c:pt>
                <c:pt idx="10">
                  <c:v>100.27273787716389</c:v>
                </c:pt>
                <c:pt idx="11">
                  <c:v>108.94602915633881</c:v>
                </c:pt>
                <c:pt idx="12">
                  <c:v>89.462055379749287</c:v>
                </c:pt>
                <c:pt idx="13">
                  <c:v>89.047830844412815</c:v>
                </c:pt>
                <c:pt idx="14">
                  <c:v>93.694485339805198</c:v>
                </c:pt>
                <c:pt idx="15">
                  <c:v>94.123717112202399</c:v>
                </c:pt>
                <c:pt idx="16">
                  <c:v>96.57360690415949</c:v>
                </c:pt>
                <c:pt idx="17">
                  <c:v>97.829063793913548</c:v>
                </c:pt>
                <c:pt idx="18">
                  <c:v>97.339918474943985</c:v>
                </c:pt>
                <c:pt idx="19">
                  <c:v>99.968096273767472</c:v>
                </c:pt>
                <c:pt idx="20">
                  <c:v>103.06710725825425</c:v>
                </c:pt>
                <c:pt idx="21">
                  <c:v>105.54071783245237</c:v>
                </c:pt>
                <c:pt idx="22">
                  <c:v>103.85206634713315</c:v>
                </c:pt>
                <c:pt idx="23">
                  <c:v>106.96762833754714</c:v>
                </c:pt>
                <c:pt idx="24">
                  <c:v>85.574102670037718</c:v>
                </c:pt>
                <c:pt idx="25">
                  <c:v>85.231806259357555</c:v>
                </c:pt>
                <c:pt idx="26">
                  <c:v>89.578628378584796</c:v>
                </c:pt>
                <c:pt idx="27">
                  <c:v>92.534723115078108</c:v>
                </c:pt>
                <c:pt idx="28">
                  <c:v>90.406424483431323</c:v>
                </c:pt>
                <c:pt idx="29">
                  <c:v>87.242199626511237</c:v>
                </c:pt>
                <c:pt idx="30">
                  <c:v>86.805988628378685</c:v>
                </c:pt>
                <c:pt idx="31">
                  <c:v>85.851122753466512</c:v>
                </c:pt>
              </c:numCache>
            </c:numRef>
          </c:val>
          <c:smooth val="0"/>
        </c:ser>
        <c:ser>
          <c:idx val="2"/>
          <c:order val="1"/>
          <c:tx>
            <c:strRef>
              <c:f>Е_год_сгл!$D$1</c:f>
              <c:strCache>
                <c:ptCount val="1"/>
                <c:pt idx="0">
                  <c:v>Базисный 2017 </c:v>
                </c:pt>
              </c:strCache>
            </c:strRef>
          </c:tx>
          <c:spPr>
            <a:ln>
              <a:solidFill>
                <a:srgbClr val="0070C0"/>
              </a:solidFill>
            </a:ln>
          </c:spPr>
          <c:marker>
            <c:symbol val="none"/>
          </c:marker>
          <c:cat>
            <c:numRef>
              <c:f>Е_год_сгл!$A$2:$A$33</c:f>
              <c:numCache>
                <c:formatCode>mmm\-yy</c:formatCode>
                <c:ptCount val="32"/>
                <c:pt idx="0">
                  <c:v>42736</c:v>
                </c:pt>
                <c:pt idx="1">
                  <c:v>42767</c:v>
                </c:pt>
                <c:pt idx="2">
                  <c:v>42795</c:v>
                </c:pt>
                <c:pt idx="3">
                  <c:v>42826</c:v>
                </c:pt>
                <c:pt idx="4">
                  <c:v>42856</c:v>
                </c:pt>
                <c:pt idx="5">
                  <c:v>42887</c:v>
                </c:pt>
                <c:pt idx="6">
                  <c:v>42917</c:v>
                </c:pt>
                <c:pt idx="7">
                  <c:v>42948</c:v>
                </c:pt>
                <c:pt idx="8">
                  <c:v>42979</c:v>
                </c:pt>
                <c:pt idx="9">
                  <c:v>43009</c:v>
                </c:pt>
                <c:pt idx="10">
                  <c:v>43040</c:v>
                </c:pt>
                <c:pt idx="11">
                  <c:v>43070</c:v>
                </c:pt>
                <c:pt idx="12">
                  <c:v>43101</c:v>
                </c:pt>
                <c:pt idx="13">
                  <c:v>43132</c:v>
                </c:pt>
                <c:pt idx="14">
                  <c:v>43160</c:v>
                </c:pt>
                <c:pt idx="15">
                  <c:v>43191</c:v>
                </c:pt>
                <c:pt idx="16">
                  <c:v>43221</c:v>
                </c:pt>
                <c:pt idx="17">
                  <c:v>43252</c:v>
                </c:pt>
                <c:pt idx="18">
                  <c:v>43282</c:v>
                </c:pt>
                <c:pt idx="19">
                  <c:v>43313</c:v>
                </c:pt>
                <c:pt idx="20">
                  <c:v>43344</c:v>
                </c:pt>
                <c:pt idx="21">
                  <c:v>43374</c:v>
                </c:pt>
                <c:pt idx="22">
                  <c:v>43405</c:v>
                </c:pt>
                <c:pt idx="23">
                  <c:v>43435</c:v>
                </c:pt>
                <c:pt idx="24">
                  <c:v>43466</c:v>
                </c:pt>
                <c:pt idx="25">
                  <c:v>43497</c:v>
                </c:pt>
                <c:pt idx="26">
                  <c:v>43525</c:v>
                </c:pt>
                <c:pt idx="27">
                  <c:v>43556</c:v>
                </c:pt>
                <c:pt idx="28">
                  <c:v>43586</c:v>
                </c:pt>
                <c:pt idx="29">
                  <c:v>43617</c:v>
                </c:pt>
                <c:pt idx="30">
                  <c:v>43647</c:v>
                </c:pt>
                <c:pt idx="31">
                  <c:v>43678</c:v>
                </c:pt>
              </c:numCache>
            </c:numRef>
          </c:cat>
          <c:val>
            <c:numRef>
              <c:f>Е_год_сгл!$D$2:$D$33</c:f>
              <c:numCache>
                <c:formatCode>0.0</c:formatCode>
                <c:ptCount val="32"/>
                <c:pt idx="0">
                  <c:v>97.703485700902192</c:v>
                </c:pt>
                <c:pt idx="1">
                  <c:v>95.644177866432329</c:v>
                </c:pt>
                <c:pt idx="2">
                  <c:v>101.13651412863054</c:v>
                </c:pt>
                <c:pt idx="3">
                  <c:v>104.92569073154105</c:v>
                </c:pt>
                <c:pt idx="4">
                  <c:v>107.69209981016174</c:v>
                </c:pt>
                <c:pt idx="5">
                  <c:v>110.39406453074882</c:v>
                </c:pt>
                <c:pt idx="6">
                  <c:v>106.58524847467628</c:v>
                </c:pt>
                <c:pt idx="7">
                  <c:v>104.54962663702209</c:v>
                </c:pt>
                <c:pt idx="8">
                  <c:v>108.7632456075734</c:v>
                </c:pt>
                <c:pt idx="9">
                  <c:v>113.95907830444058</c:v>
                </c:pt>
                <c:pt idx="10">
                  <c:v>116.24892335582729</c:v>
                </c:pt>
                <c:pt idx="11">
                  <c:v>119.89928834771003</c:v>
                </c:pt>
                <c:pt idx="12">
                  <c:v>100.10202600207361</c:v>
                </c:pt>
                <c:pt idx="13">
                  <c:v>100.31199326962236</c:v>
                </c:pt>
                <c:pt idx="14">
                  <c:v>108.34264651467184</c:v>
                </c:pt>
                <c:pt idx="15">
                  <c:v>112.54176968267183</c:v>
                </c:pt>
                <c:pt idx="16">
                  <c:v>118.34428382748642</c:v>
                </c:pt>
                <c:pt idx="17">
                  <c:v>121.23695263627661</c:v>
                </c:pt>
                <c:pt idx="18">
                  <c:v>120.7045350704872</c:v>
                </c:pt>
                <c:pt idx="19">
                  <c:v>119.12507309424743</c:v>
                </c:pt>
                <c:pt idx="20">
                  <c:v>126.60967453577796</c:v>
                </c:pt>
                <c:pt idx="21">
                  <c:v>131.79965577334801</c:v>
                </c:pt>
                <c:pt idx="22">
                  <c:v>129.02440283402092</c:v>
                </c:pt>
                <c:pt idx="23">
                  <c:v>130.52391911993968</c:v>
                </c:pt>
                <c:pt idx="24">
                  <c:v>96.454367075974659</c:v>
                </c:pt>
                <c:pt idx="25">
                  <c:v>99.086270424670587</c:v>
                </c:pt>
                <c:pt idx="26">
                  <c:v>110.95100796416018</c:v>
                </c:pt>
                <c:pt idx="27">
                  <c:v>116.52180158332135</c:v>
                </c:pt>
                <c:pt idx="28">
                  <c:v>115.6163335269858</c:v>
                </c:pt>
                <c:pt idx="29">
                  <c:v>112.65892914801732</c:v>
                </c:pt>
                <c:pt idx="30">
                  <c:v>115.77690367565089</c:v>
                </c:pt>
                <c:pt idx="31">
                  <c:v>114.53958225697382</c:v>
                </c:pt>
              </c:numCache>
            </c:numRef>
          </c:val>
          <c:smooth val="0"/>
        </c:ser>
        <c:ser>
          <c:idx val="3"/>
          <c:order val="2"/>
          <c:tx>
            <c:strRef>
              <c:f>Е_год_сгл!$E$1</c:f>
              <c:strCache>
                <c:ptCount val="1"/>
                <c:pt idx="0">
                  <c:v>Базисный 2018 </c:v>
                </c:pt>
              </c:strCache>
            </c:strRef>
          </c:tx>
          <c:spPr>
            <a:ln>
              <a:solidFill>
                <a:srgbClr val="FF0000"/>
              </a:solidFill>
            </a:ln>
          </c:spPr>
          <c:marker>
            <c:symbol val="none"/>
          </c:marker>
          <c:cat>
            <c:numRef>
              <c:f>Е_год_сгл!$A$2:$A$33</c:f>
              <c:numCache>
                <c:formatCode>mmm\-yy</c:formatCode>
                <c:ptCount val="32"/>
                <c:pt idx="0">
                  <c:v>42736</c:v>
                </c:pt>
                <c:pt idx="1">
                  <c:v>42767</c:v>
                </c:pt>
                <c:pt idx="2">
                  <c:v>42795</c:v>
                </c:pt>
                <c:pt idx="3">
                  <c:v>42826</c:v>
                </c:pt>
                <c:pt idx="4">
                  <c:v>42856</c:v>
                </c:pt>
                <c:pt idx="5">
                  <c:v>42887</c:v>
                </c:pt>
                <c:pt idx="6">
                  <c:v>42917</c:v>
                </c:pt>
                <c:pt idx="7">
                  <c:v>42948</c:v>
                </c:pt>
                <c:pt idx="8">
                  <c:v>42979</c:v>
                </c:pt>
                <c:pt idx="9">
                  <c:v>43009</c:v>
                </c:pt>
                <c:pt idx="10">
                  <c:v>43040</c:v>
                </c:pt>
                <c:pt idx="11">
                  <c:v>43070</c:v>
                </c:pt>
                <c:pt idx="12">
                  <c:v>43101</c:v>
                </c:pt>
                <c:pt idx="13">
                  <c:v>43132</c:v>
                </c:pt>
                <c:pt idx="14">
                  <c:v>43160</c:v>
                </c:pt>
                <c:pt idx="15">
                  <c:v>43191</c:v>
                </c:pt>
                <c:pt idx="16">
                  <c:v>43221</c:v>
                </c:pt>
                <c:pt idx="17">
                  <c:v>43252</c:v>
                </c:pt>
                <c:pt idx="18">
                  <c:v>43282</c:v>
                </c:pt>
                <c:pt idx="19">
                  <c:v>43313</c:v>
                </c:pt>
                <c:pt idx="20">
                  <c:v>43344</c:v>
                </c:pt>
                <c:pt idx="21">
                  <c:v>43374</c:v>
                </c:pt>
                <c:pt idx="22">
                  <c:v>43405</c:v>
                </c:pt>
                <c:pt idx="23">
                  <c:v>43435</c:v>
                </c:pt>
                <c:pt idx="24">
                  <c:v>43466</c:v>
                </c:pt>
                <c:pt idx="25">
                  <c:v>43497</c:v>
                </c:pt>
                <c:pt idx="26">
                  <c:v>43525</c:v>
                </c:pt>
                <c:pt idx="27">
                  <c:v>43556</c:v>
                </c:pt>
                <c:pt idx="28">
                  <c:v>43586</c:v>
                </c:pt>
                <c:pt idx="29">
                  <c:v>43617</c:v>
                </c:pt>
                <c:pt idx="30">
                  <c:v>43647</c:v>
                </c:pt>
                <c:pt idx="31">
                  <c:v>43678</c:v>
                </c:pt>
              </c:numCache>
            </c:numRef>
          </c:cat>
          <c:val>
            <c:numRef>
              <c:f>Е_год_сгл!$E$2:$E$33</c:f>
              <c:numCache>
                <c:formatCode>0.0</c:formatCode>
                <c:ptCount val="32"/>
                <c:pt idx="0">
                  <c:v>93.719114243383075</c:v>
                </c:pt>
                <c:pt idx="1">
                  <c:v>91.849778950804193</c:v>
                </c:pt>
                <c:pt idx="2">
                  <c:v>96.29263816473717</c:v>
                </c:pt>
                <c:pt idx="3">
                  <c:v>99.304955221100343</c:v>
                </c:pt>
                <c:pt idx="4">
                  <c:v>101.21964498984765</c:v>
                </c:pt>
                <c:pt idx="5">
                  <c:v>103.27907150320695</c:v>
                </c:pt>
                <c:pt idx="6">
                  <c:v>99.8065971425778</c:v>
                </c:pt>
                <c:pt idx="7">
                  <c:v>97.388316139882591</c:v>
                </c:pt>
                <c:pt idx="8">
                  <c:v>100.86431770455536</c:v>
                </c:pt>
                <c:pt idx="9">
                  <c:v>105.68458621519045</c:v>
                </c:pt>
                <c:pt idx="10">
                  <c:v>107.56779495907989</c:v>
                </c:pt>
                <c:pt idx="11">
                  <c:v>111.01362812371298</c:v>
                </c:pt>
                <c:pt idx="12">
                  <c:v>97.580826278306461</c:v>
                </c:pt>
                <c:pt idx="13">
                  <c:v>97.780761882258872</c:v>
                </c:pt>
                <c:pt idx="14">
                  <c:v>104.94501052251762</c:v>
                </c:pt>
                <c:pt idx="15">
                  <c:v>107.86266991263386</c:v>
                </c:pt>
                <c:pt idx="16">
                  <c:v>112.70703634954715</c:v>
                </c:pt>
                <c:pt idx="17">
                  <c:v>115.11167233474067</c:v>
                </c:pt>
                <c:pt idx="18">
                  <c:v>114.4225080740795</c:v>
                </c:pt>
                <c:pt idx="19">
                  <c:v>112.8258381356093</c:v>
                </c:pt>
                <c:pt idx="20">
                  <c:v>119.62272995089995</c:v>
                </c:pt>
                <c:pt idx="21">
                  <c:v>123.97603856313982</c:v>
                </c:pt>
                <c:pt idx="22">
                  <c:v>121.87256885652178</c:v>
                </c:pt>
                <c:pt idx="23">
                  <c:v>123.52411837983523</c:v>
                </c:pt>
                <c:pt idx="24">
                  <c:v>91.096753632379844</c:v>
                </c:pt>
                <c:pt idx="25">
                  <c:v>93.327285838845057</c:v>
                </c:pt>
                <c:pt idx="26">
                  <c:v>103.50043801454774</c:v>
                </c:pt>
                <c:pt idx="27">
                  <c:v>108.29633836451359</c:v>
                </c:pt>
                <c:pt idx="28">
                  <c:v>107.66011228029825</c:v>
                </c:pt>
                <c:pt idx="29">
                  <c:v>104.79309543539689</c:v>
                </c:pt>
                <c:pt idx="30">
                  <c:v>107.3091855507428</c:v>
                </c:pt>
                <c:pt idx="31">
                  <c:v>106.10285303028749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91950592"/>
        <c:axId val="40652736"/>
      </c:lineChart>
      <c:dateAx>
        <c:axId val="91950592"/>
        <c:scaling>
          <c:orientation val="minMax"/>
        </c:scaling>
        <c:delete val="0"/>
        <c:axPos val="b"/>
        <c:majorGridlines/>
        <c:numFmt formatCode="mmm\-yy" sourceLinked="1"/>
        <c:majorTickMark val="out"/>
        <c:minorTickMark val="none"/>
        <c:tickLblPos val="nextTo"/>
        <c:crossAx val="40652736"/>
        <c:crosses val="autoZero"/>
        <c:auto val="1"/>
        <c:lblOffset val="100"/>
        <c:baseTimeUnit val="months"/>
      </c:dateAx>
      <c:valAx>
        <c:axId val="40652736"/>
        <c:scaling>
          <c:orientation val="minMax"/>
          <c:max val="135"/>
          <c:min val="85"/>
        </c:scaling>
        <c:delete val="0"/>
        <c:axPos val="l"/>
        <c:majorGridlines/>
        <c:numFmt formatCode="0" sourceLinked="0"/>
        <c:majorTickMark val="out"/>
        <c:minorTickMark val="none"/>
        <c:tickLblPos val="nextTo"/>
        <c:crossAx val="91950592"/>
        <c:crosses val="autoZero"/>
        <c:crossBetween val="midCat"/>
      </c:valAx>
    </c:plotArea>
    <c:legend>
      <c:legendPos val="b"/>
      <c:layout>
        <c:manualLayout>
          <c:xMode val="edge"/>
          <c:yMode val="edge"/>
          <c:x val="3.1105161854768155E-2"/>
          <c:y val="0.86611829860830991"/>
          <c:w val="0.93482671332750089"/>
          <c:h val="8.7624749011627437E-2"/>
        </c:manualLayout>
      </c:layout>
      <c:overlay val="0"/>
      <c:txPr>
        <a:bodyPr/>
        <a:lstStyle/>
        <a:p>
          <a:pPr>
            <a:defRPr sz="1400" b="1"/>
          </a:pPr>
          <a:endParaRPr lang="ru-RU"/>
        </a:p>
      </c:txPr>
    </c:legend>
    <c:plotVisOnly val="1"/>
    <c:dispBlanksAs val="gap"/>
    <c:showDLblsOverMax val="0"/>
  </c:chart>
  <c:externalData r:id="rId2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4.5904928550597843E-2"/>
          <c:y val="8.4125849825465407E-2"/>
          <c:w val="0.93779877515310583"/>
          <c:h val="0.7059586893676566"/>
        </c:manualLayout>
      </c:layout>
      <c:lineChart>
        <c:grouping val="standard"/>
        <c:varyColors val="0"/>
        <c:ser>
          <c:idx val="0"/>
          <c:order val="0"/>
          <c:tx>
            <c:strRef>
              <c:f>'102_год_тр'!$B$1</c:f>
              <c:strCache>
                <c:ptCount val="1"/>
                <c:pt idx="0">
                  <c:v>Опубликовано</c:v>
                </c:pt>
              </c:strCache>
            </c:strRef>
          </c:tx>
          <c:spPr>
            <a:ln>
              <a:solidFill>
                <a:schemeClr val="tx1">
                  <a:lumMod val="75000"/>
                  <a:lumOff val="25000"/>
                </a:schemeClr>
              </a:solidFill>
            </a:ln>
          </c:spPr>
          <c:marker>
            <c:symbol val="none"/>
          </c:marker>
          <c:cat>
            <c:numRef>
              <c:f>'102_год_тр'!$A$2:$A$33</c:f>
              <c:numCache>
                <c:formatCode>mmm\-yy</c:formatCode>
                <c:ptCount val="32"/>
                <c:pt idx="0">
                  <c:v>42736</c:v>
                </c:pt>
                <c:pt idx="1">
                  <c:v>42767</c:v>
                </c:pt>
                <c:pt idx="2">
                  <c:v>42795</c:v>
                </c:pt>
                <c:pt idx="3">
                  <c:v>42826</c:v>
                </c:pt>
                <c:pt idx="4">
                  <c:v>42856</c:v>
                </c:pt>
                <c:pt idx="5">
                  <c:v>42887</c:v>
                </c:pt>
                <c:pt idx="6">
                  <c:v>42917</c:v>
                </c:pt>
                <c:pt idx="7">
                  <c:v>42948</c:v>
                </c:pt>
                <c:pt idx="8">
                  <c:v>42979</c:v>
                </c:pt>
                <c:pt idx="9">
                  <c:v>43009</c:v>
                </c:pt>
                <c:pt idx="10">
                  <c:v>43040</c:v>
                </c:pt>
                <c:pt idx="11">
                  <c:v>43070</c:v>
                </c:pt>
                <c:pt idx="12">
                  <c:v>43101</c:v>
                </c:pt>
                <c:pt idx="13">
                  <c:v>43132</c:v>
                </c:pt>
                <c:pt idx="14">
                  <c:v>43160</c:v>
                </c:pt>
                <c:pt idx="15">
                  <c:v>43191</c:v>
                </c:pt>
                <c:pt idx="16">
                  <c:v>43221</c:v>
                </c:pt>
                <c:pt idx="17">
                  <c:v>43252</c:v>
                </c:pt>
                <c:pt idx="18">
                  <c:v>43282</c:v>
                </c:pt>
                <c:pt idx="19">
                  <c:v>43313</c:v>
                </c:pt>
                <c:pt idx="20">
                  <c:v>43344</c:v>
                </c:pt>
                <c:pt idx="21">
                  <c:v>43374</c:v>
                </c:pt>
                <c:pt idx="22">
                  <c:v>43405</c:v>
                </c:pt>
                <c:pt idx="23">
                  <c:v>43435</c:v>
                </c:pt>
                <c:pt idx="24">
                  <c:v>43466</c:v>
                </c:pt>
                <c:pt idx="25">
                  <c:v>43497</c:v>
                </c:pt>
                <c:pt idx="26">
                  <c:v>43525</c:v>
                </c:pt>
                <c:pt idx="27">
                  <c:v>43556</c:v>
                </c:pt>
                <c:pt idx="28">
                  <c:v>43586</c:v>
                </c:pt>
                <c:pt idx="29">
                  <c:v>43617</c:v>
                </c:pt>
                <c:pt idx="30">
                  <c:v>43647</c:v>
                </c:pt>
                <c:pt idx="31">
                  <c:v>43678</c:v>
                </c:pt>
              </c:numCache>
            </c:numRef>
          </c:cat>
          <c:val>
            <c:numRef>
              <c:f>'102_год_тр'!$B$2:$B$33</c:f>
              <c:numCache>
                <c:formatCode>0.0</c:formatCode>
                <c:ptCount val="32"/>
                <c:pt idx="0">
                  <c:v>101.88101267219665</c:v>
                </c:pt>
                <c:pt idx="1">
                  <c:v>101.69400939003148</c:v>
                </c:pt>
                <c:pt idx="2">
                  <c:v>101.74239514710247</c:v>
                </c:pt>
                <c:pt idx="3">
                  <c:v>101.99210776474621</c:v>
                </c:pt>
                <c:pt idx="4">
                  <c:v>102.2621121606374</c:v>
                </c:pt>
                <c:pt idx="5">
                  <c:v>102.35945201649842</c:v>
                </c:pt>
                <c:pt idx="6">
                  <c:v>102.42668344471913</c:v>
                </c:pt>
                <c:pt idx="7">
                  <c:v>102.64332950564841</c:v>
                </c:pt>
                <c:pt idx="8">
                  <c:v>102.77990637311069</c:v>
                </c:pt>
                <c:pt idx="9">
                  <c:v>102.74324571375466</c:v>
                </c:pt>
                <c:pt idx="10">
                  <c:v>102.81605509180058</c:v>
                </c:pt>
                <c:pt idx="11">
                  <c:v>103.19485065242215</c:v>
                </c:pt>
                <c:pt idx="12">
                  <c:v>103.71404108559204</c:v>
                </c:pt>
                <c:pt idx="13">
                  <c:v>104.14276087946904</c:v>
                </c:pt>
                <c:pt idx="14">
                  <c:v>104.48854351655493</c:v>
                </c:pt>
                <c:pt idx="15">
                  <c:v>104.81140436283331</c:v>
                </c:pt>
                <c:pt idx="16">
                  <c:v>105.05854143480968</c:v>
                </c:pt>
                <c:pt idx="17">
                  <c:v>105.17399450156077</c:v>
                </c:pt>
                <c:pt idx="18">
                  <c:v>105.28099437385141</c:v>
                </c:pt>
                <c:pt idx="19">
                  <c:v>105.44427557157898</c:v>
                </c:pt>
                <c:pt idx="20">
                  <c:v>105.59456464146871</c:v>
                </c:pt>
                <c:pt idx="21">
                  <c:v>105.69238193414346</c:v>
                </c:pt>
                <c:pt idx="22">
                  <c:v>105.77767242273646</c:v>
                </c:pt>
                <c:pt idx="23">
                  <c:v>105.96406959478441</c:v>
                </c:pt>
                <c:pt idx="24">
                  <c:v>106.31983024456494</c:v>
                </c:pt>
                <c:pt idx="25">
                  <c:v>106.74453346605303</c:v>
                </c:pt>
                <c:pt idx="26">
                  <c:v>107.1244839585874</c:v>
                </c:pt>
                <c:pt idx="27">
                  <c:v>107.45397087945437</c:v>
                </c:pt>
                <c:pt idx="28">
                  <c:v>107.74079780355298</c:v>
                </c:pt>
                <c:pt idx="29">
                  <c:v>108.03333311972364</c:v>
                </c:pt>
                <c:pt idx="30">
                  <c:v>108.32320107956181</c:v>
                </c:pt>
                <c:pt idx="31">
                  <c:v>108.61145633141466</c:v>
                </c:pt>
              </c:numCache>
            </c:numRef>
          </c:val>
          <c:smooth val="0"/>
        </c:ser>
        <c:ser>
          <c:idx val="2"/>
          <c:order val="1"/>
          <c:tx>
            <c:strRef>
              <c:f>'102_год_тр'!$D$1</c:f>
              <c:strCache>
                <c:ptCount val="1"/>
                <c:pt idx="0">
                  <c:v>Базисный 2017 </c:v>
                </c:pt>
              </c:strCache>
            </c:strRef>
          </c:tx>
          <c:spPr>
            <a:ln>
              <a:solidFill>
                <a:srgbClr val="0070C0"/>
              </a:solidFill>
            </a:ln>
          </c:spPr>
          <c:marker>
            <c:symbol val="none"/>
          </c:marker>
          <c:cat>
            <c:numRef>
              <c:f>'102_год_тр'!$A$2:$A$33</c:f>
              <c:numCache>
                <c:formatCode>mmm\-yy</c:formatCode>
                <c:ptCount val="32"/>
                <c:pt idx="0">
                  <c:v>42736</c:v>
                </c:pt>
                <c:pt idx="1">
                  <c:v>42767</c:v>
                </c:pt>
                <c:pt idx="2">
                  <c:v>42795</c:v>
                </c:pt>
                <c:pt idx="3">
                  <c:v>42826</c:v>
                </c:pt>
                <c:pt idx="4">
                  <c:v>42856</c:v>
                </c:pt>
                <c:pt idx="5">
                  <c:v>42887</c:v>
                </c:pt>
                <c:pt idx="6">
                  <c:v>42917</c:v>
                </c:pt>
                <c:pt idx="7">
                  <c:v>42948</c:v>
                </c:pt>
                <c:pt idx="8">
                  <c:v>42979</c:v>
                </c:pt>
                <c:pt idx="9">
                  <c:v>43009</c:v>
                </c:pt>
                <c:pt idx="10">
                  <c:v>43040</c:v>
                </c:pt>
                <c:pt idx="11">
                  <c:v>43070</c:v>
                </c:pt>
                <c:pt idx="12">
                  <c:v>43101</c:v>
                </c:pt>
                <c:pt idx="13">
                  <c:v>43132</c:v>
                </c:pt>
                <c:pt idx="14">
                  <c:v>43160</c:v>
                </c:pt>
                <c:pt idx="15">
                  <c:v>43191</c:v>
                </c:pt>
                <c:pt idx="16">
                  <c:v>43221</c:v>
                </c:pt>
                <c:pt idx="17">
                  <c:v>43252</c:v>
                </c:pt>
                <c:pt idx="18">
                  <c:v>43282</c:v>
                </c:pt>
                <c:pt idx="19">
                  <c:v>43313</c:v>
                </c:pt>
                <c:pt idx="20">
                  <c:v>43344</c:v>
                </c:pt>
                <c:pt idx="21">
                  <c:v>43374</c:v>
                </c:pt>
                <c:pt idx="22">
                  <c:v>43405</c:v>
                </c:pt>
                <c:pt idx="23">
                  <c:v>43435</c:v>
                </c:pt>
                <c:pt idx="24">
                  <c:v>43466</c:v>
                </c:pt>
                <c:pt idx="25">
                  <c:v>43497</c:v>
                </c:pt>
                <c:pt idx="26">
                  <c:v>43525</c:v>
                </c:pt>
                <c:pt idx="27">
                  <c:v>43556</c:v>
                </c:pt>
                <c:pt idx="28">
                  <c:v>43586</c:v>
                </c:pt>
                <c:pt idx="29">
                  <c:v>43617</c:v>
                </c:pt>
                <c:pt idx="30">
                  <c:v>43647</c:v>
                </c:pt>
                <c:pt idx="31">
                  <c:v>43678</c:v>
                </c:pt>
              </c:numCache>
            </c:numRef>
          </c:cat>
          <c:val>
            <c:numRef>
              <c:f>'102_год_тр'!$D$2:$D$33</c:f>
              <c:numCache>
                <c:formatCode>0.0</c:formatCode>
                <c:ptCount val="32"/>
                <c:pt idx="0">
                  <c:v>102.63254264630889</c:v>
                </c:pt>
                <c:pt idx="1">
                  <c:v>102.64719237230604</c:v>
                </c:pt>
                <c:pt idx="2">
                  <c:v>102.84723456053349</c:v>
                </c:pt>
                <c:pt idx="3">
                  <c:v>103.32936699128707</c:v>
                </c:pt>
                <c:pt idx="4">
                  <c:v>103.8874026572791</c:v>
                </c:pt>
                <c:pt idx="5">
                  <c:v>104.2679068486666</c:v>
                </c:pt>
                <c:pt idx="6">
                  <c:v>104.48577892471477</c:v>
                </c:pt>
                <c:pt idx="7">
                  <c:v>104.68752816481845</c:v>
                </c:pt>
                <c:pt idx="8">
                  <c:v>104.7419614852372</c:v>
                </c:pt>
                <c:pt idx="9">
                  <c:v>104.59127224718236</c:v>
                </c:pt>
                <c:pt idx="10">
                  <c:v>104.58246989991291</c:v>
                </c:pt>
                <c:pt idx="11">
                  <c:v>105.16102923537092</c:v>
                </c:pt>
                <c:pt idx="12">
                  <c:v>106.14646073575989</c:v>
                </c:pt>
                <c:pt idx="13">
                  <c:v>106.88867517125591</c:v>
                </c:pt>
                <c:pt idx="14">
                  <c:v>107.32383361753431</c:v>
                </c:pt>
                <c:pt idx="15">
                  <c:v>107.75779224298502</c:v>
                </c:pt>
                <c:pt idx="16">
                  <c:v>108.17531356746073</c:v>
                </c:pt>
                <c:pt idx="17">
                  <c:v>108.38213216360927</c:v>
                </c:pt>
                <c:pt idx="18">
                  <c:v>108.52979139057433</c:v>
                </c:pt>
                <c:pt idx="19">
                  <c:v>108.81696511149482</c:v>
                </c:pt>
                <c:pt idx="20">
                  <c:v>109.16939131777868</c:v>
                </c:pt>
                <c:pt idx="21">
                  <c:v>109.46892015655196</c:v>
                </c:pt>
                <c:pt idx="22">
                  <c:v>109.69080085667579</c:v>
                </c:pt>
                <c:pt idx="23">
                  <c:v>109.65855498988516</c:v>
                </c:pt>
                <c:pt idx="24">
                  <c:v>109.31798042804353</c:v>
                </c:pt>
                <c:pt idx="25">
                  <c:v>109.14130877504616</c:v>
                </c:pt>
                <c:pt idx="26">
                  <c:v>109.26547653555033</c:v>
                </c:pt>
                <c:pt idx="27">
                  <c:v>109.40672120582761</c:v>
                </c:pt>
                <c:pt idx="28">
                  <c:v>109.58703809047087</c:v>
                </c:pt>
                <c:pt idx="29">
                  <c:v>109.9867774607573</c:v>
                </c:pt>
                <c:pt idx="30">
                  <c:v>110.4086926804909</c:v>
                </c:pt>
                <c:pt idx="31">
                  <c:v>110.69672715046192</c:v>
                </c:pt>
              </c:numCache>
            </c:numRef>
          </c:val>
          <c:smooth val="0"/>
        </c:ser>
        <c:ser>
          <c:idx val="3"/>
          <c:order val="2"/>
          <c:tx>
            <c:strRef>
              <c:f>'102_год_тр'!$E$1</c:f>
              <c:strCache>
                <c:ptCount val="1"/>
                <c:pt idx="0">
                  <c:v>Базисный 2018 </c:v>
                </c:pt>
              </c:strCache>
            </c:strRef>
          </c:tx>
          <c:spPr>
            <a:ln>
              <a:solidFill>
                <a:srgbClr val="FF0000"/>
              </a:solidFill>
            </a:ln>
          </c:spPr>
          <c:marker>
            <c:symbol val="none"/>
          </c:marker>
          <c:cat>
            <c:numRef>
              <c:f>'102_год_тр'!$A$2:$A$33</c:f>
              <c:numCache>
                <c:formatCode>mmm\-yy</c:formatCode>
                <c:ptCount val="32"/>
                <c:pt idx="0">
                  <c:v>42736</c:v>
                </c:pt>
                <c:pt idx="1">
                  <c:v>42767</c:v>
                </c:pt>
                <c:pt idx="2">
                  <c:v>42795</c:v>
                </c:pt>
                <c:pt idx="3">
                  <c:v>42826</c:v>
                </c:pt>
                <c:pt idx="4">
                  <c:v>42856</c:v>
                </c:pt>
                <c:pt idx="5">
                  <c:v>42887</c:v>
                </c:pt>
                <c:pt idx="6">
                  <c:v>42917</c:v>
                </c:pt>
                <c:pt idx="7">
                  <c:v>42948</c:v>
                </c:pt>
                <c:pt idx="8">
                  <c:v>42979</c:v>
                </c:pt>
                <c:pt idx="9">
                  <c:v>43009</c:v>
                </c:pt>
                <c:pt idx="10">
                  <c:v>43040</c:v>
                </c:pt>
                <c:pt idx="11">
                  <c:v>43070</c:v>
                </c:pt>
                <c:pt idx="12">
                  <c:v>43101</c:v>
                </c:pt>
                <c:pt idx="13">
                  <c:v>43132</c:v>
                </c:pt>
                <c:pt idx="14">
                  <c:v>43160</c:v>
                </c:pt>
                <c:pt idx="15">
                  <c:v>43191</c:v>
                </c:pt>
                <c:pt idx="16">
                  <c:v>43221</c:v>
                </c:pt>
                <c:pt idx="17">
                  <c:v>43252</c:v>
                </c:pt>
                <c:pt idx="18">
                  <c:v>43282</c:v>
                </c:pt>
                <c:pt idx="19">
                  <c:v>43313</c:v>
                </c:pt>
                <c:pt idx="20">
                  <c:v>43344</c:v>
                </c:pt>
                <c:pt idx="21">
                  <c:v>43374</c:v>
                </c:pt>
                <c:pt idx="22">
                  <c:v>43405</c:v>
                </c:pt>
                <c:pt idx="23">
                  <c:v>43435</c:v>
                </c:pt>
                <c:pt idx="24">
                  <c:v>43466</c:v>
                </c:pt>
                <c:pt idx="25">
                  <c:v>43497</c:v>
                </c:pt>
                <c:pt idx="26">
                  <c:v>43525</c:v>
                </c:pt>
                <c:pt idx="27">
                  <c:v>43556</c:v>
                </c:pt>
                <c:pt idx="28">
                  <c:v>43586</c:v>
                </c:pt>
                <c:pt idx="29">
                  <c:v>43617</c:v>
                </c:pt>
                <c:pt idx="30">
                  <c:v>43647</c:v>
                </c:pt>
                <c:pt idx="31">
                  <c:v>43678</c:v>
                </c:pt>
              </c:numCache>
            </c:numRef>
          </c:cat>
          <c:val>
            <c:numRef>
              <c:f>'102_год_тр'!$E$2:$E$33</c:f>
              <c:numCache>
                <c:formatCode>0.0</c:formatCode>
                <c:ptCount val="32"/>
                <c:pt idx="0">
                  <c:v>101.96628627141027</c:v>
                </c:pt>
                <c:pt idx="1">
                  <c:v>101.78776389950933</c:v>
                </c:pt>
                <c:pt idx="2">
                  <c:v>101.92900387446923</c:v>
                </c:pt>
                <c:pt idx="3">
                  <c:v>102.44308385324496</c:v>
                </c:pt>
                <c:pt idx="4">
                  <c:v>103.06396078625832</c:v>
                </c:pt>
                <c:pt idx="5">
                  <c:v>103.39107616802829</c:v>
                </c:pt>
                <c:pt idx="6">
                  <c:v>103.52629455182392</c:v>
                </c:pt>
                <c:pt idx="7">
                  <c:v>103.79003156730774</c:v>
                </c:pt>
                <c:pt idx="8">
                  <c:v>103.88154304509067</c:v>
                </c:pt>
                <c:pt idx="9">
                  <c:v>103.52757087660397</c:v>
                </c:pt>
                <c:pt idx="10">
                  <c:v>103.17919384350036</c:v>
                </c:pt>
                <c:pt idx="11">
                  <c:v>103.62159706655389</c:v>
                </c:pt>
                <c:pt idx="12">
                  <c:v>104.69927291910014</c:v>
                </c:pt>
                <c:pt idx="13">
                  <c:v>105.39676364857057</c:v>
                </c:pt>
                <c:pt idx="14">
                  <c:v>105.62284054833343</c:v>
                </c:pt>
                <c:pt idx="15">
                  <c:v>105.99891715160977</c:v>
                </c:pt>
                <c:pt idx="16">
                  <c:v>106.51795156387638</c:v>
                </c:pt>
                <c:pt idx="17">
                  <c:v>106.73317405324232</c:v>
                </c:pt>
                <c:pt idx="18">
                  <c:v>106.77098135556548</c:v>
                </c:pt>
                <c:pt idx="19">
                  <c:v>106.97911910136619</c:v>
                </c:pt>
                <c:pt idx="20">
                  <c:v>107.31643467548146</c:v>
                </c:pt>
                <c:pt idx="21">
                  <c:v>107.63024710775564</c:v>
                </c:pt>
                <c:pt idx="22">
                  <c:v>107.92998046429349</c:v>
                </c:pt>
                <c:pt idx="23">
                  <c:v>107.96215212848638</c:v>
                </c:pt>
                <c:pt idx="24">
                  <c:v>107.55528296303196</c:v>
                </c:pt>
                <c:pt idx="25">
                  <c:v>107.3397630797684</c:v>
                </c:pt>
                <c:pt idx="26">
                  <c:v>107.5459791501499</c:v>
                </c:pt>
                <c:pt idx="27">
                  <c:v>107.6578302263151</c:v>
                </c:pt>
                <c:pt idx="28">
                  <c:v>107.67227709528306</c:v>
                </c:pt>
                <c:pt idx="29">
                  <c:v>108.07997901386577</c:v>
                </c:pt>
                <c:pt idx="30">
                  <c:v>108.66089281256819</c:v>
                </c:pt>
                <c:pt idx="31">
                  <c:v>109.01993055536435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0536576"/>
        <c:axId val="40655616"/>
      </c:lineChart>
      <c:dateAx>
        <c:axId val="40536576"/>
        <c:scaling>
          <c:orientation val="minMax"/>
        </c:scaling>
        <c:delete val="0"/>
        <c:axPos val="b"/>
        <c:majorGridlines/>
        <c:numFmt formatCode="mmm\-yy" sourceLinked="1"/>
        <c:majorTickMark val="out"/>
        <c:minorTickMark val="none"/>
        <c:tickLblPos val="nextTo"/>
        <c:crossAx val="40655616"/>
        <c:crosses val="autoZero"/>
        <c:auto val="1"/>
        <c:lblOffset val="100"/>
        <c:baseTimeUnit val="months"/>
      </c:dateAx>
      <c:valAx>
        <c:axId val="40655616"/>
        <c:scaling>
          <c:orientation val="minMax"/>
          <c:max val="111"/>
          <c:min val="101"/>
        </c:scaling>
        <c:delete val="0"/>
        <c:axPos val="l"/>
        <c:majorGridlines/>
        <c:numFmt formatCode="0" sourceLinked="0"/>
        <c:majorTickMark val="out"/>
        <c:minorTickMark val="none"/>
        <c:tickLblPos val="nextTo"/>
        <c:crossAx val="40536576"/>
        <c:crosses val="autoZero"/>
        <c:crossBetween val="midCat"/>
        <c:majorUnit val="2"/>
      </c:valAx>
    </c:plotArea>
    <c:legend>
      <c:legendPos val="b"/>
      <c:layout>
        <c:manualLayout>
          <c:xMode val="edge"/>
          <c:yMode val="edge"/>
          <c:x val="2.3697754447360754E-2"/>
          <c:y val="0.94059103041161651"/>
          <c:w val="0.93482671332750089"/>
          <c:h val="4.460786094261307E-2"/>
        </c:manualLayout>
      </c:layout>
      <c:overlay val="0"/>
      <c:txPr>
        <a:bodyPr/>
        <a:lstStyle/>
        <a:p>
          <a:pPr>
            <a:defRPr sz="1400" b="1"/>
          </a:pPr>
          <a:endParaRPr lang="ru-RU"/>
        </a:p>
      </c:txPr>
    </c:legend>
    <c:plotVisOnly val="1"/>
    <c:dispBlanksAs val="gap"/>
    <c:showDLblsOverMax val="0"/>
  </c:chart>
  <c:externalData r:id="rId2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image" Target="../media/image8.w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0.70866</cdr:x>
      <cdr:y>0.15095</cdr:y>
    </cdr:from>
    <cdr:to>
      <cdr:x>0.82625</cdr:x>
      <cdr:y>0.88055</cdr:y>
    </cdr:to>
    <cdr:sp macro="" textlink="">
      <cdr:nvSpPr>
        <cdr:cNvPr id="3" name="Овал 2"/>
        <cdr:cNvSpPr/>
      </cdr:nvSpPr>
      <cdr:spPr>
        <a:xfrm xmlns:a="http://schemas.openxmlformats.org/drawingml/2006/main">
          <a:off x="6074954" y="432048"/>
          <a:ext cx="1008112" cy="2088232"/>
        </a:xfrm>
        <a:prstGeom xmlns:a="http://schemas.openxmlformats.org/drawingml/2006/main" prst="ellipse">
          <a:avLst/>
        </a:prstGeom>
        <a:noFill xmlns:a="http://schemas.openxmlformats.org/drawingml/2006/main"/>
        <a:ln xmlns:a="http://schemas.openxmlformats.org/drawingml/2006/main">
          <a:solidFill>
            <a:srgbClr val="009900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ru-RU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4.09791E-5</cdr:x>
      <cdr:y>0.05583</cdr:y>
    </cdr:from>
    <cdr:to>
      <cdr:x>0.09844</cdr:x>
      <cdr:y>0.12085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360" y="257350"/>
          <a:ext cx="864456" cy="29969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100" b="1" dirty="0"/>
            <a:t>млн. руб.</a:t>
          </a: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</cdr:x>
      <cdr:y>0.0553</cdr:y>
    </cdr:from>
    <cdr:to>
      <cdr:x>0.10208</cdr:x>
      <cdr:y>0.11433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-1352550" y="223863"/>
          <a:ext cx="657283" cy="23896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l"/>
          <a:r>
            <a:rPr lang="ru-RU" b="1" dirty="0"/>
            <a:t>тонна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6" y="2"/>
            <a:ext cx="2945659" cy="496333"/>
          </a:xfrm>
          <a:prstGeom prst="rect">
            <a:avLst/>
          </a:prstGeom>
        </p:spPr>
        <p:txBody>
          <a:bodyPr vert="horz" lIns="91676" tIns="45840" rIns="91676" bIns="4584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9" y="2"/>
            <a:ext cx="2945659" cy="496333"/>
          </a:xfrm>
          <a:prstGeom prst="rect">
            <a:avLst/>
          </a:prstGeom>
        </p:spPr>
        <p:txBody>
          <a:bodyPr vert="horz" lIns="91676" tIns="45840" rIns="91676" bIns="45840" rtlCol="0"/>
          <a:lstStyle>
            <a:lvl1pPr algn="r">
              <a:defRPr sz="1200"/>
            </a:lvl1pPr>
          </a:lstStyle>
          <a:p>
            <a:fld id="{94BDC662-AF0E-426E-B420-C5ADCB6DAF97}" type="datetimeFigureOut">
              <a:rPr lang="ru-RU" smtClean="0"/>
              <a:t>22.11.2019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676" tIns="45840" rIns="91676" bIns="4584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15157"/>
            <a:ext cx="5438140" cy="4466987"/>
          </a:xfrm>
          <a:prstGeom prst="rect">
            <a:avLst/>
          </a:prstGeom>
        </p:spPr>
        <p:txBody>
          <a:bodyPr vert="horz" lIns="91676" tIns="45840" rIns="91676" bIns="4584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6" y="9428586"/>
            <a:ext cx="2945659" cy="496333"/>
          </a:xfrm>
          <a:prstGeom prst="rect">
            <a:avLst/>
          </a:prstGeom>
        </p:spPr>
        <p:txBody>
          <a:bodyPr vert="horz" lIns="91676" tIns="45840" rIns="91676" bIns="4584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9" y="9428586"/>
            <a:ext cx="2945659" cy="496333"/>
          </a:xfrm>
          <a:prstGeom prst="rect">
            <a:avLst/>
          </a:prstGeom>
        </p:spPr>
        <p:txBody>
          <a:bodyPr vert="horz" lIns="91676" tIns="45840" rIns="91676" bIns="45840" rtlCol="0" anchor="b"/>
          <a:lstStyle>
            <a:lvl1pPr algn="r">
              <a:defRPr sz="1200"/>
            </a:lvl1pPr>
          </a:lstStyle>
          <a:p>
            <a:fld id="{342B7EEE-7051-43AF-B996-694569586946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66559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</p:spPr>
      </p:sp>
      <p:sp>
        <p:nvSpPr>
          <p:cNvPr id="168" name="PlaceHolder 2"/>
          <p:cNvSpPr>
            <a:spLocks noGrp="1"/>
          </p:cNvSpPr>
          <p:nvPr>
            <p:ph type="body"/>
          </p:nvPr>
        </p:nvSpPr>
        <p:spPr>
          <a:xfrm>
            <a:off x="679768" y="4715155"/>
            <a:ext cx="5437426" cy="4466206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ru-RU" sz="2000" spc="-1" dirty="0">
              <a:latin typeface="Arial"/>
            </a:endParaRPr>
          </a:p>
        </p:txBody>
      </p:sp>
      <p:sp>
        <p:nvSpPr>
          <p:cNvPr id="169" name="CustomShape 3"/>
          <p:cNvSpPr/>
          <p:nvPr/>
        </p:nvSpPr>
        <p:spPr>
          <a:xfrm>
            <a:off x="3850588" y="9428744"/>
            <a:ext cx="2944946" cy="49555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230" tIns="45118" rIns="90230" bIns="45118" anchor="b">
            <a:noAutofit/>
          </a:bodyPr>
          <a:lstStyle/>
          <a:p>
            <a:pPr algn="r">
              <a:lnSpc>
                <a:spcPct val="100000"/>
              </a:lnSpc>
            </a:pPr>
            <a:fld id="{93275C43-1E91-426D-B165-D547505212D3}" type="slidenum">
              <a:rPr lang="ru-RU" sz="1200" spc="-1">
                <a:solidFill>
                  <a:srgbClr val="000000"/>
                </a:solidFill>
              </a:rPr>
              <a:t>14</a:t>
            </a:fld>
            <a:endParaRPr lang="ru-RU" sz="1200" spc="-1" dirty="0">
              <a:latin typeface="Arial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AE598186-B23C-468B-9300-6E3923FAC039}" type="slidenum">
              <a:rPr lang="ru-RU" sz="1400" spc="-1">
                <a:latin typeface="Times New Roman"/>
              </a:rPr>
              <a:t>14</a:t>
            </a:fld>
            <a:endParaRPr lang="ru-RU" sz="1400" spc="-1" dirty="0">
              <a:latin typeface="Times New Roman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2B7EEE-7051-43AF-B996-694569586946}" type="slidenum">
              <a:rPr lang="ru-RU" smtClean="0"/>
              <a:t>18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362350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79F53-59D0-4072-B672-AB31EDB0D747}" type="datetime1">
              <a:rPr lang="ru-RU" smtClean="0"/>
              <a:t>22.11.2019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DAABC-5DD0-4942-B4D1-C55197750B21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198203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B6B05-44E1-4482-87E8-EBBB491175CE}" type="datetime1">
              <a:rPr lang="ru-RU" smtClean="0"/>
              <a:t>22.11.2019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DAABC-5DD0-4942-B4D1-C55197750B21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485222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5CD078-EC01-410A-BAB1-8DD8E86C1565}" type="datetime1">
              <a:rPr lang="ru-RU" smtClean="0"/>
              <a:t>22.11.2019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DAABC-5DD0-4942-B4D1-C55197750B21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056263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14501-E423-4FE8-A131-0991F17E85D2}" type="datetime1">
              <a:rPr lang="ru-RU" smtClean="0"/>
              <a:t>22.11.2019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DAABC-5DD0-4942-B4D1-C55197750B21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643778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F6A1DC-7342-406E-AC4E-D7FD3CF12386}" type="datetime1">
              <a:rPr lang="ru-RU" smtClean="0"/>
              <a:t>22.11.2019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DAABC-5DD0-4942-B4D1-C55197750B21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138449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F0B251-51E9-46F5-B17B-AADC15853017}" type="datetime1">
              <a:rPr lang="ru-RU" smtClean="0"/>
              <a:t>22.11.2019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DAABC-5DD0-4942-B4D1-C55197750B21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254731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433202-C1ED-4443-800A-E2D41C34DE78}" type="datetime1">
              <a:rPr lang="ru-RU" smtClean="0"/>
              <a:t>22.11.2019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DAABC-5DD0-4942-B4D1-C55197750B21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410140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0C6C0-D3F5-42E9-8673-C731A5E2DE37}" type="datetime1">
              <a:rPr lang="ru-RU" smtClean="0"/>
              <a:t>22.11.2019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DAABC-5DD0-4942-B4D1-C55197750B21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897362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CCA3B2-4F8A-4BA2-A4BF-4E83A9F30D5D}" type="datetime1">
              <a:rPr lang="ru-RU" smtClean="0"/>
              <a:t>22.11.2019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DAABC-5DD0-4942-B4D1-C55197750B21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346398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EA93C-21A1-4662-9795-AE3809FE9855}" type="datetime1">
              <a:rPr lang="ru-RU" smtClean="0"/>
              <a:t>22.11.2019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DAABC-5DD0-4942-B4D1-C55197750B21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255087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B0ACE9-AE98-4418-96DD-E4221FB725BA}" type="datetime1">
              <a:rPr lang="ru-RU" smtClean="0"/>
              <a:t>22.11.2019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DAABC-5DD0-4942-B4D1-C55197750B21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414667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3A10F5-A701-482A-9B5F-4D82CA25F6E6}" type="datetime1">
              <a:rPr lang="ru-RU" smtClean="0"/>
              <a:t>22.11.2019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FDAABC-5DD0-4942-B4D1-C55197750B21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699660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chart" Target="../charts/char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6.xml"/><Relationship Id="rId4" Type="http://schemas.openxmlformats.org/officeDocument/2006/relationships/chart" Target="../charts/char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1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4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5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6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emf"/><Relationship Id="rId4" Type="http://schemas.openxmlformats.org/officeDocument/2006/relationships/image" Target="../media/image2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emf"/><Relationship Id="rId4" Type="http://schemas.openxmlformats.org/officeDocument/2006/relationships/image" Target="../media/image2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7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8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9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21.xml"/><Relationship Id="rId4" Type="http://schemas.openxmlformats.org/officeDocument/2006/relationships/chart" Target="../charts/chart20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2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2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4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5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emf"/><Relationship Id="rId3" Type="http://schemas.openxmlformats.org/officeDocument/2006/relationships/image" Target="../media/image1.png"/><Relationship Id="rId7" Type="http://schemas.openxmlformats.org/officeDocument/2006/relationships/oleObject" Target="../embeddings/_________Microsoft_Word_97-20031.doc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8.wmf"/><Relationship Id="rId4" Type="http://schemas.openxmlformats.org/officeDocument/2006/relationships/oleObject" Target="../embeddings/oleObject1.bin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"/>
          <p:cNvPicPr/>
          <p:nvPr/>
        </p:nvPicPr>
        <p:blipFill>
          <a:blip r:embed="rId2"/>
          <a:stretch/>
        </p:blipFill>
        <p:spPr>
          <a:xfrm>
            <a:off x="0" y="0"/>
            <a:ext cx="9143280" cy="1051920"/>
          </a:xfrm>
          <a:prstGeom prst="rect">
            <a:avLst/>
          </a:prstGeom>
          <a:ln>
            <a:noFill/>
          </a:ln>
        </p:spPr>
      </p:pic>
      <p:sp>
        <p:nvSpPr>
          <p:cNvPr id="45" name="Line 1"/>
          <p:cNvSpPr/>
          <p:nvPr/>
        </p:nvSpPr>
        <p:spPr>
          <a:xfrm>
            <a:off x="3924000" y="4493873"/>
            <a:ext cx="5043600" cy="0"/>
          </a:xfrm>
          <a:prstGeom prst="line">
            <a:avLst/>
          </a:prstGeom>
          <a:ln>
            <a:round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/>
        </p:style>
      </p:sp>
      <p:sp>
        <p:nvSpPr>
          <p:cNvPr id="46" name="CustomShape 2"/>
          <p:cNvSpPr/>
          <p:nvPr/>
        </p:nvSpPr>
        <p:spPr>
          <a:xfrm>
            <a:off x="4139952" y="4725144"/>
            <a:ext cx="4911888" cy="121426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600" b="1" strike="noStrike" spc="-1" dirty="0" smtClean="0">
                <a:solidFill>
                  <a:srgbClr val="171785"/>
                </a:solidFill>
                <a:latin typeface="Arial Black"/>
                <a:ea typeface="DejaVu Sans"/>
              </a:rPr>
              <a:t>Шустова Елена Анатольевна</a:t>
            </a:r>
            <a:endParaRPr lang="ru-RU" sz="16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601"/>
              </a:spcBef>
            </a:pPr>
            <a:r>
              <a:rPr lang="ru-RU" sz="1600" b="1" i="1" strike="noStrike" spc="-1" dirty="0" smtClean="0">
                <a:solidFill>
                  <a:srgbClr val="171785"/>
                </a:solidFill>
                <a:latin typeface="Arial Black"/>
                <a:ea typeface="DejaVu Sans"/>
              </a:rPr>
              <a:t>Начальник </a:t>
            </a:r>
            <a:r>
              <a:rPr lang="ru-RU" sz="1600" b="1" i="1" strike="noStrike" spc="-1" dirty="0">
                <a:solidFill>
                  <a:srgbClr val="171785"/>
                </a:solidFill>
                <a:latin typeface="Arial Black"/>
                <a:ea typeface="DejaVu Sans"/>
              </a:rPr>
              <a:t>Управления </a:t>
            </a:r>
            <a:r>
              <a:rPr sz="1600" dirty="0"/>
              <a:t/>
            </a:r>
            <a:br>
              <a:rPr sz="1600" dirty="0"/>
            </a:br>
            <a:r>
              <a:rPr lang="ru-RU" sz="1600" b="1" i="1" strike="noStrike" spc="-1" dirty="0">
                <a:solidFill>
                  <a:srgbClr val="171785"/>
                </a:solidFill>
                <a:latin typeface="Arial Black"/>
                <a:ea typeface="DejaVu Sans"/>
              </a:rPr>
              <a:t>статистики предприятий</a:t>
            </a:r>
            <a:endParaRPr lang="ru-RU" sz="1600" b="0" strike="noStrike" spc="-1" dirty="0"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ru-RU" sz="2000" b="0" strike="noStrike" spc="-1" dirty="0">
              <a:latin typeface="Arial"/>
            </a:endParaRPr>
          </a:p>
        </p:txBody>
      </p:sp>
      <p:sp>
        <p:nvSpPr>
          <p:cNvPr id="47" name="CustomShape 3"/>
          <p:cNvSpPr/>
          <p:nvPr/>
        </p:nvSpPr>
        <p:spPr>
          <a:xfrm>
            <a:off x="69352" y="2420888"/>
            <a:ext cx="8928360" cy="101420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3000" b="1" strike="noStrike" spc="-1" dirty="0" smtClean="0">
                <a:solidFill>
                  <a:srgbClr val="171785"/>
                </a:solidFill>
                <a:latin typeface="Bookman Old Style"/>
                <a:ea typeface="DejaVu Sans"/>
              </a:rPr>
              <a:t>Методология расчета индекса промышленного производства</a:t>
            </a:r>
            <a:endParaRPr lang="ru-RU" sz="3000" b="0" strike="noStrike" spc="-1" dirty="0">
              <a:latin typeface="Arial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B9C9E-CED0-48F1-AA0B-6F5CCEA1E9B6}" type="slidenum">
              <a:rPr lang="ru-RU" smtClean="0"/>
              <a:t>1</a:t>
            </a:fld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259632" y="1268760"/>
            <a:ext cx="640871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spc="-1" dirty="0">
                <a:solidFill>
                  <a:srgbClr val="171785"/>
                </a:solidFill>
                <a:latin typeface="Bookman Old Style"/>
                <a:ea typeface="DejaVu Sans"/>
              </a:rPr>
              <a:t>Научно-методологический совет Росстата </a:t>
            </a:r>
            <a:r>
              <a:rPr lang="ru-RU" sz="2000" b="1" spc="-1" dirty="0" smtClean="0">
                <a:solidFill>
                  <a:srgbClr val="171785"/>
                </a:solidFill>
                <a:latin typeface="Bookman Old Style"/>
                <a:ea typeface="DejaVu Sans"/>
              </a:rPr>
              <a:t>30 октября 2019 года</a:t>
            </a:r>
            <a:endParaRPr lang="ru-RU" sz="2000" b="1" spc="-1" dirty="0">
              <a:solidFill>
                <a:srgbClr val="171785"/>
              </a:solidFill>
              <a:latin typeface="Bookman Old Style"/>
              <a:ea typeface="DejaVu Sans"/>
            </a:endParaRPr>
          </a:p>
        </p:txBody>
      </p:sp>
      <p:pic>
        <p:nvPicPr>
          <p:cNvPr id="4100" name="Picture 4" descr="Картинки по запросу &quot;смешные картинки на тему экономика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772" y="4091556"/>
            <a:ext cx="2466975" cy="1847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8658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" name="Picture 4"/>
          <p:cNvPicPr/>
          <p:nvPr/>
        </p:nvPicPr>
        <p:blipFill>
          <a:blip r:embed="rId2"/>
          <a:stretch/>
        </p:blipFill>
        <p:spPr>
          <a:xfrm>
            <a:off x="0" y="0"/>
            <a:ext cx="9143280" cy="691920"/>
          </a:xfrm>
          <a:prstGeom prst="rect">
            <a:avLst/>
          </a:prstGeom>
          <a:ln>
            <a:noFill/>
          </a:ln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DAABC-5DD0-4942-B4D1-C55197750B2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extBox 22"/>
          <p:cNvSpPr txBox="1"/>
          <p:nvPr/>
        </p:nvSpPr>
        <p:spPr>
          <a:xfrm>
            <a:off x="15274925" y="13203238"/>
            <a:ext cx="7080250" cy="2865437"/>
          </a:xfrm>
          <a:prstGeom prst="rect">
            <a:avLst/>
          </a:prstGeom>
          <a:solidFill>
            <a:schemeClr val="lt1"/>
          </a:solidFill>
          <a:ln w="25400" cmpd="sng">
            <a:solidFill>
              <a:srgbClr val="00B05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3200" dirty="0">
                <a:solidFill>
                  <a:prstClr val="black"/>
                </a:solidFill>
                <a:latin typeface="Arial Black" pitchFamily="34" charset="0"/>
              </a:rPr>
              <a:t>37  "Обработка вторичного сырья"</a:t>
            </a:r>
          </a:p>
          <a:p>
            <a:pPr algn="ctr">
              <a:defRPr/>
            </a:pPr>
            <a:r>
              <a:rPr lang="en-US" sz="2800" dirty="0">
                <a:solidFill>
                  <a:prstClr val="black"/>
                </a:solidFill>
                <a:latin typeface="Arial Black" pitchFamily="34" charset="0"/>
              </a:rPr>
              <a:t>(</a:t>
            </a:r>
            <a:r>
              <a:rPr lang="ru-RU" sz="2800" dirty="0">
                <a:solidFill>
                  <a:prstClr val="black"/>
                </a:solidFill>
                <a:latin typeface="Arial Black" pitchFamily="34" charset="0"/>
              </a:rPr>
              <a:t>доля в промышленном производстве в 2018 году - 0,9</a:t>
            </a:r>
            <a:r>
              <a:rPr lang="ru-RU" sz="3200" b="1" dirty="0">
                <a:solidFill>
                  <a:prstClr val="black"/>
                </a:solidFill>
              </a:rPr>
              <a:t>%)</a:t>
            </a:r>
          </a:p>
          <a:p>
            <a:pPr algn="ctr"/>
            <a:endParaRPr lang="ru-RU" sz="3200" dirty="0">
              <a:solidFill>
                <a:prstClr val="black"/>
              </a:solidFill>
              <a:latin typeface="Arial Black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55096" y="755029"/>
            <a:ext cx="70375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spc="-1" dirty="0" smtClean="0">
                <a:solidFill>
                  <a:srgbClr val="171785"/>
                </a:solidFill>
                <a:latin typeface="Bookman Old Style"/>
                <a:ea typeface="DejaVu Sans"/>
              </a:rPr>
              <a:t>Пример изменения внутриотраслевых  границ промышленного производства</a:t>
            </a:r>
            <a:endParaRPr lang="ru-RU" b="1" spc="-1" dirty="0">
              <a:solidFill>
                <a:srgbClr val="171785"/>
              </a:solidFill>
              <a:latin typeface="Bookman Old Style"/>
              <a:ea typeface="DejaVu Sans"/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352503" y="2116782"/>
            <a:ext cx="2079129" cy="198760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08011" y="2370849"/>
            <a:ext cx="194421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prstClr val="black"/>
                </a:solidFill>
              </a:rPr>
              <a:t>Производство готовых металлических изделий, кроме машин и оборудования</a:t>
            </a:r>
          </a:p>
        </p:txBody>
      </p:sp>
      <p:sp>
        <p:nvSpPr>
          <p:cNvPr id="34" name="Скругленный прямоугольник 33"/>
          <p:cNvSpPr/>
          <p:nvPr/>
        </p:nvSpPr>
        <p:spPr>
          <a:xfrm>
            <a:off x="3402743" y="1647073"/>
            <a:ext cx="2593404" cy="158061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3497383" y="1695012"/>
            <a:ext cx="244012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prstClr val="black"/>
                </a:solidFill>
              </a:rPr>
              <a:t>28.22.9 «</a:t>
            </a:r>
            <a:r>
              <a:rPr lang="ru-RU" sz="1400" b="1" dirty="0" smtClean="0"/>
              <a:t>Предоставление </a:t>
            </a:r>
            <a:r>
              <a:rPr lang="ru-RU" sz="1400" b="1" dirty="0"/>
              <a:t>услуг по ремонту и техническому обслуживанию котлов центрального </a:t>
            </a:r>
            <a:r>
              <a:rPr lang="ru-RU" sz="1400" b="1" dirty="0" smtClean="0"/>
              <a:t>отопления» ОКВЭД 1.1 (0.03%)</a:t>
            </a:r>
            <a:endParaRPr lang="ru-RU" sz="1400" b="1" dirty="0">
              <a:solidFill>
                <a:prstClr val="black"/>
              </a:solidFill>
            </a:endParaRPr>
          </a:p>
        </p:txBody>
      </p:sp>
      <p:grpSp>
        <p:nvGrpSpPr>
          <p:cNvPr id="19" name="Группа 18"/>
          <p:cNvGrpSpPr/>
          <p:nvPr/>
        </p:nvGrpSpPr>
        <p:grpSpPr>
          <a:xfrm>
            <a:off x="3441287" y="3467233"/>
            <a:ext cx="2628669" cy="1812525"/>
            <a:chOff x="6609318" y="2996952"/>
            <a:chExt cx="2391350" cy="1248435"/>
          </a:xfrm>
        </p:grpSpPr>
        <p:sp>
          <p:nvSpPr>
            <p:cNvPr id="33" name="Скругленный прямоугольник 32"/>
            <p:cNvSpPr/>
            <p:nvPr/>
          </p:nvSpPr>
          <p:spPr>
            <a:xfrm>
              <a:off x="6609318" y="2996952"/>
              <a:ext cx="2370008" cy="1146506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6687165" y="2996952"/>
              <a:ext cx="2313503" cy="12484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400" b="1" dirty="0">
                  <a:solidFill>
                    <a:prstClr val="black"/>
                  </a:solidFill>
                </a:rPr>
                <a:t>28.30.9 «Предоставление услуг по монтажу, техническому обслуживанию и ремонту ядерных реакторов и паровых котлов, кроме котлов центрального отопления</a:t>
              </a:r>
              <a:r>
                <a:rPr lang="ru-RU" sz="1400" b="1" dirty="0" smtClean="0">
                  <a:solidFill>
                    <a:prstClr val="black"/>
                  </a:solidFill>
                </a:rPr>
                <a:t>» ОКВЭД 1.1 (0,9%)</a:t>
              </a:r>
              <a:endParaRPr lang="ru-RU" sz="1400" b="1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20" name="Группа 19"/>
          <p:cNvGrpSpPr/>
          <p:nvPr/>
        </p:nvGrpSpPr>
        <p:grpSpPr>
          <a:xfrm>
            <a:off x="7006280" y="2760446"/>
            <a:ext cx="1946542" cy="1490139"/>
            <a:chOff x="6660232" y="4330643"/>
            <a:chExt cx="2114256" cy="682533"/>
          </a:xfrm>
        </p:grpSpPr>
        <p:sp>
          <p:nvSpPr>
            <p:cNvPr id="36" name="Скругленный прямоугольник 35"/>
            <p:cNvSpPr/>
            <p:nvPr/>
          </p:nvSpPr>
          <p:spPr>
            <a:xfrm>
              <a:off x="6660232" y="4330643"/>
              <a:ext cx="2114256" cy="682533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6801285" y="4464832"/>
              <a:ext cx="1832149" cy="4370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400" b="1" dirty="0" smtClean="0">
                  <a:solidFill>
                    <a:prstClr val="black"/>
                  </a:solidFill>
                </a:rPr>
                <a:t>33 </a:t>
              </a:r>
              <a:r>
                <a:rPr lang="ru-RU" sz="1400" b="1" dirty="0">
                  <a:solidFill>
                    <a:prstClr val="black"/>
                  </a:solidFill>
                </a:rPr>
                <a:t>«Ремонт и монтаж машин и </a:t>
              </a:r>
              <a:r>
                <a:rPr lang="ru-RU" sz="1400" b="1" dirty="0" smtClean="0">
                  <a:solidFill>
                    <a:prstClr val="black"/>
                  </a:solidFill>
                </a:rPr>
                <a:t>оборудования» ОКВЭД2</a:t>
              </a:r>
              <a:endParaRPr lang="ru-RU" sz="1400" b="1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17" name="Группа 16"/>
          <p:cNvGrpSpPr/>
          <p:nvPr/>
        </p:nvGrpSpPr>
        <p:grpSpPr>
          <a:xfrm>
            <a:off x="186127" y="201031"/>
            <a:ext cx="864096" cy="923330"/>
            <a:chOff x="5547401" y="2132856"/>
            <a:chExt cx="864096" cy="923330"/>
          </a:xfrm>
        </p:grpSpPr>
        <p:sp>
          <p:nvSpPr>
            <p:cNvPr id="75" name="Стрелка вверх 74"/>
            <p:cNvSpPr/>
            <p:nvPr/>
          </p:nvSpPr>
          <p:spPr>
            <a:xfrm>
              <a:off x="5547401" y="2213491"/>
              <a:ext cx="864096" cy="654463"/>
            </a:xfrm>
            <a:prstGeom prst="upArrow">
              <a:avLst/>
            </a:prstGeom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5724128" y="2132856"/>
              <a:ext cx="55496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dirty="0" smtClean="0">
                  <a:solidFill>
                    <a:schemeClr val="tx2">
                      <a:lumMod val="60000"/>
                      <a:lumOff val="40000"/>
                    </a:schemeClr>
                  </a:solidFill>
                </a:rPr>
                <a:t>-</a:t>
              </a:r>
              <a:endParaRPr lang="ru-RU" sz="4000" b="1" dirty="0">
                <a:solidFill>
                  <a:schemeClr val="tx2">
                    <a:lumMod val="60000"/>
                    <a:lumOff val="40000"/>
                  </a:schemeClr>
                </a:solidFill>
              </a:endParaRPr>
            </a:p>
          </p:txBody>
        </p:sp>
      </p:grpSp>
      <p:grpSp>
        <p:nvGrpSpPr>
          <p:cNvPr id="80" name="Группа 79"/>
          <p:cNvGrpSpPr/>
          <p:nvPr/>
        </p:nvGrpSpPr>
        <p:grpSpPr>
          <a:xfrm rot="5400000">
            <a:off x="2478489" y="3470389"/>
            <a:ext cx="936104" cy="658513"/>
            <a:chOff x="5475393" y="2213491"/>
            <a:chExt cx="936104" cy="658513"/>
          </a:xfrm>
        </p:grpSpPr>
        <p:sp>
          <p:nvSpPr>
            <p:cNvPr id="81" name="Стрелка вверх 80"/>
            <p:cNvSpPr/>
            <p:nvPr/>
          </p:nvSpPr>
          <p:spPr>
            <a:xfrm>
              <a:off x="5547401" y="2213491"/>
              <a:ext cx="864096" cy="654463"/>
            </a:xfrm>
            <a:prstGeom prst="upArrow">
              <a:avLst/>
            </a:prstGeom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2" name="TextBox 81"/>
            <p:cNvSpPr txBox="1"/>
            <p:nvPr/>
          </p:nvSpPr>
          <p:spPr>
            <a:xfrm rot="16200000">
              <a:off x="5659574" y="2132856"/>
              <a:ext cx="55496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dirty="0" smtClean="0">
                  <a:solidFill>
                    <a:schemeClr val="tx2">
                      <a:lumMod val="60000"/>
                      <a:lumOff val="40000"/>
                    </a:schemeClr>
                  </a:solidFill>
                </a:rPr>
                <a:t>-</a:t>
              </a:r>
              <a:endParaRPr lang="ru-RU" sz="4000" b="1" dirty="0">
                <a:solidFill>
                  <a:schemeClr val="tx2">
                    <a:lumMod val="60000"/>
                    <a:lumOff val="40000"/>
                  </a:schemeClr>
                </a:solidFill>
              </a:endParaRPr>
            </a:p>
          </p:txBody>
        </p:sp>
      </p:grpSp>
      <p:grpSp>
        <p:nvGrpSpPr>
          <p:cNvPr id="86" name="Группа 85"/>
          <p:cNvGrpSpPr/>
          <p:nvPr/>
        </p:nvGrpSpPr>
        <p:grpSpPr>
          <a:xfrm rot="5400000">
            <a:off x="2462234" y="2197896"/>
            <a:ext cx="936104" cy="658513"/>
            <a:chOff x="5475393" y="2213491"/>
            <a:chExt cx="936104" cy="658513"/>
          </a:xfrm>
        </p:grpSpPr>
        <p:sp>
          <p:nvSpPr>
            <p:cNvPr id="87" name="Стрелка вверх 86"/>
            <p:cNvSpPr/>
            <p:nvPr/>
          </p:nvSpPr>
          <p:spPr>
            <a:xfrm>
              <a:off x="5547401" y="2213491"/>
              <a:ext cx="864096" cy="654463"/>
            </a:xfrm>
            <a:prstGeom prst="upArrow">
              <a:avLst/>
            </a:prstGeom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8" name="TextBox 87"/>
            <p:cNvSpPr txBox="1"/>
            <p:nvPr/>
          </p:nvSpPr>
          <p:spPr>
            <a:xfrm rot="16200000">
              <a:off x="5659574" y="2132856"/>
              <a:ext cx="55496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dirty="0" smtClean="0">
                  <a:solidFill>
                    <a:schemeClr val="tx2">
                      <a:lumMod val="60000"/>
                      <a:lumOff val="40000"/>
                    </a:schemeClr>
                  </a:solidFill>
                </a:rPr>
                <a:t>-</a:t>
              </a:r>
              <a:endParaRPr lang="ru-RU" sz="4000" b="1" dirty="0">
                <a:solidFill>
                  <a:schemeClr val="tx2">
                    <a:lumMod val="60000"/>
                    <a:lumOff val="40000"/>
                  </a:schemeClr>
                </a:solidFill>
              </a:endParaRPr>
            </a:p>
          </p:txBody>
        </p:sp>
      </p:grpSp>
      <p:grpSp>
        <p:nvGrpSpPr>
          <p:cNvPr id="74" name="Группа 73"/>
          <p:cNvGrpSpPr/>
          <p:nvPr/>
        </p:nvGrpSpPr>
        <p:grpSpPr>
          <a:xfrm rot="7797897">
            <a:off x="6045915" y="2226843"/>
            <a:ext cx="864096" cy="748110"/>
            <a:chOff x="954753" y="4193058"/>
            <a:chExt cx="864096" cy="748110"/>
          </a:xfrm>
        </p:grpSpPr>
        <p:sp>
          <p:nvSpPr>
            <p:cNvPr id="92" name="Стрелка вверх 91"/>
            <p:cNvSpPr/>
            <p:nvPr/>
          </p:nvSpPr>
          <p:spPr>
            <a:xfrm>
              <a:off x="954753" y="4193058"/>
              <a:ext cx="864096" cy="654463"/>
            </a:xfrm>
            <a:prstGeom prst="upArrow">
              <a:avLst/>
            </a:prstGeom>
            <a:ln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1183088" y="4294837"/>
              <a:ext cx="36457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 smtClean="0">
                  <a:solidFill>
                    <a:srgbClr val="FF0000"/>
                  </a:solidFill>
                </a:rPr>
                <a:t>+</a:t>
              </a:r>
              <a:endParaRPr lang="ru-RU" sz="2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94" name="Группа 93"/>
          <p:cNvGrpSpPr/>
          <p:nvPr/>
        </p:nvGrpSpPr>
        <p:grpSpPr>
          <a:xfrm rot="3336901">
            <a:off x="6074979" y="3999440"/>
            <a:ext cx="864096" cy="748110"/>
            <a:chOff x="954753" y="4193058"/>
            <a:chExt cx="864096" cy="748110"/>
          </a:xfrm>
        </p:grpSpPr>
        <p:sp>
          <p:nvSpPr>
            <p:cNvPr id="95" name="Стрелка вверх 94"/>
            <p:cNvSpPr/>
            <p:nvPr/>
          </p:nvSpPr>
          <p:spPr>
            <a:xfrm>
              <a:off x="954753" y="4193058"/>
              <a:ext cx="864096" cy="654463"/>
            </a:xfrm>
            <a:prstGeom prst="upArrow">
              <a:avLst/>
            </a:prstGeom>
            <a:ln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1183088" y="4294837"/>
              <a:ext cx="36457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 smtClean="0">
                  <a:solidFill>
                    <a:srgbClr val="FF0000"/>
                  </a:solidFill>
                </a:rPr>
                <a:t>+</a:t>
              </a:r>
              <a:endParaRPr lang="ru-RU" sz="2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00" name="Группа 99"/>
          <p:cNvGrpSpPr/>
          <p:nvPr/>
        </p:nvGrpSpPr>
        <p:grpSpPr>
          <a:xfrm>
            <a:off x="997864" y="4148806"/>
            <a:ext cx="864096" cy="748110"/>
            <a:chOff x="954753" y="4193058"/>
            <a:chExt cx="864096" cy="748110"/>
          </a:xfrm>
        </p:grpSpPr>
        <p:sp>
          <p:nvSpPr>
            <p:cNvPr id="101" name="Стрелка вверх 100"/>
            <p:cNvSpPr/>
            <p:nvPr/>
          </p:nvSpPr>
          <p:spPr>
            <a:xfrm>
              <a:off x="954753" y="4193058"/>
              <a:ext cx="864096" cy="654463"/>
            </a:xfrm>
            <a:prstGeom prst="upArrow">
              <a:avLst/>
            </a:prstGeom>
            <a:ln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1183088" y="4294837"/>
              <a:ext cx="36457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 smtClean="0">
                  <a:solidFill>
                    <a:srgbClr val="FF0000"/>
                  </a:solidFill>
                </a:rPr>
                <a:t>+</a:t>
              </a:r>
              <a:endParaRPr lang="ru-RU" sz="24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103" name="Скругленный прямоугольник 102"/>
          <p:cNvSpPr/>
          <p:nvPr/>
        </p:nvSpPr>
        <p:spPr>
          <a:xfrm>
            <a:off x="408011" y="4876804"/>
            <a:ext cx="2138033" cy="1432516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04" name="TextBox 103"/>
          <p:cNvSpPr txBox="1"/>
          <p:nvPr/>
        </p:nvSpPr>
        <p:spPr>
          <a:xfrm>
            <a:off x="446245" y="5133153"/>
            <a:ext cx="200628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prstClr val="black"/>
                </a:solidFill>
              </a:rPr>
              <a:t>часть 29.6 </a:t>
            </a:r>
            <a:r>
              <a:rPr lang="ru-RU" sz="1400" b="1" dirty="0">
                <a:solidFill>
                  <a:prstClr val="black"/>
                </a:solidFill>
              </a:rPr>
              <a:t>«Производство оружия и боеприпасов</a:t>
            </a:r>
            <a:r>
              <a:rPr lang="ru-RU" sz="1400" b="1" dirty="0" smtClean="0">
                <a:solidFill>
                  <a:prstClr val="black"/>
                </a:solidFill>
              </a:rPr>
              <a:t>»</a:t>
            </a:r>
          </a:p>
          <a:p>
            <a:pPr algn="ctr"/>
            <a:r>
              <a:rPr lang="ru-RU" sz="1400" b="1" dirty="0" smtClean="0">
                <a:solidFill>
                  <a:prstClr val="black"/>
                </a:solidFill>
              </a:rPr>
              <a:t> ОКВЭД 1.1</a:t>
            </a:r>
            <a:endParaRPr lang="ru-RU" sz="14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3844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" name="Picture 4"/>
          <p:cNvPicPr/>
          <p:nvPr/>
        </p:nvPicPr>
        <p:blipFill>
          <a:blip r:embed="rId2"/>
          <a:stretch/>
        </p:blipFill>
        <p:spPr>
          <a:xfrm>
            <a:off x="0" y="0"/>
            <a:ext cx="9143280" cy="691920"/>
          </a:xfrm>
          <a:prstGeom prst="rect">
            <a:avLst/>
          </a:prstGeom>
          <a:ln>
            <a:noFill/>
          </a:ln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DAABC-5DD0-4942-B4D1-C55197750B2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extBox 22"/>
          <p:cNvSpPr txBox="1"/>
          <p:nvPr/>
        </p:nvSpPr>
        <p:spPr>
          <a:xfrm>
            <a:off x="15274925" y="13203238"/>
            <a:ext cx="7080250" cy="2865437"/>
          </a:xfrm>
          <a:prstGeom prst="rect">
            <a:avLst/>
          </a:prstGeom>
          <a:solidFill>
            <a:schemeClr val="lt1"/>
          </a:solidFill>
          <a:ln w="25400" cmpd="sng">
            <a:solidFill>
              <a:srgbClr val="00B05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3200" dirty="0">
                <a:solidFill>
                  <a:prstClr val="black"/>
                </a:solidFill>
                <a:latin typeface="Arial Black" pitchFamily="34" charset="0"/>
              </a:rPr>
              <a:t>37  "Обработка вторичного сырья"</a:t>
            </a:r>
          </a:p>
          <a:p>
            <a:pPr algn="ctr">
              <a:defRPr/>
            </a:pPr>
            <a:r>
              <a:rPr lang="en-US" sz="2800" dirty="0">
                <a:solidFill>
                  <a:prstClr val="black"/>
                </a:solidFill>
                <a:latin typeface="Arial Black" pitchFamily="34" charset="0"/>
              </a:rPr>
              <a:t>(</a:t>
            </a:r>
            <a:r>
              <a:rPr lang="ru-RU" sz="2800" dirty="0">
                <a:solidFill>
                  <a:prstClr val="black"/>
                </a:solidFill>
                <a:latin typeface="Arial Black" pitchFamily="34" charset="0"/>
              </a:rPr>
              <a:t>доля в промышленном производстве в 2018 году - 0,9</a:t>
            </a:r>
            <a:r>
              <a:rPr lang="ru-RU" sz="3200" b="1" dirty="0">
                <a:solidFill>
                  <a:prstClr val="black"/>
                </a:solidFill>
              </a:rPr>
              <a:t>%)</a:t>
            </a:r>
          </a:p>
          <a:p>
            <a:pPr algn="ctr"/>
            <a:endParaRPr lang="ru-RU" sz="3200" dirty="0">
              <a:solidFill>
                <a:prstClr val="black"/>
              </a:solidFill>
              <a:latin typeface="Arial Black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7143" y="713302"/>
            <a:ext cx="89289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spc="-1" dirty="0" smtClean="0">
                <a:solidFill>
                  <a:srgbClr val="171785"/>
                </a:solidFill>
                <a:latin typeface="Bookman Old Style"/>
                <a:ea typeface="DejaVu Sans"/>
              </a:rPr>
              <a:t>Пример изменения внутриотраслевых  границ </a:t>
            </a:r>
            <a:br>
              <a:rPr lang="ru-RU" b="1" spc="-1" dirty="0" smtClean="0">
                <a:solidFill>
                  <a:srgbClr val="171785"/>
                </a:solidFill>
                <a:latin typeface="Bookman Old Style"/>
                <a:ea typeface="DejaVu Sans"/>
              </a:rPr>
            </a:br>
            <a:r>
              <a:rPr lang="ru-RU" b="1" spc="-1" dirty="0" smtClean="0">
                <a:solidFill>
                  <a:srgbClr val="171785"/>
                </a:solidFill>
                <a:latin typeface="Bookman Old Style"/>
                <a:ea typeface="DejaVu Sans"/>
              </a:rPr>
              <a:t>промышленного производства</a:t>
            </a:r>
            <a:endParaRPr lang="ru-RU" b="1" spc="-1" dirty="0">
              <a:solidFill>
                <a:srgbClr val="171785"/>
              </a:solidFill>
              <a:latin typeface="Bookman Old Style"/>
              <a:ea typeface="DejaVu Sans"/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1227597" y="3894871"/>
            <a:ext cx="6557264" cy="36355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431440" y="3923238"/>
            <a:ext cx="61495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prstClr val="black"/>
                </a:solidFill>
              </a:rPr>
              <a:t>Производство компьютеров, электронных и оптических изделий</a:t>
            </a:r>
          </a:p>
        </p:txBody>
      </p:sp>
      <p:sp>
        <p:nvSpPr>
          <p:cNvPr id="34" name="Скругленный прямоугольник 33"/>
          <p:cNvSpPr/>
          <p:nvPr/>
        </p:nvSpPr>
        <p:spPr>
          <a:xfrm>
            <a:off x="251521" y="1359634"/>
            <a:ext cx="8640960" cy="207448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380303" y="1407227"/>
            <a:ext cx="851364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prstClr val="black"/>
                </a:solidFill>
              </a:rPr>
              <a:t>32.20.9 «</a:t>
            </a:r>
            <a:r>
              <a:rPr lang="ru-RU" sz="1400" b="1" dirty="0"/>
              <a:t>Предоставление услуг по установке, ремонту и техническому обслуживанию теле- и </a:t>
            </a:r>
            <a:r>
              <a:rPr lang="ru-RU" sz="1400" b="1" dirty="0" smtClean="0"/>
              <a:t>радиопередатчиков», 32.30.9 «</a:t>
            </a:r>
            <a:r>
              <a:rPr lang="ru-RU" sz="1400" b="1" dirty="0"/>
              <a:t>Предоставление услуг по монтажу, ремонту и техническому обслуживанию профессиональной радио-, телевизионной, звукозаписывающей и звуковоспроизводящей аппаратуры и </a:t>
            </a:r>
            <a:r>
              <a:rPr lang="ru-RU" sz="1400" b="1" dirty="0" smtClean="0"/>
              <a:t>видеоаппаратуры</a:t>
            </a:r>
            <a:r>
              <a:rPr lang="ru-RU" sz="1400" b="1" dirty="0"/>
              <a:t>», 33.20.9 «Предоставление услуг по монтажу, ремонту и техническому обслуживанию приборов и инструментов для измерения, контроля, испытания, навигации, локации и прочих </a:t>
            </a:r>
            <a:r>
              <a:rPr lang="ru-RU" sz="1400" b="1" dirty="0" smtClean="0"/>
              <a:t>целей», 33.40.9 </a:t>
            </a:r>
            <a:r>
              <a:rPr lang="ru-RU" sz="1400" b="1" dirty="0"/>
              <a:t>«Предоставление услуг по ремонту и техническому обслуживанию профессионального фото- и кинооборудования и оптических </a:t>
            </a:r>
            <a:r>
              <a:rPr lang="ru-RU" sz="1400" b="1" dirty="0" smtClean="0"/>
              <a:t>приборов</a:t>
            </a:r>
            <a:r>
              <a:rPr lang="ru-RU" sz="1400" b="1" dirty="0"/>
              <a:t>», 33.50.9 «Предоставление услуг по монтажу, ремонту и техническому обслуживанию промышленных приборов и аппаратуры для измерения временных </a:t>
            </a:r>
            <a:r>
              <a:rPr lang="ru-RU" sz="1400" b="1" dirty="0" smtClean="0"/>
              <a:t>интервалов» ОКВЭД 1.1 </a:t>
            </a:r>
            <a:endParaRPr lang="ru-RU" sz="1400" b="1" dirty="0">
              <a:solidFill>
                <a:prstClr val="black"/>
              </a:solidFill>
            </a:endParaRPr>
          </a:p>
        </p:txBody>
      </p:sp>
      <p:grpSp>
        <p:nvGrpSpPr>
          <p:cNvPr id="17" name="Группа 16"/>
          <p:cNvGrpSpPr/>
          <p:nvPr/>
        </p:nvGrpSpPr>
        <p:grpSpPr>
          <a:xfrm>
            <a:off x="397719" y="3401316"/>
            <a:ext cx="864096" cy="923330"/>
            <a:chOff x="5547401" y="2132856"/>
            <a:chExt cx="864096" cy="923330"/>
          </a:xfrm>
        </p:grpSpPr>
        <p:sp>
          <p:nvSpPr>
            <p:cNvPr id="75" name="Стрелка вверх 74"/>
            <p:cNvSpPr/>
            <p:nvPr/>
          </p:nvSpPr>
          <p:spPr>
            <a:xfrm>
              <a:off x="5547401" y="2213491"/>
              <a:ext cx="864096" cy="654463"/>
            </a:xfrm>
            <a:prstGeom prst="upArrow">
              <a:avLst/>
            </a:prstGeom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5724128" y="2132856"/>
              <a:ext cx="55496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dirty="0" smtClean="0">
                  <a:solidFill>
                    <a:schemeClr val="tx2">
                      <a:lumMod val="60000"/>
                      <a:lumOff val="40000"/>
                    </a:schemeClr>
                  </a:solidFill>
                </a:rPr>
                <a:t>-</a:t>
              </a:r>
              <a:endParaRPr lang="ru-RU" sz="4000" b="1" dirty="0">
                <a:solidFill>
                  <a:schemeClr val="tx2">
                    <a:lumMod val="60000"/>
                    <a:lumOff val="40000"/>
                  </a:schemeClr>
                </a:solidFill>
              </a:endParaRPr>
            </a:p>
          </p:txBody>
        </p:sp>
      </p:grpSp>
      <p:grpSp>
        <p:nvGrpSpPr>
          <p:cNvPr id="100" name="Группа 99"/>
          <p:cNvGrpSpPr/>
          <p:nvPr/>
        </p:nvGrpSpPr>
        <p:grpSpPr>
          <a:xfrm>
            <a:off x="7828557" y="3862981"/>
            <a:ext cx="864096" cy="748110"/>
            <a:chOff x="954753" y="4193058"/>
            <a:chExt cx="864096" cy="748110"/>
          </a:xfrm>
        </p:grpSpPr>
        <p:sp>
          <p:nvSpPr>
            <p:cNvPr id="101" name="Стрелка вверх 100"/>
            <p:cNvSpPr/>
            <p:nvPr/>
          </p:nvSpPr>
          <p:spPr>
            <a:xfrm>
              <a:off x="954753" y="4193058"/>
              <a:ext cx="864096" cy="654463"/>
            </a:xfrm>
            <a:prstGeom prst="upArrow">
              <a:avLst/>
            </a:prstGeom>
            <a:ln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1183088" y="4294837"/>
              <a:ext cx="36457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 smtClean="0">
                  <a:solidFill>
                    <a:srgbClr val="FF0000"/>
                  </a:solidFill>
                </a:rPr>
                <a:t>+</a:t>
              </a:r>
              <a:endParaRPr lang="ru-RU" sz="24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103" name="Скругленный прямоугольник 102"/>
          <p:cNvSpPr/>
          <p:nvPr/>
        </p:nvSpPr>
        <p:spPr>
          <a:xfrm>
            <a:off x="251520" y="4541356"/>
            <a:ext cx="8640961" cy="1927662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04" name="TextBox 103"/>
          <p:cNvSpPr txBox="1"/>
          <p:nvPr/>
        </p:nvSpPr>
        <p:spPr>
          <a:xfrm>
            <a:off x="378835" y="4653136"/>
            <a:ext cx="838561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prstClr val="black"/>
                </a:solidFill>
              </a:rPr>
              <a:t>24.65. «Производство </a:t>
            </a:r>
            <a:r>
              <a:rPr lang="ru-RU" sz="1400" b="1" dirty="0">
                <a:solidFill>
                  <a:prstClr val="black"/>
                </a:solidFill>
              </a:rPr>
              <a:t>готовых незаписанных носителей информации», 33.10.1 </a:t>
            </a:r>
            <a:r>
              <a:rPr lang="ru-RU" sz="1400" b="1" dirty="0" smtClean="0">
                <a:solidFill>
                  <a:prstClr val="black"/>
                </a:solidFill>
              </a:rPr>
              <a:t>«Производство </a:t>
            </a:r>
            <a:r>
              <a:rPr lang="ru-RU" sz="1400" b="1" dirty="0">
                <a:solidFill>
                  <a:prstClr val="black"/>
                </a:solidFill>
              </a:rPr>
              <a:t>медицинской диагностической и терапевтической аппаратуры, хирургического оборудования, медицинского инструмента, ортопедических приспособлений и их составных частей; производство аппаратуры, основанной на использовании рентгеновского, альфа-, бета- и гамма – излучений», </a:t>
            </a:r>
            <a:r>
              <a:rPr lang="ru-RU" sz="1400" b="1" dirty="0" smtClean="0">
                <a:solidFill>
                  <a:prstClr val="black"/>
                </a:solidFill>
              </a:rPr>
              <a:t>30.02 «Производство </a:t>
            </a:r>
            <a:r>
              <a:rPr lang="ru-RU" sz="1400" b="1" dirty="0">
                <a:solidFill>
                  <a:prstClr val="black"/>
                </a:solidFill>
              </a:rPr>
              <a:t>электронных вычислительных машин и прочего оборудования для обработки </a:t>
            </a:r>
            <a:r>
              <a:rPr lang="ru-RU" sz="1400" b="1" dirty="0" smtClean="0">
                <a:solidFill>
                  <a:prstClr val="black"/>
                </a:solidFill>
              </a:rPr>
              <a:t>информации», 33.2 «</a:t>
            </a:r>
            <a:r>
              <a:rPr lang="ru-RU" sz="1400" b="1" dirty="0">
                <a:solidFill>
                  <a:prstClr val="black"/>
                </a:solidFill>
              </a:rPr>
              <a:t>Производство </a:t>
            </a:r>
            <a:r>
              <a:rPr lang="ru-RU" sz="1400" b="1" dirty="0" smtClean="0">
                <a:solidFill>
                  <a:prstClr val="black"/>
                </a:solidFill>
              </a:rPr>
              <a:t>контрольно-измерительных </a:t>
            </a:r>
            <a:r>
              <a:rPr lang="ru-RU" sz="1400" b="1" dirty="0">
                <a:solidFill>
                  <a:prstClr val="black"/>
                </a:solidFill>
              </a:rPr>
              <a:t>приборов</a:t>
            </a:r>
            <a:r>
              <a:rPr lang="ru-RU" sz="1400" b="1" dirty="0" smtClean="0">
                <a:solidFill>
                  <a:prstClr val="black"/>
                </a:solidFill>
              </a:rPr>
              <a:t>», 33.3 «</a:t>
            </a:r>
            <a:r>
              <a:rPr lang="ru-RU" sz="1400" b="1" dirty="0"/>
              <a:t>Монтаж приборов контроля и регулирования технологических </a:t>
            </a:r>
            <a:r>
              <a:rPr lang="ru-RU" sz="1400" b="1" dirty="0" smtClean="0"/>
              <a:t>процессов</a:t>
            </a:r>
            <a:r>
              <a:rPr lang="ru-RU" sz="1400" b="1" dirty="0"/>
              <a:t>», 33.4 «Производство оптических приборов, фото- и кинооборудования», 33.5 «Производство часов и других приборов </a:t>
            </a:r>
            <a:r>
              <a:rPr lang="ru-RU" sz="1400" b="1" dirty="0" smtClean="0"/>
              <a:t>времени» </a:t>
            </a:r>
            <a:r>
              <a:rPr lang="ru-RU" sz="1400" b="1" dirty="0" smtClean="0">
                <a:solidFill>
                  <a:prstClr val="black"/>
                </a:solidFill>
              </a:rPr>
              <a:t> ОКВЭД 1.1</a:t>
            </a:r>
            <a:endParaRPr lang="ru-RU" sz="14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080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CustomShape 1"/>
          <p:cNvSpPr/>
          <p:nvPr/>
        </p:nvSpPr>
        <p:spPr>
          <a:xfrm>
            <a:off x="1999904" y="620688"/>
            <a:ext cx="4824536" cy="43282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2400" b="1" spc="-1" dirty="0" smtClean="0">
                <a:solidFill>
                  <a:srgbClr val="171785"/>
                </a:solidFill>
                <a:latin typeface="Bookman Old Style"/>
                <a:ea typeface="DejaVu Sans"/>
              </a:rPr>
              <a:t>Сложности</a:t>
            </a:r>
            <a:endParaRPr lang="ru-RU" sz="2400" b="1" spc="-1" dirty="0">
              <a:solidFill>
                <a:srgbClr val="171785"/>
              </a:solidFill>
              <a:latin typeface="Bookman Old Style"/>
              <a:ea typeface="DejaVu Sans"/>
            </a:endParaRPr>
          </a:p>
        </p:txBody>
      </p:sp>
      <p:pic>
        <p:nvPicPr>
          <p:cNvPr id="97" name="Picture 4"/>
          <p:cNvPicPr/>
          <p:nvPr/>
        </p:nvPicPr>
        <p:blipFill>
          <a:blip r:embed="rId2"/>
          <a:stretch/>
        </p:blipFill>
        <p:spPr>
          <a:xfrm>
            <a:off x="0" y="0"/>
            <a:ext cx="9143280" cy="691920"/>
          </a:xfrm>
          <a:prstGeom prst="rect">
            <a:avLst/>
          </a:prstGeom>
          <a:ln>
            <a:noFill/>
          </a:ln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DAABC-5DD0-4942-B4D1-C55197750B21}" type="slidenum">
              <a:rPr lang="ru-RU" smtClean="0"/>
              <a:t>12</a:t>
            </a:fld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78091" y="1124744"/>
            <a:ext cx="858709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1200"/>
              </a:spcBef>
            </a:pPr>
            <a:r>
              <a:rPr lang="ru-RU" sz="1600" spc="-1" dirty="0" smtClean="0">
                <a:solidFill>
                  <a:srgbClr val="000000"/>
                </a:solidFill>
                <a:latin typeface="Arial Black" panose="020B0A04020102020204" pitchFamily="34" charset="0"/>
                <a:ea typeface="DejaVu Sans"/>
              </a:rPr>
              <a:t>Переходные </a:t>
            </a:r>
            <a:r>
              <a:rPr lang="ru-RU" sz="1600" spc="-1" dirty="0">
                <a:solidFill>
                  <a:srgbClr val="000000"/>
                </a:solidFill>
                <a:latin typeface="Arial Black" panose="020B0A04020102020204" pitchFamily="34" charset="0"/>
                <a:ea typeface="DejaVu Sans"/>
              </a:rPr>
              <a:t>ключи ОКПД-ОКПД2 и ОКВЭД-ОКВЭД2 </a:t>
            </a:r>
            <a:r>
              <a:rPr lang="ru-RU" sz="1600" spc="-1" dirty="0" smtClean="0">
                <a:solidFill>
                  <a:srgbClr val="000000"/>
                </a:solidFill>
                <a:latin typeface="Arial Black" panose="020B0A04020102020204" pitchFamily="34" charset="0"/>
                <a:ea typeface="DejaVu Sans"/>
              </a:rPr>
              <a:t>- не имеют </a:t>
            </a:r>
            <a:r>
              <a:rPr lang="ru-RU" sz="1600" spc="-1" dirty="0">
                <a:solidFill>
                  <a:srgbClr val="000000"/>
                </a:solidFill>
                <a:latin typeface="Arial Black" panose="020B0A04020102020204" pitchFamily="34" charset="0"/>
                <a:ea typeface="DejaVu Sans"/>
              </a:rPr>
              <a:t>однозначного </a:t>
            </a:r>
            <a:r>
              <a:rPr lang="ru-RU" sz="1600" spc="-1" dirty="0" smtClean="0">
                <a:solidFill>
                  <a:srgbClr val="000000"/>
                </a:solidFill>
                <a:latin typeface="Arial Black" panose="020B0A04020102020204" pitchFamily="34" charset="0"/>
                <a:ea typeface="DejaVu Sans"/>
              </a:rPr>
              <a:t>соответствия более чем в 30</a:t>
            </a:r>
            <a:r>
              <a:rPr lang="ru-RU" sz="1600" spc="-1" dirty="0">
                <a:solidFill>
                  <a:srgbClr val="000000"/>
                </a:solidFill>
                <a:latin typeface="Arial Black" panose="020B0A04020102020204" pitchFamily="34" charset="0"/>
                <a:ea typeface="DejaVu Sans"/>
              </a:rPr>
              <a:t>% </a:t>
            </a:r>
            <a:r>
              <a:rPr lang="ru-RU" sz="1600" spc="-1" dirty="0" smtClean="0">
                <a:solidFill>
                  <a:srgbClr val="000000"/>
                </a:solidFill>
                <a:latin typeface="Arial Black" panose="020B0A04020102020204" pitchFamily="34" charset="0"/>
                <a:ea typeface="DejaVu Sans"/>
              </a:rPr>
              <a:t>случаев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95176" y="1772816"/>
            <a:ext cx="417646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prstClr val="black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ОКВЭД2-ОКВЭД</a:t>
            </a:r>
            <a:br>
              <a:rPr lang="ru-RU" sz="1400" b="1" dirty="0" smtClean="0">
                <a:solidFill>
                  <a:prstClr val="black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</a:br>
            <a:r>
              <a:rPr lang="ru-RU" sz="1400" dirty="0">
                <a:solidFill>
                  <a:prstClr val="black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(в % к общему числу видов деятельности </a:t>
            </a:r>
            <a:r>
              <a:rPr lang="ru-RU" sz="1400" dirty="0" smtClean="0">
                <a:solidFill>
                  <a:prstClr val="black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промышленности)</a:t>
            </a:r>
            <a:endParaRPr lang="ru-RU" sz="1400" dirty="0">
              <a:solidFill>
                <a:prstClr val="black"/>
              </a:solidFill>
              <a:latin typeface="Arial Black" panose="020B0A0402010202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:p14="http://schemas.microsoft.com/office/powerpoint/2010/main" val="1907196503"/>
              </p:ext>
            </p:extLst>
          </p:nvPr>
        </p:nvGraphicFramePr>
        <p:xfrm>
          <a:off x="395175" y="2420889"/>
          <a:ext cx="4016997" cy="36003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4770543" y="1772816"/>
            <a:ext cx="381642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prstClr val="black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ОКПД2-ОКПД</a:t>
            </a:r>
            <a:br>
              <a:rPr lang="ru-RU" sz="1400" b="1" dirty="0" smtClean="0">
                <a:solidFill>
                  <a:prstClr val="black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</a:br>
            <a:r>
              <a:rPr lang="ru-RU" sz="1400" dirty="0">
                <a:solidFill>
                  <a:prstClr val="black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(в % к общему числу видов </a:t>
            </a:r>
            <a:r>
              <a:rPr lang="ru-RU" sz="1400" dirty="0" smtClean="0">
                <a:solidFill>
                  <a:prstClr val="black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продукции промышленности)</a:t>
            </a:r>
            <a:endParaRPr lang="ru-RU" sz="1600" dirty="0">
              <a:solidFill>
                <a:prstClr val="black"/>
              </a:solidFill>
              <a:latin typeface="Arial Black" panose="020B0A0402010202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1163018180"/>
              </p:ext>
            </p:extLst>
          </p:nvPr>
        </p:nvGraphicFramePr>
        <p:xfrm>
          <a:off x="4412173" y="2420888"/>
          <a:ext cx="4453016" cy="36003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15" name="Рисунок 14"/>
          <p:cNvPicPr/>
          <p:nvPr/>
        </p:nvPicPr>
        <p:blipFill rotWithShape="1">
          <a:blip r:embed="rId5"/>
          <a:srcRect l="26626" t="69058" r="12859" b="21721"/>
          <a:stretch/>
        </p:blipFill>
        <p:spPr bwMode="auto">
          <a:xfrm>
            <a:off x="1207572" y="5589240"/>
            <a:ext cx="6768752" cy="57606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780044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Picture 4"/>
          <p:cNvPicPr/>
          <p:nvPr/>
        </p:nvPicPr>
        <p:blipFill>
          <a:blip r:embed="rId2"/>
          <a:stretch/>
        </p:blipFill>
        <p:spPr>
          <a:xfrm>
            <a:off x="0" y="0"/>
            <a:ext cx="9143280" cy="691920"/>
          </a:xfrm>
          <a:prstGeom prst="rect">
            <a:avLst/>
          </a:prstGeom>
          <a:ln>
            <a:noFill/>
          </a:ln>
        </p:spPr>
      </p:pic>
      <p:sp>
        <p:nvSpPr>
          <p:cNvPr id="132" name="TextShape 4"/>
          <p:cNvSpPr txBox="1"/>
          <p:nvPr/>
        </p:nvSpPr>
        <p:spPr>
          <a:xfrm>
            <a:off x="126228" y="674539"/>
            <a:ext cx="8856000" cy="398655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spAutoFit/>
          </a:bodyPr>
          <a:lstStyle/>
          <a:p>
            <a:pPr algn="ctr"/>
            <a:r>
              <a:rPr lang="ru-RU" sz="2000" b="1" spc="-1" dirty="0" smtClean="0">
                <a:solidFill>
                  <a:srgbClr val="171785"/>
                </a:solidFill>
                <a:latin typeface="Bookman Old Style"/>
                <a:ea typeface="DejaVu Sans"/>
              </a:rPr>
              <a:t>Предложения НМС от 06.03.2019 </a:t>
            </a:r>
            <a:endParaRPr lang="ru-RU" sz="2000" b="1" spc="-1" dirty="0">
              <a:solidFill>
                <a:srgbClr val="171785"/>
              </a:solidFill>
              <a:latin typeface="Bookman Old Style"/>
              <a:ea typeface="DejaVu Sans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483768" y="4604392"/>
            <a:ext cx="6192688" cy="9464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300"/>
              </a:spcBef>
            </a:pPr>
            <a:r>
              <a:rPr lang="ru-RU" sz="1200" b="1" dirty="0" smtClean="0">
                <a:latin typeface="Arial Black" panose="020B0A04020102020204" pitchFamily="34" charset="0"/>
              </a:rPr>
              <a:t>- снизит </a:t>
            </a:r>
            <a:r>
              <a:rPr lang="ru-RU" sz="1200" b="1" dirty="0">
                <a:latin typeface="Arial Black" panose="020B0A04020102020204" pitchFamily="34" charset="0"/>
              </a:rPr>
              <a:t>отчетную нагрузку на </a:t>
            </a:r>
            <a:r>
              <a:rPr lang="ru-RU" sz="1200" b="1" dirty="0" smtClean="0">
                <a:latin typeface="Arial Black" panose="020B0A04020102020204" pitchFamily="34" charset="0"/>
              </a:rPr>
              <a:t>бизнес</a:t>
            </a:r>
          </a:p>
          <a:p>
            <a:pPr>
              <a:spcBef>
                <a:spcPts val="300"/>
              </a:spcBef>
            </a:pPr>
            <a:r>
              <a:rPr lang="ru-RU" sz="1200" b="1" dirty="0" smtClean="0">
                <a:latin typeface="Arial Black" panose="020B0A04020102020204" pitchFamily="34" charset="0"/>
              </a:rPr>
              <a:t>- обеспечит более надежную ежемесячную информацию </a:t>
            </a:r>
            <a:endParaRPr lang="ru-RU" sz="1200" b="1" dirty="0">
              <a:latin typeface="Arial Black" panose="020B0A04020102020204" pitchFamily="34" charset="0"/>
            </a:endParaRPr>
          </a:p>
          <a:p>
            <a:pPr>
              <a:spcBef>
                <a:spcPts val="300"/>
              </a:spcBef>
            </a:pPr>
            <a:r>
              <a:rPr lang="ru-RU" sz="1200" b="1" dirty="0">
                <a:latin typeface="Arial Black" panose="020B0A04020102020204" pitchFamily="34" charset="0"/>
              </a:rPr>
              <a:t>- </a:t>
            </a:r>
            <a:r>
              <a:rPr lang="ru-RU" sz="1200" b="1" dirty="0" smtClean="0">
                <a:latin typeface="Arial Black" panose="020B0A04020102020204" pitchFamily="34" charset="0"/>
              </a:rPr>
              <a:t>сократит затраты </a:t>
            </a:r>
            <a:r>
              <a:rPr lang="ru-RU" sz="1200" b="1" dirty="0">
                <a:latin typeface="Arial Black" panose="020B0A04020102020204" pitchFamily="34" charset="0"/>
              </a:rPr>
              <a:t>на сбор и обработку </a:t>
            </a:r>
            <a:r>
              <a:rPr lang="ru-RU" sz="1200" b="1" dirty="0" smtClean="0">
                <a:latin typeface="Arial Black" panose="020B0A04020102020204" pitchFamily="34" charset="0"/>
              </a:rPr>
              <a:t>информации</a:t>
            </a:r>
            <a:endParaRPr lang="ru-RU" sz="1200" b="1" dirty="0">
              <a:latin typeface="Arial Black" panose="020B0A04020102020204" pitchFamily="34" charset="0"/>
            </a:endParaRPr>
          </a:p>
          <a:p>
            <a:pPr>
              <a:spcBef>
                <a:spcPts val="300"/>
              </a:spcBef>
            </a:pPr>
            <a:r>
              <a:rPr lang="ru-RU" sz="1200" b="1" dirty="0">
                <a:latin typeface="Arial Black" panose="020B0A04020102020204" pitchFamily="34" charset="0"/>
              </a:rPr>
              <a:t>- </a:t>
            </a:r>
            <a:r>
              <a:rPr lang="ru-RU" sz="1200" b="1" dirty="0" smtClean="0">
                <a:latin typeface="Arial Black" panose="020B0A04020102020204" pitchFamily="34" charset="0"/>
              </a:rPr>
              <a:t>снизит необходимость </a:t>
            </a:r>
            <a:r>
              <a:rPr lang="ru-RU" sz="1200" b="1" dirty="0">
                <a:latin typeface="Arial Black" panose="020B0A04020102020204" pitchFamily="34" charset="0"/>
              </a:rPr>
              <a:t>проведения </a:t>
            </a:r>
            <a:r>
              <a:rPr lang="ru-RU" sz="1200" b="1" dirty="0" smtClean="0">
                <a:latin typeface="Arial Black" panose="020B0A04020102020204" pitchFamily="34" charset="0"/>
              </a:rPr>
              <a:t>пересмотров ИПП</a:t>
            </a:r>
            <a:endParaRPr lang="ru-RU" sz="1200" b="1" dirty="0">
              <a:latin typeface="Arial Black" panose="020B0A040201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83568" y="1093711"/>
            <a:ext cx="8169528" cy="35640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400"/>
              </a:spcBef>
              <a:buClr>
                <a:srgbClr val="C00000"/>
              </a:buClr>
              <a:buSzPct val="300000"/>
            </a:pPr>
            <a:r>
              <a:rPr lang="ru-RU" sz="1400" dirty="0">
                <a:latin typeface="Arial Black" panose="020B0A04020102020204" pitchFamily="34" charset="0"/>
              </a:rPr>
              <a:t>П</a:t>
            </a:r>
            <a:r>
              <a:rPr lang="ru-RU" sz="1400" dirty="0" smtClean="0">
                <a:latin typeface="Arial Black" panose="020B0A04020102020204" pitchFamily="34" charset="0"/>
              </a:rPr>
              <a:t>родолжить </a:t>
            </a:r>
            <a:r>
              <a:rPr lang="ru-RU" sz="1400" dirty="0">
                <a:latin typeface="Arial Black" panose="020B0A04020102020204" pitchFamily="34" charset="0"/>
              </a:rPr>
              <a:t>работу по анализу и контролю </a:t>
            </a:r>
            <a:r>
              <a:rPr lang="ru-RU" sz="1400" dirty="0" smtClean="0">
                <a:latin typeface="Arial Black" panose="020B0A04020102020204" pitchFamily="34" charset="0"/>
              </a:rPr>
              <a:t>данных о производстве и отгрузке продукции (товаров, работ, услуг), ВДС </a:t>
            </a:r>
          </a:p>
          <a:p>
            <a:pPr algn="just">
              <a:spcBef>
                <a:spcPts val="400"/>
              </a:spcBef>
              <a:buClr>
                <a:srgbClr val="C00000"/>
              </a:buClr>
              <a:buSzPct val="300000"/>
            </a:pPr>
            <a:r>
              <a:rPr lang="ru-RU" sz="1400" dirty="0" smtClean="0">
                <a:latin typeface="Arial Black" panose="020B0A04020102020204" pitchFamily="34" charset="0"/>
              </a:rPr>
              <a:t>Внести изменения в </a:t>
            </a:r>
            <a:r>
              <a:rPr lang="ru-RU" sz="1400" dirty="0">
                <a:latin typeface="Arial Black" panose="020B0A04020102020204" pitchFamily="34" charset="0"/>
              </a:rPr>
              <a:t>данные о производстве и отгрузке продукции (товаров, работ, услуг), ВДС с </a:t>
            </a:r>
            <a:r>
              <a:rPr lang="ru-RU" sz="1400" dirty="0" smtClean="0">
                <a:latin typeface="Arial Black" panose="020B0A04020102020204" pitchFamily="34" charset="0"/>
              </a:rPr>
              <a:t>учетом правок респондентов, переопределения продукции и видов деятельности, оценки ВДС по методологии СНС</a:t>
            </a:r>
          </a:p>
          <a:p>
            <a:pPr algn="just">
              <a:spcBef>
                <a:spcPts val="400"/>
              </a:spcBef>
              <a:buClr>
                <a:srgbClr val="C00000"/>
              </a:buClr>
              <a:buSzPct val="300000"/>
            </a:pPr>
            <a:r>
              <a:rPr lang="ru-RU" sz="1400" dirty="0" smtClean="0">
                <a:latin typeface="Arial Black" panose="020B0A04020102020204" pitchFamily="34" charset="0"/>
              </a:rPr>
              <a:t>Рассчитать ИПП на региональном уровне с учетом формирования ВДС по методологии СНС</a:t>
            </a:r>
          </a:p>
          <a:p>
            <a:pPr algn="just">
              <a:spcBef>
                <a:spcPts val="400"/>
              </a:spcBef>
              <a:buClr>
                <a:srgbClr val="C00000"/>
              </a:buClr>
              <a:buSzPct val="300000"/>
            </a:pPr>
            <a:r>
              <a:rPr lang="ru-RU" sz="1400" dirty="0" smtClean="0">
                <a:latin typeface="Arial Black" panose="020B0A04020102020204" pitchFamily="34" charset="0"/>
              </a:rPr>
              <a:t>Проработать вопрос о переходе на применение в расчетах ИПП скользящего базисного года (</a:t>
            </a:r>
            <a:r>
              <a:rPr lang="en-US" sz="1400" dirty="0" smtClean="0">
                <a:latin typeface="Arial Black" panose="020B0A04020102020204" pitchFamily="34" charset="0"/>
              </a:rPr>
              <a:t>t-2)</a:t>
            </a:r>
            <a:endParaRPr lang="ru-RU" sz="1400" dirty="0" smtClean="0">
              <a:latin typeface="Arial Black" panose="020B0A04020102020204" pitchFamily="34" charset="0"/>
            </a:endParaRPr>
          </a:p>
          <a:p>
            <a:pPr>
              <a:spcBef>
                <a:spcPts val="400"/>
              </a:spcBef>
              <a:buClr>
                <a:srgbClr val="C00000"/>
              </a:buClr>
              <a:buSzPct val="300000"/>
            </a:pPr>
            <a:r>
              <a:rPr lang="ru-RU" sz="1400" dirty="0" smtClean="0">
                <a:latin typeface="Arial Black" panose="020B0A04020102020204" pitchFamily="34" charset="0"/>
              </a:rPr>
              <a:t>Начать </a:t>
            </a:r>
            <a:r>
              <a:rPr lang="ru-RU" sz="1400" dirty="0">
                <a:latin typeface="Arial Black" panose="020B0A04020102020204" pitchFamily="34" charset="0"/>
              </a:rPr>
              <a:t>работу </a:t>
            </a:r>
            <a:r>
              <a:rPr lang="ru-RU" sz="1400" dirty="0" smtClean="0">
                <a:latin typeface="Arial Black" panose="020B0A04020102020204" pitchFamily="34" charset="0"/>
              </a:rPr>
              <a:t>по распределению результатов деятельности многотерриториальных предприятий по месту осуществления </a:t>
            </a:r>
            <a:r>
              <a:rPr lang="ru-RU" sz="1400" dirty="0">
                <a:latin typeface="Arial Black" panose="020B0A04020102020204" pitchFamily="34" charset="0"/>
              </a:rPr>
              <a:t>фактического </a:t>
            </a:r>
            <a:r>
              <a:rPr lang="ru-RU" sz="1400" dirty="0" smtClean="0">
                <a:latin typeface="Arial Black" panose="020B0A04020102020204" pitchFamily="34" charset="0"/>
              </a:rPr>
              <a:t>производства</a:t>
            </a:r>
          </a:p>
          <a:p>
            <a:pPr algn="just">
              <a:spcBef>
                <a:spcPts val="400"/>
              </a:spcBef>
              <a:buClr>
                <a:srgbClr val="C00000"/>
              </a:buClr>
              <a:buSzPct val="300000"/>
            </a:pPr>
            <a:r>
              <a:rPr lang="ru-RU" sz="1400" dirty="0" smtClean="0">
                <a:latin typeface="Arial Black" panose="020B0A04020102020204" pitchFamily="34" charset="0"/>
              </a:rPr>
              <a:t>Повторно инициировать перенос </a:t>
            </a:r>
            <a:r>
              <a:rPr lang="ru-RU" sz="1400" dirty="0">
                <a:latin typeface="Arial Black" panose="020B0A04020102020204" pitchFamily="34" charset="0"/>
              </a:rPr>
              <a:t>для респондентов срока предоставления отчетности с  4-го (действует со времен </a:t>
            </a:r>
            <a:r>
              <a:rPr lang="ru-RU" sz="1400" dirty="0" smtClean="0">
                <a:latin typeface="Arial Black" panose="020B0A04020102020204" pitchFamily="34" charset="0"/>
              </a:rPr>
              <a:t>плановой </a:t>
            </a:r>
            <a:r>
              <a:rPr lang="ru-RU" sz="1400" dirty="0">
                <a:latin typeface="Arial Black" panose="020B0A04020102020204" pitchFamily="34" charset="0"/>
              </a:rPr>
              <a:t>экономики) на 10-й рабочий </a:t>
            </a:r>
            <a:r>
              <a:rPr lang="ru-RU" sz="1400" dirty="0" smtClean="0">
                <a:latin typeface="Arial Black" panose="020B0A04020102020204" pitchFamily="34" charset="0"/>
              </a:rPr>
              <a:t>день</a:t>
            </a:r>
            <a:endParaRPr lang="ru-RU" sz="1400" dirty="0">
              <a:latin typeface="Arial Black" panose="020B0A040201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67544" y="5596802"/>
            <a:ext cx="842108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300"/>
              </a:spcBef>
            </a:pPr>
            <a:r>
              <a:rPr lang="ru-RU" sz="1600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Перенос </a:t>
            </a:r>
            <a:r>
              <a:rPr lang="ru-RU" sz="1600" dirty="0">
                <a:solidFill>
                  <a:srgbClr val="C00000"/>
                </a:solidFill>
                <a:latin typeface="Arial Black" panose="020B0A04020102020204" pitchFamily="34" charset="0"/>
              </a:rPr>
              <a:t>на один год срока </a:t>
            </a:r>
            <a:r>
              <a:rPr lang="ru-RU" sz="1600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перехода на новый базисный период в </a:t>
            </a:r>
            <a:r>
              <a:rPr lang="ru-RU" sz="1600" dirty="0">
                <a:solidFill>
                  <a:srgbClr val="C00000"/>
                </a:solidFill>
                <a:latin typeface="Arial Black" panose="020B0A04020102020204" pitchFamily="34" charset="0"/>
              </a:rPr>
              <a:t>расчетах </a:t>
            </a:r>
            <a:r>
              <a:rPr lang="ru-RU" sz="1600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ИПП с публикацией итогов ретроспективного пересчета для внесения максимально возможных изменений </a:t>
            </a:r>
            <a:endParaRPr lang="ru-RU" sz="1600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DAABC-5DD0-4942-B4D1-C55197750B21}" type="slidenum">
              <a:rPr lang="ru-RU" smtClean="0"/>
              <a:t>13</a:t>
            </a:fld>
            <a:endParaRPr lang="ru-RU" dirty="0"/>
          </a:p>
        </p:txBody>
      </p:sp>
      <p:sp>
        <p:nvSpPr>
          <p:cNvPr id="3" name="Стрелка вниз 2"/>
          <p:cNvSpPr/>
          <p:nvPr/>
        </p:nvSpPr>
        <p:spPr>
          <a:xfrm>
            <a:off x="1309296" y="4838328"/>
            <a:ext cx="432048" cy="59034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8" name="Группа 7"/>
          <p:cNvGrpSpPr/>
          <p:nvPr/>
        </p:nvGrpSpPr>
        <p:grpSpPr>
          <a:xfrm>
            <a:off x="193204" y="1042027"/>
            <a:ext cx="583683" cy="3453401"/>
            <a:chOff x="193204" y="1042027"/>
            <a:chExt cx="583683" cy="3453401"/>
          </a:xfrm>
        </p:grpSpPr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6461" y="1042027"/>
              <a:ext cx="562372" cy="562372"/>
            </a:xfrm>
            <a:prstGeom prst="rect">
              <a:avLst/>
            </a:prstGeom>
          </p:spPr>
        </p:pic>
        <p:pic>
          <p:nvPicPr>
            <p:cNvPr id="10" name="Рисунок 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3204" y="1570484"/>
              <a:ext cx="562372" cy="562372"/>
            </a:xfrm>
            <a:prstGeom prst="rect">
              <a:avLst/>
            </a:prstGeom>
          </p:spPr>
        </p:pic>
        <p:pic>
          <p:nvPicPr>
            <p:cNvPr id="11" name="Рисунок 1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3204" y="2132856"/>
              <a:ext cx="562372" cy="562372"/>
            </a:xfrm>
            <a:prstGeom prst="rect">
              <a:avLst/>
            </a:prstGeom>
          </p:spPr>
        </p:pic>
        <p:pic>
          <p:nvPicPr>
            <p:cNvPr id="12" name="Рисунок 1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6461" y="2664296"/>
              <a:ext cx="562372" cy="562372"/>
            </a:xfrm>
            <a:prstGeom prst="rect">
              <a:avLst/>
            </a:prstGeom>
          </p:spPr>
        </p:pic>
        <p:pic>
          <p:nvPicPr>
            <p:cNvPr id="13" name="Рисунок 1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4515" y="3226668"/>
              <a:ext cx="562372" cy="562372"/>
            </a:xfrm>
            <a:prstGeom prst="rect">
              <a:avLst/>
            </a:prstGeom>
          </p:spPr>
        </p:pic>
        <p:pic>
          <p:nvPicPr>
            <p:cNvPr id="14" name="Рисунок 1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4515" y="3933056"/>
              <a:ext cx="562372" cy="56237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33667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Picture 4"/>
          <p:cNvPicPr/>
          <p:nvPr/>
        </p:nvPicPr>
        <p:blipFill>
          <a:blip r:embed="rId3"/>
          <a:stretch/>
        </p:blipFill>
        <p:spPr>
          <a:xfrm>
            <a:off x="0" y="0"/>
            <a:ext cx="9143280" cy="691920"/>
          </a:xfrm>
          <a:prstGeom prst="rect">
            <a:avLst/>
          </a:prstGeom>
          <a:ln>
            <a:noFill/>
          </a:ln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DAABC-5DD0-4942-B4D1-C55197750B21}" type="slidenum">
              <a:rPr lang="ru-RU" smtClean="0"/>
              <a:t>14</a:t>
            </a:fld>
            <a:endParaRPr lang="ru-RU" dirty="0"/>
          </a:p>
        </p:txBody>
      </p:sp>
      <p:sp>
        <p:nvSpPr>
          <p:cNvPr id="10" name="CustomShape 7"/>
          <p:cNvSpPr/>
          <p:nvPr/>
        </p:nvSpPr>
        <p:spPr>
          <a:xfrm>
            <a:off x="102600" y="836712"/>
            <a:ext cx="8938080" cy="63249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2400" b="1" dirty="0" smtClean="0">
                <a:solidFill>
                  <a:srgbClr val="171785"/>
                </a:solidFill>
                <a:latin typeface="Bookman Old Style" pitchFamily="18" charset="0"/>
              </a:rPr>
              <a:t>Что сделано</a:t>
            </a:r>
            <a:endParaRPr lang="ru-RU" sz="2400" b="1" dirty="0">
              <a:solidFill>
                <a:srgbClr val="171785"/>
              </a:solidFill>
              <a:latin typeface="Bookman Old Style" pitchFamily="18" charset="0"/>
            </a:endParaRPr>
          </a:p>
          <a:p>
            <a:pPr algn="ctr">
              <a:lnSpc>
                <a:spcPct val="100000"/>
              </a:lnSpc>
            </a:pPr>
            <a:endParaRPr lang="ru-RU" sz="1400" b="1" i="1" spc="-1" dirty="0">
              <a:solidFill>
                <a:srgbClr val="E46C0A"/>
              </a:solidFill>
              <a:latin typeface="Arial"/>
              <a:ea typeface="DejaVu Sans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11560" y="1469208"/>
            <a:ext cx="7992888" cy="31547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1800"/>
              </a:spcBef>
              <a:buClr>
                <a:srgbClr val="000099"/>
              </a:buClr>
            </a:pPr>
            <a:r>
              <a:rPr lang="ru-RU" dirty="0">
                <a:latin typeface="Arial Black" panose="020B0A04020102020204" pitchFamily="34" charset="0"/>
              </a:rPr>
              <a:t>Помесячные данные актуализированы </a:t>
            </a:r>
            <a:r>
              <a:rPr lang="ru-RU" dirty="0" smtClean="0">
                <a:latin typeface="Arial Black" panose="020B0A04020102020204" pitchFamily="34" charset="0"/>
              </a:rPr>
              <a:t>:</a:t>
            </a:r>
          </a:p>
          <a:p>
            <a:pPr algn="just">
              <a:spcBef>
                <a:spcPts val="1800"/>
              </a:spcBef>
              <a:buClr>
                <a:srgbClr val="000099"/>
              </a:buClr>
            </a:pPr>
            <a:r>
              <a:rPr lang="ru-RU" dirty="0" smtClean="0">
                <a:latin typeface="Arial Black" panose="020B0A04020102020204" pitchFamily="34" charset="0"/>
              </a:rPr>
              <a:t>2017 - 2018 годы - с учетом годовых итогов, представленных респондентами</a:t>
            </a:r>
          </a:p>
          <a:p>
            <a:pPr algn="just">
              <a:spcBef>
                <a:spcPts val="2400"/>
              </a:spcBef>
              <a:buClr>
                <a:srgbClr val="000099"/>
              </a:buClr>
            </a:pPr>
            <a:r>
              <a:rPr lang="ru-RU" dirty="0" smtClean="0">
                <a:latin typeface="Arial Black" panose="020B0A04020102020204" pitchFamily="34" charset="0"/>
              </a:rPr>
              <a:t>2019 года - на основе оперативных уточнений респондентов </a:t>
            </a:r>
          </a:p>
          <a:p>
            <a:pPr algn="just">
              <a:spcBef>
                <a:spcPts val="2400"/>
              </a:spcBef>
              <a:buClr>
                <a:srgbClr val="000099"/>
              </a:buClr>
            </a:pPr>
            <a:r>
              <a:rPr lang="ru-RU" dirty="0" smtClean="0">
                <a:latin typeface="Arial Black" panose="020B0A04020102020204" pitchFamily="34" charset="0"/>
              </a:rPr>
              <a:t>2014 </a:t>
            </a:r>
            <a:r>
              <a:rPr lang="ru-RU" dirty="0">
                <a:latin typeface="Arial Black" panose="020B0A04020102020204" pitchFamily="34" charset="0"/>
              </a:rPr>
              <a:t>- 2016 </a:t>
            </a:r>
            <a:r>
              <a:rPr lang="ru-RU" dirty="0" smtClean="0">
                <a:latin typeface="Arial Black" panose="020B0A04020102020204" pitchFamily="34" charset="0"/>
              </a:rPr>
              <a:t>годы - перегруппированы по </a:t>
            </a:r>
            <a:r>
              <a:rPr lang="ru-RU" dirty="0">
                <a:latin typeface="Arial Black" panose="020B0A04020102020204" pitchFamily="34" charset="0"/>
              </a:rPr>
              <a:t>переходным ключам ОКПД-ОКПД2 </a:t>
            </a:r>
            <a:r>
              <a:rPr lang="ru-RU" dirty="0" smtClean="0">
                <a:latin typeface="Arial Black" panose="020B0A04020102020204" pitchFamily="34" charset="0"/>
              </a:rPr>
              <a:t>и ОКВЭД-ОКВЭД2 с учетом реальных соотношений за 2018 – 2019 годы </a:t>
            </a:r>
          </a:p>
        </p:txBody>
      </p:sp>
      <p:pic>
        <p:nvPicPr>
          <p:cNvPr id="5126" name="Picture 6" descr="Картинки по запросу &quot;смешные картинки на тему экономика&quot;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4581128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632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CustomShape 1"/>
          <p:cNvSpPr/>
          <p:nvPr/>
        </p:nvSpPr>
        <p:spPr>
          <a:xfrm>
            <a:off x="0" y="755179"/>
            <a:ext cx="8938080" cy="431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2400" b="1" dirty="0">
                <a:solidFill>
                  <a:srgbClr val="171785"/>
                </a:solidFill>
                <a:latin typeface="Bookman Old Style" pitchFamily="18" charset="0"/>
              </a:rPr>
              <a:t>Выбор нового базисного периода</a:t>
            </a:r>
          </a:p>
        </p:txBody>
      </p:sp>
      <p:pic>
        <p:nvPicPr>
          <p:cNvPr id="81" name="Picture 4"/>
          <p:cNvPicPr/>
          <p:nvPr/>
        </p:nvPicPr>
        <p:blipFill>
          <a:blip r:embed="rId2"/>
          <a:stretch/>
        </p:blipFill>
        <p:spPr>
          <a:xfrm>
            <a:off x="0" y="0"/>
            <a:ext cx="9143280" cy="691920"/>
          </a:xfrm>
          <a:prstGeom prst="rect">
            <a:avLst/>
          </a:prstGeom>
          <a:ln>
            <a:noFill/>
          </a:ln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DAABC-5DD0-4942-B4D1-C55197750B21}" type="slidenum">
              <a:rPr lang="ru-RU" smtClean="0"/>
              <a:t>15</a:t>
            </a:fld>
            <a:endParaRPr lang="ru-RU" dirty="0"/>
          </a:p>
        </p:txBody>
      </p:sp>
      <p:sp>
        <p:nvSpPr>
          <p:cNvPr id="8" name="CustomShape 2"/>
          <p:cNvSpPr/>
          <p:nvPr/>
        </p:nvSpPr>
        <p:spPr>
          <a:xfrm>
            <a:off x="899592" y="1468726"/>
            <a:ext cx="7632848" cy="476858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algn="just">
              <a:lnSpc>
                <a:spcPct val="120000"/>
              </a:lnSpc>
              <a:spcBef>
                <a:spcPts val="2400"/>
              </a:spcBef>
            </a:pPr>
            <a:r>
              <a:rPr lang="ru-RU" spc="-1" dirty="0" smtClean="0">
                <a:solidFill>
                  <a:srgbClr val="000000"/>
                </a:solidFill>
                <a:latin typeface="Arial Black" panose="020B0A04020102020204" pitchFamily="34" charset="0"/>
                <a:ea typeface="DejaVu Sans"/>
              </a:rPr>
              <a:t>               С </a:t>
            </a:r>
            <a:r>
              <a:rPr lang="ru-RU" spc="-1" dirty="0">
                <a:solidFill>
                  <a:srgbClr val="000000"/>
                </a:solidFill>
                <a:latin typeface="Arial Black" panose="020B0A04020102020204" pitchFamily="34" charset="0"/>
                <a:ea typeface="DejaVu Sans"/>
              </a:rPr>
              <a:t>2014 </a:t>
            </a:r>
            <a:r>
              <a:rPr lang="ru-RU" spc="-1" dirty="0" smtClean="0">
                <a:solidFill>
                  <a:srgbClr val="000000"/>
                </a:solidFill>
                <a:latin typeface="Arial Black" panose="020B0A04020102020204" pitchFamily="34" charset="0"/>
                <a:ea typeface="DejaVu Sans"/>
              </a:rPr>
              <a:t>года                           2010 год</a:t>
            </a:r>
            <a:endParaRPr lang="ru-RU" b="0" strike="noStrike" spc="-1" dirty="0">
              <a:latin typeface="Arial Black" panose="020B0A04020102020204" pitchFamily="34" charset="0"/>
            </a:endParaRPr>
          </a:p>
          <a:p>
            <a:pPr algn="just">
              <a:spcBef>
                <a:spcPts val="3000"/>
              </a:spcBef>
            </a:pPr>
            <a:r>
              <a:rPr lang="ru-RU" spc="-1" dirty="0" smtClean="0">
                <a:solidFill>
                  <a:srgbClr val="000000"/>
                </a:solidFill>
                <a:latin typeface="Arial Black" panose="020B0A04020102020204" pitchFamily="34" charset="0"/>
                <a:ea typeface="DejaVu Sans"/>
              </a:rPr>
              <a:t>С 1 </a:t>
            </a:r>
            <a:r>
              <a:rPr lang="ru-RU" spc="-1" dirty="0">
                <a:solidFill>
                  <a:srgbClr val="000000"/>
                </a:solidFill>
                <a:latin typeface="Arial Black" panose="020B0A04020102020204" pitchFamily="34" charset="0"/>
                <a:ea typeface="DejaVu Sans"/>
              </a:rPr>
              <a:t>января </a:t>
            </a:r>
            <a:r>
              <a:rPr lang="ru-RU" spc="-1" dirty="0" smtClean="0">
                <a:solidFill>
                  <a:srgbClr val="000000"/>
                </a:solidFill>
                <a:latin typeface="Arial Black" panose="020B0A04020102020204" pitchFamily="34" charset="0"/>
                <a:ea typeface="DejaVu Sans"/>
              </a:rPr>
              <a:t>2017 года новые версии ОКПД2 и ОКВЭД2</a:t>
            </a:r>
          </a:p>
          <a:p>
            <a:pPr algn="just">
              <a:spcBef>
                <a:spcPts val="2400"/>
              </a:spcBef>
              <a:buClr>
                <a:srgbClr val="000099"/>
              </a:buClr>
            </a:pPr>
            <a:r>
              <a:rPr lang="ru-RU" spc="-1" dirty="0" smtClean="0">
                <a:solidFill>
                  <a:srgbClr val="000000"/>
                </a:solidFill>
                <a:latin typeface="Arial Black" panose="020B0A04020102020204" pitchFamily="34" charset="0"/>
              </a:rPr>
              <a:t>С 2017 </a:t>
            </a:r>
            <a:r>
              <a:rPr lang="ru-RU" spc="-1" dirty="0">
                <a:solidFill>
                  <a:srgbClr val="000000"/>
                </a:solidFill>
                <a:latin typeface="Arial Black" panose="020B0A04020102020204" pitchFamily="34" charset="0"/>
              </a:rPr>
              <a:t>года </a:t>
            </a:r>
            <a:r>
              <a:rPr lang="ru-RU" spc="-1" dirty="0" smtClean="0">
                <a:solidFill>
                  <a:srgbClr val="000000"/>
                </a:solidFill>
                <a:latin typeface="Arial Black" panose="020B0A04020102020204" pitchFamily="34" charset="0"/>
              </a:rPr>
              <a:t>предприятия </a:t>
            </a:r>
            <a:r>
              <a:rPr lang="ru-RU" spc="-1" dirty="0">
                <a:solidFill>
                  <a:srgbClr val="000000"/>
                </a:solidFill>
                <a:latin typeface="Arial Black" panose="020B0A04020102020204" pitchFamily="34" charset="0"/>
              </a:rPr>
              <a:t>уточняют идентификацию продукции и видов деятельности </a:t>
            </a:r>
          </a:p>
          <a:p>
            <a:pPr algn="just">
              <a:spcBef>
                <a:spcPts val="2400"/>
              </a:spcBef>
              <a:buClr>
                <a:srgbClr val="000099"/>
              </a:buClr>
            </a:pPr>
            <a:r>
              <a:rPr lang="ru-RU" spc="-1" dirty="0" smtClean="0">
                <a:solidFill>
                  <a:srgbClr val="000000"/>
                </a:solidFill>
                <a:latin typeface="Arial Black" panose="020B0A04020102020204" pitchFamily="34" charset="0"/>
                <a:ea typeface="DejaVu Sans"/>
              </a:rPr>
              <a:t>Данные </a:t>
            </a:r>
            <a:r>
              <a:rPr lang="ru-RU" spc="-1" dirty="0">
                <a:solidFill>
                  <a:srgbClr val="000000"/>
                </a:solidFill>
                <a:latin typeface="Arial Black" panose="020B0A04020102020204" pitchFamily="34" charset="0"/>
                <a:ea typeface="DejaVu Sans"/>
              </a:rPr>
              <a:t>за 2017 </a:t>
            </a:r>
            <a:r>
              <a:rPr lang="ru-RU" spc="-1" dirty="0" smtClean="0">
                <a:solidFill>
                  <a:srgbClr val="000000"/>
                </a:solidFill>
                <a:latin typeface="Arial Black" panose="020B0A04020102020204" pitchFamily="34" charset="0"/>
                <a:ea typeface="DejaVu Sans"/>
              </a:rPr>
              <a:t>– 2018 годы в </a:t>
            </a:r>
            <a:r>
              <a:rPr lang="ru-RU" spc="-1" dirty="0">
                <a:solidFill>
                  <a:srgbClr val="000000"/>
                </a:solidFill>
                <a:latin typeface="Arial Black" panose="020B0A04020102020204" pitchFamily="34" charset="0"/>
                <a:ea typeface="DejaVu Sans"/>
              </a:rPr>
              <a:t>соответствии ОКПД2 и </a:t>
            </a:r>
            <a:r>
              <a:rPr lang="ru-RU" spc="-1" dirty="0" smtClean="0">
                <a:solidFill>
                  <a:srgbClr val="000000"/>
                </a:solidFill>
                <a:latin typeface="Arial Black" panose="020B0A04020102020204" pitchFamily="34" charset="0"/>
                <a:ea typeface="DejaVu Sans"/>
              </a:rPr>
              <a:t>ОКВЭД2 </a:t>
            </a:r>
            <a:endParaRPr lang="ru-RU" spc="-1" dirty="0">
              <a:solidFill>
                <a:srgbClr val="000000"/>
              </a:solidFill>
              <a:latin typeface="Arial Black" panose="020B0A04020102020204" pitchFamily="34" charset="0"/>
              <a:ea typeface="DejaVu Sans"/>
            </a:endParaRPr>
          </a:p>
          <a:p>
            <a:pPr algn="just">
              <a:lnSpc>
                <a:spcPct val="100000"/>
              </a:lnSpc>
              <a:spcBef>
                <a:spcPts val="2400"/>
              </a:spcBef>
              <a:buClr>
                <a:srgbClr val="000099"/>
              </a:buClr>
            </a:pPr>
            <a:r>
              <a:rPr lang="ru-RU" spc="-1" dirty="0" smtClean="0">
                <a:latin typeface="Arial Black" panose="020B0A04020102020204" pitchFamily="34" charset="0"/>
              </a:rPr>
              <a:t>Оценка ВДС за 2017 и 2018 годы корреспондирует с СНС</a:t>
            </a:r>
          </a:p>
          <a:p>
            <a:pPr algn="just">
              <a:lnSpc>
                <a:spcPct val="100000"/>
              </a:lnSpc>
              <a:spcBef>
                <a:spcPts val="1200"/>
              </a:spcBef>
              <a:buClr>
                <a:srgbClr val="000099"/>
              </a:buClr>
            </a:pPr>
            <a:endParaRPr lang="ru-RU" sz="1600" spc="-1" dirty="0">
              <a:latin typeface="Arial Black" panose="020B0A04020102020204" pitchFamily="34" charset="0"/>
            </a:endParaRPr>
          </a:p>
          <a:p>
            <a:pPr algn="ctr">
              <a:lnSpc>
                <a:spcPct val="100000"/>
              </a:lnSpc>
              <a:spcBef>
                <a:spcPts val="600"/>
              </a:spcBef>
              <a:buClr>
                <a:srgbClr val="000099"/>
              </a:buClr>
            </a:pPr>
            <a:r>
              <a:rPr lang="ru-RU" sz="2000" spc="-1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БАЗИСНЫЙ 2017 ИЛИ 2018 ?</a:t>
            </a:r>
          </a:p>
        </p:txBody>
      </p:sp>
      <p:sp>
        <p:nvSpPr>
          <p:cNvPr id="2" name="Стрелка вправо 1"/>
          <p:cNvSpPr/>
          <p:nvPr/>
        </p:nvSpPr>
        <p:spPr>
          <a:xfrm>
            <a:off x="4299000" y="1559695"/>
            <a:ext cx="834032" cy="2423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3071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CustomShape 1"/>
          <p:cNvSpPr/>
          <p:nvPr/>
        </p:nvSpPr>
        <p:spPr>
          <a:xfrm>
            <a:off x="1619312" y="705227"/>
            <a:ext cx="5904656" cy="56353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algn="ctr"/>
            <a:r>
              <a:rPr lang="ru-RU" b="1" dirty="0" smtClean="0">
                <a:solidFill>
                  <a:srgbClr val="171785"/>
                </a:solidFill>
                <a:latin typeface="Bookman Old Style" pitchFamily="18" charset="0"/>
              </a:rPr>
              <a:t>Структура добавленной стоимости </a:t>
            </a:r>
            <a:br>
              <a:rPr lang="ru-RU" b="1" dirty="0" smtClean="0">
                <a:solidFill>
                  <a:srgbClr val="171785"/>
                </a:solidFill>
                <a:latin typeface="Bookman Old Style" pitchFamily="18" charset="0"/>
              </a:rPr>
            </a:br>
            <a:r>
              <a:rPr lang="ru-RU" sz="1400" dirty="0" smtClean="0">
                <a:solidFill>
                  <a:srgbClr val="171785"/>
                </a:solidFill>
                <a:latin typeface="Bookman Old Style" pitchFamily="18" charset="0"/>
              </a:rPr>
              <a:t>(в процентах)</a:t>
            </a:r>
            <a:endParaRPr lang="ru-RU" sz="1400" dirty="0">
              <a:solidFill>
                <a:srgbClr val="171785"/>
              </a:solidFill>
              <a:latin typeface="Bookman Old Style" pitchFamily="18" charset="0"/>
            </a:endParaRPr>
          </a:p>
        </p:txBody>
      </p:sp>
      <p:pic>
        <p:nvPicPr>
          <p:cNvPr id="81" name="Picture 4"/>
          <p:cNvPicPr/>
          <p:nvPr/>
        </p:nvPicPr>
        <p:blipFill>
          <a:blip r:embed="rId2"/>
          <a:stretch/>
        </p:blipFill>
        <p:spPr>
          <a:xfrm>
            <a:off x="0" y="0"/>
            <a:ext cx="9143280" cy="691920"/>
          </a:xfrm>
          <a:prstGeom prst="rect">
            <a:avLst/>
          </a:prstGeom>
          <a:ln>
            <a:noFill/>
          </a:ln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DAABC-5DD0-4942-B4D1-C55197750B2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10" name="Диаграмма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18651963"/>
              </p:ext>
            </p:extLst>
          </p:nvPr>
        </p:nvGraphicFramePr>
        <p:xfrm>
          <a:off x="755576" y="1556792"/>
          <a:ext cx="7992888" cy="49411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723291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CustomShape 1"/>
          <p:cNvSpPr/>
          <p:nvPr/>
        </p:nvSpPr>
        <p:spPr>
          <a:xfrm>
            <a:off x="443036" y="718263"/>
            <a:ext cx="8280920" cy="62174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algn="ctr"/>
            <a:r>
              <a:rPr lang="ru-RU" b="1" dirty="0" smtClean="0">
                <a:solidFill>
                  <a:srgbClr val="171785"/>
                </a:solidFill>
                <a:latin typeface="Bookman Old Style" pitchFamily="18" charset="0"/>
              </a:rPr>
              <a:t>Индекс промышленного производства</a:t>
            </a:r>
            <a:br>
              <a:rPr lang="ru-RU" b="1" dirty="0" smtClean="0">
                <a:solidFill>
                  <a:srgbClr val="171785"/>
                </a:solidFill>
                <a:latin typeface="Bookman Old Style" pitchFamily="18" charset="0"/>
              </a:rPr>
            </a:br>
            <a:r>
              <a:rPr lang="ru-RU" sz="2000" b="1" spc="-1" dirty="0">
                <a:solidFill>
                  <a:srgbClr val="171785"/>
                </a:solidFill>
                <a:latin typeface="Arial Black" panose="020B0A04020102020204" pitchFamily="34" charset="0"/>
              </a:rPr>
              <a:t> </a:t>
            </a:r>
            <a:r>
              <a:rPr lang="ru-RU" sz="1100" b="1" spc="-1" dirty="0" smtClean="0">
                <a:solidFill>
                  <a:srgbClr val="171785"/>
                </a:solidFill>
                <a:latin typeface="Arial Black" panose="020B0A04020102020204" pitchFamily="34" charset="0"/>
              </a:rPr>
              <a:t>(в </a:t>
            </a:r>
            <a:r>
              <a:rPr lang="ru-RU" sz="1100" b="1" spc="-1" dirty="0">
                <a:solidFill>
                  <a:srgbClr val="171785"/>
                </a:solidFill>
                <a:latin typeface="Arial Black" panose="020B0A04020102020204" pitchFamily="34" charset="0"/>
              </a:rPr>
              <a:t>% к </a:t>
            </a:r>
            <a:r>
              <a:rPr lang="ru-RU" sz="1100" b="1" spc="-1" dirty="0" smtClean="0">
                <a:solidFill>
                  <a:srgbClr val="171785"/>
                </a:solidFill>
                <a:latin typeface="Arial Black" panose="020B0A04020102020204" pitchFamily="34" charset="0"/>
              </a:rPr>
              <a:t>среднемесячному значению 2016 года)</a:t>
            </a:r>
            <a:endParaRPr lang="ru-RU" sz="1100" dirty="0">
              <a:solidFill>
                <a:prstClr val="black"/>
              </a:solidFill>
            </a:endParaRPr>
          </a:p>
          <a:p>
            <a:pPr algn="ctr"/>
            <a:endParaRPr lang="ru-RU" b="1" dirty="0">
              <a:solidFill>
                <a:srgbClr val="171785"/>
              </a:solidFill>
              <a:latin typeface="Bookman Old Style" pitchFamily="18" charset="0"/>
            </a:endParaRPr>
          </a:p>
        </p:txBody>
      </p:sp>
      <p:pic>
        <p:nvPicPr>
          <p:cNvPr id="81" name="Picture 4"/>
          <p:cNvPicPr/>
          <p:nvPr/>
        </p:nvPicPr>
        <p:blipFill>
          <a:blip r:embed="rId2"/>
          <a:stretch/>
        </p:blipFill>
        <p:spPr>
          <a:xfrm>
            <a:off x="0" y="0"/>
            <a:ext cx="9143280" cy="691920"/>
          </a:xfrm>
          <a:prstGeom prst="rect">
            <a:avLst/>
          </a:prstGeom>
          <a:ln>
            <a:noFill/>
          </a:ln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6978509" y="6484522"/>
            <a:ext cx="2133600" cy="365125"/>
          </a:xfrm>
        </p:spPr>
        <p:txBody>
          <a:bodyPr/>
          <a:lstStyle/>
          <a:p>
            <a:fld id="{36FDAABC-5DD0-4942-B4D1-C55197750B2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14" name="Диаграмма 1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85286372"/>
              </p:ext>
            </p:extLst>
          </p:nvPr>
        </p:nvGraphicFramePr>
        <p:xfrm>
          <a:off x="285390" y="1340010"/>
          <a:ext cx="8679098" cy="52573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898797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CustomShape 1"/>
          <p:cNvSpPr/>
          <p:nvPr/>
        </p:nvSpPr>
        <p:spPr>
          <a:xfrm>
            <a:off x="443036" y="682637"/>
            <a:ext cx="8280920" cy="62174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algn="ctr"/>
            <a:r>
              <a:rPr lang="ru-RU" b="1" dirty="0" smtClean="0">
                <a:solidFill>
                  <a:srgbClr val="171785"/>
                </a:solidFill>
                <a:latin typeface="Bookman Old Style" pitchFamily="18" charset="0"/>
              </a:rPr>
              <a:t>Индексы производства по видам деятельности</a:t>
            </a:r>
            <a:br>
              <a:rPr lang="ru-RU" b="1" dirty="0" smtClean="0">
                <a:solidFill>
                  <a:srgbClr val="171785"/>
                </a:solidFill>
                <a:latin typeface="Bookman Old Style" pitchFamily="18" charset="0"/>
              </a:rPr>
            </a:br>
            <a:r>
              <a:rPr lang="ru-RU" sz="2000" b="1" spc="-1" dirty="0">
                <a:solidFill>
                  <a:srgbClr val="171785"/>
                </a:solidFill>
                <a:latin typeface="Arial Black" panose="020B0A04020102020204" pitchFamily="34" charset="0"/>
              </a:rPr>
              <a:t> </a:t>
            </a:r>
            <a:r>
              <a:rPr lang="ru-RU" sz="1100" b="1" spc="-1" dirty="0" smtClean="0">
                <a:solidFill>
                  <a:srgbClr val="171785"/>
                </a:solidFill>
                <a:latin typeface="Arial Black" panose="020B0A04020102020204" pitchFamily="34" charset="0"/>
              </a:rPr>
              <a:t>(в </a:t>
            </a:r>
            <a:r>
              <a:rPr lang="ru-RU" sz="1100" b="1" spc="-1" dirty="0">
                <a:solidFill>
                  <a:srgbClr val="171785"/>
                </a:solidFill>
                <a:latin typeface="Arial Black" panose="020B0A04020102020204" pitchFamily="34" charset="0"/>
              </a:rPr>
              <a:t>% к </a:t>
            </a:r>
            <a:r>
              <a:rPr lang="ru-RU" sz="1100" b="1" spc="-1" dirty="0" smtClean="0">
                <a:solidFill>
                  <a:srgbClr val="171785"/>
                </a:solidFill>
                <a:latin typeface="Arial Black" panose="020B0A04020102020204" pitchFamily="34" charset="0"/>
              </a:rPr>
              <a:t>среднемесячному значению 2016 года)</a:t>
            </a:r>
            <a:endParaRPr lang="ru-RU" sz="1100" dirty="0">
              <a:solidFill>
                <a:prstClr val="black"/>
              </a:solidFill>
            </a:endParaRPr>
          </a:p>
          <a:p>
            <a:pPr algn="ctr"/>
            <a:endParaRPr lang="ru-RU" b="1" dirty="0">
              <a:solidFill>
                <a:srgbClr val="171785"/>
              </a:solidFill>
              <a:latin typeface="Bookman Old Style" pitchFamily="18" charset="0"/>
            </a:endParaRPr>
          </a:p>
        </p:txBody>
      </p:sp>
      <p:pic>
        <p:nvPicPr>
          <p:cNvPr id="81" name="Picture 4"/>
          <p:cNvPicPr/>
          <p:nvPr/>
        </p:nvPicPr>
        <p:blipFill>
          <a:blip r:embed="rId3"/>
          <a:stretch/>
        </p:blipFill>
        <p:spPr>
          <a:xfrm>
            <a:off x="0" y="0"/>
            <a:ext cx="9143280" cy="691920"/>
          </a:xfrm>
          <a:prstGeom prst="rect">
            <a:avLst/>
          </a:prstGeom>
          <a:ln>
            <a:noFill/>
          </a:ln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6978509" y="6484522"/>
            <a:ext cx="2133600" cy="365125"/>
          </a:xfrm>
        </p:spPr>
        <p:txBody>
          <a:bodyPr/>
          <a:lstStyle/>
          <a:p>
            <a:fld id="{36FDAABC-5DD0-4942-B4D1-C55197750B2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9" name="Диаграмма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51790424"/>
              </p:ext>
            </p:extLst>
          </p:nvPr>
        </p:nvGraphicFramePr>
        <p:xfrm>
          <a:off x="285390" y="1324295"/>
          <a:ext cx="8572500" cy="28083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0" name="Диаграмма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41079776"/>
              </p:ext>
            </p:extLst>
          </p:nvPr>
        </p:nvGraphicFramePr>
        <p:xfrm>
          <a:off x="443036" y="4077072"/>
          <a:ext cx="8154659" cy="27494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258443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Picture 4"/>
          <p:cNvPicPr/>
          <p:nvPr/>
        </p:nvPicPr>
        <p:blipFill>
          <a:blip r:embed="rId2"/>
          <a:stretch/>
        </p:blipFill>
        <p:spPr>
          <a:xfrm>
            <a:off x="0" y="0"/>
            <a:ext cx="9143280" cy="691920"/>
          </a:xfrm>
          <a:prstGeom prst="rect">
            <a:avLst/>
          </a:prstGeom>
          <a:ln>
            <a:noFill/>
          </a:ln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6978509" y="6484522"/>
            <a:ext cx="2133600" cy="365125"/>
          </a:xfrm>
        </p:spPr>
        <p:txBody>
          <a:bodyPr/>
          <a:lstStyle/>
          <a:p>
            <a:fld id="{36FDAABC-5DD0-4942-B4D1-C55197750B2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CustomShape 1"/>
          <p:cNvSpPr>
            <a:spLocks/>
          </p:cNvSpPr>
          <p:nvPr/>
        </p:nvSpPr>
        <p:spPr>
          <a:xfrm>
            <a:off x="443036" y="682637"/>
            <a:ext cx="8280000" cy="612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algn="ctr"/>
            <a:r>
              <a:rPr lang="ru-RU" b="1" dirty="0" smtClean="0">
                <a:solidFill>
                  <a:srgbClr val="171785"/>
                </a:solidFill>
                <a:latin typeface="Bookman Old Style" pitchFamily="18" charset="0"/>
              </a:rPr>
              <a:t>Индексы производства по видам деятельности</a:t>
            </a:r>
            <a:br>
              <a:rPr lang="ru-RU" b="1" dirty="0" smtClean="0">
                <a:solidFill>
                  <a:srgbClr val="171785"/>
                </a:solidFill>
                <a:latin typeface="Bookman Old Style" pitchFamily="18" charset="0"/>
              </a:rPr>
            </a:br>
            <a:r>
              <a:rPr lang="ru-RU" sz="2000" b="1" spc="-1" dirty="0">
                <a:solidFill>
                  <a:srgbClr val="171785"/>
                </a:solidFill>
                <a:latin typeface="Arial Black" panose="020B0A04020102020204" pitchFamily="34" charset="0"/>
              </a:rPr>
              <a:t> </a:t>
            </a:r>
            <a:r>
              <a:rPr lang="ru-RU" sz="1100" b="1" spc="-1" dirty="0" smtClean="0">
                <a:solidFill>
                  <a:srgbClr val="171785"/>
                </a:solidFill>
                <a:latin typeface="Arial Black" panose="020B0A04020102020204" pitchFamily="34" charset="0"/>
              </a:rPr>
              <a:t>(в </a:t>
            </a:r>
            <a:r>
              <a:rPr lang="ru-RU" sz="1100" b="1" spc="-1" dirty="0">
                <a:solidFill>
                  <a:srgbClr val="171785"/>
                </a:solidFill>
                <a:latin typeface="Arial Black" panose="020B0A04020102020204" pitchFamily="34" charset="0"/>
              </a:rPr>
              <a:t>% к </a:t>
            </a:r>
            <a:r>
              <a:rPr lang="ru-RU" sz="1100" b="1" spc="-1" dirty="0" smtClean="0">
                <a:solidFill>
                  <a:srgbClr val="171785"/>
                </a:solidFill>
                <a:latin typeface="Arial Black" panose="020B0A04020102020204" pitchFamily="34" charset="0"/>
              </a:rPr>
              <a:t>среднемесячному значению 2016 года)</a:t>
            </a:r>
            <a:endParaRPr lang="ru-RU" sz="1100" dirty="0">
              <a:solidFill>
                <a:prstClr val="black"/>
              </a:solidFill>
            </a:endParaRPr>
          </a:p>
          <a:p>
            <a:pPr algn="ctr"/>
            <a:endParaRPr lang="ru-RU" b="1" dirty="0">
              <a:solidFill>
                <a:srgbClr val="171785"/>
              </a:solidFill>
              <a:latin typeface="Bookman Old Style" pitchFamily="18" charset="0"/>
            </a:endParaRPr>
          </a:p>
        </p:txBody>
      </p:sp>
      <p:graphicFrame>
        <p:nvGraphicFramePr>
          <p:cNvPr id="11" name="Диаграмма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16087713"/>
              </p:ext>
            </p:extLst>
          </p:nvPr>
        </p:nvGraphicFramePr>
        <p:xfrm>
          <a:off x="285390" y="1294637"/>
          <a:ext cx="8572500" cy="25922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2" name="Диаграмма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21218723"/>
              </p:ext>
            </p:extLst>
          </p:nvPr>
        </p:nvGraphicFramePr>
        <p:xfrm>
          <a:off x="296786" y="4007484"/>
          <a:ext cx="8572500" cy="28262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796912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shapk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2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2"/>
          <p:cNvSpPr>
            <a:spLocks noGrp="1" noChangeArrowheads="1"/>
          </p:cNvSpPr>
          <p:nvPr>
            <p:ph idx="1"/>
          </p:nvPr>
        </p:nvSpPr>
        <p:spPr>
          <a:xfrm>
            <a:off x="323528" y="862740"/>
            <a:ext cx="8287357" cy="3960440"/>
          </a:xfrm>
        </p:spPr>
        <p:txBody>
          <a:bodyPr rtlCol="0">
            <a:noAutofit/>
          </a:bodyPr>
          <a:lstStyle/>
          <a:p>
            <a:pPr marL="160020" indent="0" algn="just">
              <a:lnSpc>
                <a:spcPct val="150000"/>
              </a:lnSpc>
              <a:spcBef>
                <a:spcPts val="600"/>
              </a:spcBef>
              <a:buClr>
                <a:srgbClr val="009900"/>
              </a:buClr>
              <a:buSzPct val="150000"/>
              <a:buNone/>
              <a:defRPr/>
            </a:pPr>
            <a:r>
              <a:rPr lang="ru-RU" sz="16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itchFamily="34" charset="0"/>
              </a:rPr>
              <a:t>«Промышленное </a:t>
            </a:r>
            <a:r>
              <a:rPr lang="ru-RU" sz="16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itchFamily="34" charset="0"/>
              </a:rPr>
              <a:t>производство (промышленность) - определенная на основании Общероссийского классификатора видов экономической деятельности совокупность видов экономической деятельности, относящихся к добыче полезных ископаемых, обрабатывающим производствам, обеспечению электрический энергией, газом и паром, кондиционированию воздуха, водоснабжению, водоотведению, организации сбора и утилизации отходов, а также ликвидации </a:t>
            </a:r>
            <a:r>
              <a:rPr lang="ru-RU" sz="16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itchFamily="34" charset="0"/>
              </a:rPr>
              <a:t>загрязнений;»</a:t>
            </a:r>
            <a:r>
              <a:rPr lang="ru-RU" sz="1600" i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itchFamily="34" charset="0"/>
              </a:rPr>
              <a:t> </a:t>
            </a:r>
          </a:p>
          <a:p>
            <a:pPr marL="160020" indent="0" algn="ctr">
              <a:spcBef>
                <a:spcPts val="1800"/>
              </a:spcBef>
              <a:buClr>
                <a:srgbClr val="009900"/>
              </a:buClr>
              <a:buSzPct val="150000"/>
              <a:buNone/>
              <a:defRPr/>
            </a:pPr>
            <a:r>
              <a:rPr lang="ru-RU" sz="14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itchFamily="34" charset="0"/>
              </a:rPr>
              <a:t>Статья </a:t>
            </a:r>
            <a:r>
              <a:rPr lang="ru-RU" sz="14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itchFamily="34" charset="0"/>
              </a:rPr>
              <a:t>3 Федерального закона от 31 декабря 2014 года № 488-ФЗ </a:t>
            </a:r>
            <a:r>
              <a:rPr lang="ru-RU" sz="14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itchFamily="34" charset="0"/>
              </a:rPr>
              <a:t/>
            </a:r>
            <a:br>
              <a:rPr lang="ru-RU" sz="14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itchFamily="34" charset="0"/>
              </a:rPr>
            </a:br>
            <a:r>
              <a:rPr lang="ru-RU" sz="14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itchFamily="34" charset="0"/>
              </a:rPr>
              <a:t>«</a:t>
            </a:r>
            <a:r>
              <a:rPr lang="ru-RU" sz="14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itchFamily="34" charset="0"/>
              </a:rPr>
              <a:t>О промышленной политике в Российской Федерации</a:t>
            </a:r>
            <a:r>
              <a:rPr lang="ru-RU" sz="14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itchFamily="34" charset="0"/>
              </a:rPr>
              <a:t>»</a:t>
            </a:r>
          </a:p>
          <a:p>
            <a:pPr marL="160020" indent="0" algn="just">
              <a:spcBef>
                <a:spcPts val="600"/>
              </a:spcBef>
              <a:buClr>
                <a:srgbClr val="009900"/>
              </a:buClr>
              <a:buSzPct val="150000"/>
              <a:buNone/>
              <a:defRPr/>
            </a:pPr>
            <a:r>
              <a:rPr lang="ru-RU" sz="1400" b="1" i="1" dirty="0" smtClean="0">
                <a:solidFill>
                  <a:srgbClr val="000000"/>
                </a:solidFill>
                <a:latin typeface="Arial Black" pitchFamily="34" charset="0"/>
              </a:rPr>
              <a:t>                                                                   </a:t>
            </a:r>
            <a:endParaRPr lang="ru-RU" sz="1400" b="1" dirty="0">
              <a:solidFill>
                <a:srgbClr val="000000"/>
              </a:solidFill>
              <a:latin typeface="Arial Black" pitchFamily="34" charset="0"/>
            </a:endParaRPr>
          </a:p>
        </p:txBody>
      </p:sp>
      <p:pic>
        <p:nvPicPr>
          <p:cNvPr id="8194" name="Picture 2" descr="Картинки по запросу &quot;смешные картинки на тему экономика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837048"/>
            <a:ext cx="3028950" cy="1762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Картинки по запросу &quot;смешные картинки на тему экономика&quot;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4353" y="4837047"/>
            <a:ext cx="2619375" cy="1743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Картинки по запросу &quot;смешные картинки на тему промышленности&quot;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1510" y="4837047"/>
            <a:ext cx="2756954" cy="1743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1270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CustomShape 1"/>
          <p:cNvSpPr/>
          <p:nvPr/>
        </p:nvSpPr>
        <p:spPr>
          <a:xfrm>
            <a:off x="443036" y="718263"/>
            <a:ext cx="8280920" cy="62174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algn="ctr"/>
            <a:r>
              <a:rPr lang="ru-RU" b="1" dirty="0" smtClean="0">
                <a:solidFill>
                  <a:srgbClr val="171785"/>
                </a:solidFill>
                <a:latin typeface="Bookman Old Style" pitchFamily="18" charset="0"/>
              </a:rPr>
              <a:t>Индекс промышленного производства - тренд</a:t>
            </a:r>
            <a:br>
              <a:rPr lang="ru-RU" b="1" dirty="0" smtClean="0">
                <a:solidFill>
                  <a:srgbClr val="171785"/>
                </a:solidFill>
                <a:latin typeface="Bookman Old Style" pitchFamily="18" charset="0"/>
              </a:rPr>
            </a:br>
            <a:r>
              <a:rPr lang="ru-RU" sz="2000" b="1" spc="-1" dirty="0">
                <a:solidFill>
                  <a:srgbClr val="171785"/>
                </a:solidFill>
                <a:latin typeface="Arial Black" panose="020B0A04020102020204" pitchFamily="34" charset="0"/>
              </a:rPr>
              <a:t> </a:t>
            </a:r>
            <a:r>
              <a:rPr lang="ru-RU" sz="1100" b="1" spc="-1" dirty="0" smtClean="0">
                <a:solidFill>
                  <a:srgbClr val="171785"/>
                </a:solidFill>
                <a:latin typeface="Arial Black" panose="020B0A04020102020204" pitchFamily="34" charset="0"/>
              </a:rPr>
              <a:t>(в </a:t>
            </a:r>
            <a:r>
              <a:rPr lang="ru-RU" sz="1100" b="1" spc="-1" dirty="0">
                <a:solidFill>
                  <a:srgbClr val="171785"/>
                </a:solidFill>
                <a:latin typeface="Arial Black" panose="020B0A04020102020204" pitchFamily="34" charset="0"/>
              </a:rPr>
              <a:t>% к </a:t>
            </a:r>
            <a:r>
              <a:rPr lang="ru-RU" sz="1100" b="1" spc="-1" dirty="0" smtClean="0">
                <a:solidFill>
                  <a:srgbClr val="171785"/>
                </a:solidFill>
                <a:latin typeface="Arial Black" panose="020B0A04020102020204" pitchFamily="34" charset="0"/>
              </a:rPr>
              <a:t>среднемесячному значению 2016 года)</a:t>
            </a:r>
            <a:endParaRPr lang="ru-RU" sz="1100" dirty="0">
              <a:solidFill>
                <a:prstClr val="black"/>
              </a:solidFill>
            </a:endParaRPr>
          </a:p>
          <a:p>
            <a:pPr algn="ctr"/>
            <a:endParaRPr lang="ru-RU" b="1" dirty="0">
              <a:solidFill>
                <a:srgbClr val="171785"/>
              </a:solidFill>
              <a:latin typeface="Bookman Old Style" pitchFamily="18" charset="0"/>
            </a:endParaRPr>
          </a:p>
        </p:txBody>
      </p:sp>
      <p:pic>
        <p:nvPicPr>
          <p:cNvPr id="81" name="Picture 4"/>
          <p:cNvPicPr/>
          <p:nvPr/>
        </p:nvPicPr>
        <p:blipFill>
          <a:blip r:embed="rId2"/>
          <a:stretch/>
        </p:blipFill>
        <p:spPr>
          <a:xfrm>
            <a:off x="0" y="0"/>
            <a:ext cx="9143280" cy="691920"/>
          </a:xfrm>
          <a:prstGeom prst="rect">
            <a:avLst/>
          </a:prstGeom>
          <a:ln>
            <a:noFill/>
          </a:ln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6978509" y="6484522"/>
            <a:ext cx="2133600" cy="365125"/>
          </a:xfrm>
        </p:spPr>
        <p:txBody>
          <a:bodyPr/>
          <a:lstStyle/>
          <a:p>
            <a:fld id="{36FDAABC-5DD0-4942-B4D1-C55197750B2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6" name="Диаграмма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90860131"/>
              </p:ext>
            </p:extLst>
          </p:nvPr>
        </p:nvGraphicFramePr>
        <p:xfrm>
          <a:off x="297246" y="1772816"/>
          <a:ext cx="8572500" cy="42841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356849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CustomShape 1"/>
          <p:cNvSpPr/>
          <p:nvPr/>
        </p:nvSpPr>
        <p:spPr>
          <a:xfrm>
            <a:off x="443036" y="682637"/>
            <a:ext cx="8280920" cy="62174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algn="ctr"/>
            <a:r>
              <a:rPr lang="ru-RU" b="1" dirty="0" smtClean="0">
                <a:solidFill>
                  <a:srgbClr val="171785"/>
                </a:solidFill>
                <a:latin typeface="Bookman Old Style" pitchFamily="18" charset="0"/>
              </a:rPr>
              <a:t>Индексы производства по видам деятельности - тренд</a:t>
            </a:r>
            <a:br>
              <a:rPr lang="ru-RU" b="1" dirty="0" smtClean="0">
                <a:solidFill>
                  <a:srgbClr val="171785"/>
                </a:solidFill>
                <a:latin typeface="Bookman Old Style" pitchFamily="18" charset="0"/>
              </a:rPr>
            </a:br>
            <a:r>
              <a:rPr lang="ru-RU" sz="2000" b="1" spc="-1" dirty="0">
                <a:solidFill>
                  <a:srgbClr val="171785"/>
                </a:solidFill>
                <a:latin typeface="Arial Black" panose="020B0A04020102020204" pitchFamily="34" charset="0"/>
              </a:rPr>
              <a:t> </a:t>
            </a:r>
            <a:r>
              <a:rPr lang="ru-RU" sz="1100" b="1" spc="-1" dirty="0" smtClean="0">
                <a:solidFill>
                  <a:srgbClr val="171785"/>
                </a:solidFill>
                <a:latin typeface="Arial Black" panose="020B0A04020102020204" pitchFamily="34" charset="0"/>
              </a:rPr>
              <a:t>(в </a:t>
            </a:r>
            <a:r>
              <a:rPr lang="ru-RU" sz="1100" b="1" spc="-1" dirty="0">
                <a:solidFill>
                  <a:srgbClr val="171785"/>
                </a:solidFill>
                <a:latin typeface="Arial Black" panose="020B0A04020102020204" pitchFamily="34" charset="0"/>
              </a:rPr>
              <a:t>% к </a:t>
            </a:r>
            <a:r>
              <a:rPr lang="ru-RU" sz="1100" b="1" spc="-1" dirty="0" smtClean="0">
                <a:solidFill>
                  <a:srgbClr val="171785"/>
                </a:solidFill>
                <a:latin typeface="Arial Black" panose="020B0A04020102020204" pitchFamily="34" charset="0"/>
              </a:rPr>
              <a:t>среднемесячному значению 2016 года)</a:t>
            </a:r>
            <a:endParaRPr lang="ru-RU" sz="1100" dirty="0">
              <a:solidFill>
                <a:prstClr val="black"/>
              </a:solidFill>
            </a:endParaRPr>
          </a:p>
          <a:p>
            <a:pPr algn="ctr"/>
            <a:endParaRPr lang="ru-RU" b="1" dirty="0">
              <a:solidFill>
                <a:srgbClr val="171785"/>
              </a:solidFill>
              <a:latin typeface="Bookman Old Style" pitchFamily="18" charset="0"/>
            </a:endParaRPr>
          </a:p>
        </p:txBody>
      </p:sp>
      <p:pic>
        <p:nvPicPr>
          <p:cNvPr id="81" name="Picture 4"/>
          <p:cNvPicPr/>
          <p:nvPr/>
        </p:nvPicPr>
        <p:blipFill>
          <a:blip r:embed="rId2"/>
          <a:stretch/>
        </p:blipFill>
        <p:spPr>
          <a:xfrm>
            <a:off x="0" y="0"/>
            <a:ext cx="9143280" cy="691920"/>
          </a:xfrm>
          <a:prstGeom prst="rect">
            <a:avLst/>
          </a:prstGeom>
          <a:ln>
            <a:noFill/>
          </a:ln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6978509" y="6484522"/>
            <a:ext cx="2133600" cy="365125"/>
          </a:xfrm>
        </p:spPr>
        <p:txBody>
          <a:bodyPr/>
          <a:lstStyle/>
          <a:p>
            <a:fld id="{36FDAABC-5DD0-4942-B4D1-C55197750B2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7" name="Диаграмма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04255358"/>
              </p:ext>
            </p:extLst>
          </p:nvPr>
        </p:nvGraphicFramePr>
        <p:xfrm>
          <a:off x="251160" y="1304384"/>
          <a:ext cx="8640960" cy="26642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0" name="Диаграмма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8676814"/>
              </p:ext>
            </p:extLst>
          </p:nvPr>
        </p:nvGraphicFramePr>
        <p:xfrm>
          <a:off x="297246" y="3861048"/>
          <a:ext cx="8572500" cy="27525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680023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CustomShape 1"/>
          <p:cNvSpPr/>
          <p:nvPr/>
        </p:nvSpPr>
        <p:spPr>
          <a:xfrm>
            <a:off x="443036" y="682637"/>
            <a:ext cx="8280920" cy="62174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algn="ctr"/>
            <a:r>
              <a:rPr lang="ru-RU" b="1" dirty="0" smtClean="0">
                <a:solidFill>
                  <a:srgbClr val="171785"/>
                </a:solidFill>
                <a:latin typeface="Bookman Old Style" pitchFamily="18" charset="0"/>
              </a:rPr>
              <a:t>Индексы производства по видам деятельности - тренд</a:t>
            </a:r>
            <a:br>
              <a:rPr lang="ru-RU" b="1" dirty="0" smtClean="0">
                <a:solidFill>
                  <a:srgbClr val="171785"/>
                </a:solidFill>
                <a:latin typeface="Bookman Old Style" pitchFamily="18" charset="0"/>
              </a:rPr>
            </a:br>
            <a:r>
              <a:rPr lang="ru-RU" sz="2000" b="1" spc="-1" dirty="0">
                <a:solidFill>
                  <a:srgbClr val="171785"/>
                </a:solidFill>
                <a:latin typeface="Arial Black" panose="020B0A04020102020204" pitchFamily="34" charset="0"/>
              </a:rPr>
              <a:t> </a:t>
            </a:r>
            <a:r>
              <a:rPr lang="ru-RU" sz="1100" b="1" spc="-1" dirty="0" smtClean="0">
                <a:solidFill>
                  <a:srgbClr val="171785"/>
                </a:solidFill>
                <a:latin typeface="Arial Black" panose="020B0A04020102020204" pitchFamily="34" charset="0"/>
              </a:rPr>
              <a:t>(в </a:t>
            </a:r>
            <a:r>
              <a:rPr lang="ru-RU" sz="1100" b="1" spc="-1" dirty="0">
                <a:solidFill>
                  <a:srgbClr val="171785"/>
                </a:solidFill>
                <a:latin typeface="Arial Black" panose="020B0A04020102020204" pitchFamily="34" charset="0"/>
              </a:rPr>
              <a:t>% к </a:t>
            </a:r>
            <a:r>
              <a:rPr lang="ru-RU" sz="1100" b="1" spc="-1" dirty="0" smtClean="0">
                <a:solidFill>
                  <a:srgbClr val="171785"/>
                </a:solidFill>
                <a:latin typeface="Arial Black" panose="020B0A04020102020204" pitchFamily="34" charset="0"/>
              </a:rPr>
              <a:t>среднемесячному значению 2016 года)</a:t>
            </a:r>
            <a:endParaRPr lang="ru-RU" sz="1100" dirty="0">
              <a:solidFill>
                <a:prstClr val="black"/>
              </a:solidFill>
            </a:endParaRPr>
          </a:p>
          <a:p>
            <a:pPr algn="ctr"/>
            <a:endParaRPr lang="ru-RU" b="1" dirty="0">
              <a:solidFill>
                <a:srgbClr val="171785"/>
              </a:solidFill>
              <a:latin typeface="Bookman Old Style" pitchFamily="18" charset="0"/>
            </a:endParaRPr>
          </a:p>
        </p:txBody>
      </p:sp>
      <p:pic>
        <p:nvPicPr>
          <p:cNvPr id="81" name="Picture 4"/>
          <p:cNvPicPr/>
          <p:nvPr/>
        </p:nvPicPr>
        <p:blipFill>
          <a:blip r:embed="rId2"/>
          <a:stretch/>
        </p:blipFill>
        <p:spPr>
          <a:xfrm>
            <a:off x="0" y="0"/>
            <a:ext cx="9143280" cy="691920"/>
          </a:xfrm>
          <a:prstGeom prst="rect">
            <a:avLst/>
          </a:prstGeom>
          <a:ln>
            <a:noFill/>
          </a:ln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6978509" y="6484522"/>
            <a:ext cx="2133600" cy="365125"/>
          </a:xfrm>
        </p:spPr>
        <p:txBody>
          <a:bodyPr/>
          <a:lstStyle/>
          <a:p>
            <a:fld id="{36FDAABC-5DD0-4942-B4D1-C55197750B2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8" name="Диаграмма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55581481"/>
              </p:ext>
            </p:extLst>
          </p:nvPr>
        </p:nvGraphicFramePr>
        <p:xfrm>
          <a:off x="179512" y="1326641"/>
          <a:ext cx="8640960" cy="24623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9" name="Диаграмма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61428295"/>
              </p:ext>
            </p:extLst>
          </p:nvPr>
        </p:nvGraphicFramePr>
        <p:xfrm>
          <a:off x="297246" y="3717032"/>
          <a:ext cx="8572500" cy="28621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4023447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CustomShape 1"/>
          <p:cNvSpPr/>
          <p:nvPr/>
        </p:nvSpPr>
        <p:spPr>
          <a:xfrm>
            <a:off x="815194" y="691920"/>
            <a:ext cx="7471692" cy="34082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algn="ctr"/>
            <a:r>
              <a:rPr lang="ru-RU" b="1" spc="-1" dirty="0" smtClean="0">
                <a:solidFill>
                  <a:srgbClr val="171785"/>
                </a:solidFill>
                <a:latin typeface="Bookman Old Style"/>
                <a:ea typeface="DejaVu Sans"/>
              </a:rPr>
              <a:t>Влияние уровня агрегации данных по товарам «корзины»</a:t>
            </a:r>
            <a:endParaRPr lang="ru-RU" spc="-1" dirty="0">
              <a:solidFill>
                <a:prstClr val="black"/>
              </a:solidFill>
              <a:latin typeface="Arial"/>
            </a:endParaRPr>
          </a:p>
        </p:txBody>
      </p:sp>
      <p:pic>
        <p:nvPicPr>
          <p:cNvPr id="100" name="Picture 4"/>
          <p:cNvPicPr/>
          <p:nvPr/>
        </p:nvPicPr>
        <p:blipFill>
          <a:blip r:embed="rId2"/>
          <a:stretch/>
        </p:blipFill>
        <p:spPr>
          <a:xfrm>
            <a:off x="0" y="0"/>
            <a:ext cx="9143280" cy="691920"/>
          </a:xfrm>
          <a:prstGeom prst="rect">
            <a:avLst/>
          </a:prstGeom>
          <a:ln>
            <a:noFill/>
          </a:ln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DAABC-5DD0-4942-B4D1-C55197750B2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384300"/>
            <a:ext cx="8640960" cy="41329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80798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CustomShape 1"/>
          <p:cNvSpPr/>
          <p:nvPr/>
        </p:nvSpPr>
        <p:spPr>
          <a:xfrm>
            <a:off x="1999904" y="858491"/>
            <a:ext cx="4824536" cy="365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2000" b="1" spc="-1" dirty="0" smtClean="0">
                <a:solidFill>
                  <a:srgbClr val="171785"/>
                </a:solidFill>
                <a:latin typeface="Bookman Old Style"/>
                <a:ea typeface="DejaVu Sans"/>
              </a:rPr>
              <a:t>Проблемы</a:t>
            </a:r>
            <a:endParaRPr lang="ru-RU" sz="2000" b="1" spc="-1" dirty="0">
              <a:solidFill>
                <a:srgbClr val="171785"/>
              </a:solidFill>
              <a:latin typeface="Bookman Old Style"/>
              <a:ea typeface="DejaVu Sans"/>
            </a:endParaRPr>
          </a:p>
        </p:txBody>
      </p:sp>
      <p:pic>
        <p:nvPicPr>
          <p:cNvPr id="97" name="Picture 4"/>
          <p:cNvPicPr/>
          <p:nvPr/>
        </p:nvPicPr>
        <p:blipFill>
          <a:blip r:embed="rId2"/>
          <a:stretch/>
        </p:blipFill>
        <p:spPr>
          <a:xfrm>
            <a:off x="0" y="0"/>
            <a:ext cx="9143280" cy="691920"/>
          </a:xfrm>
          <a:prstGeom prst="rect">
            <a:avLst/>
          </a:prstGeom>
          <a:ln>
            <a:noFill/>
          </a:ln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DAABC-5DD0-4942-B4D1-C55197750B21}" type="slidenum">
              <a:rPr lang="ru-RU" smtClean="0"/>
              <a:t>24</a:t>
            </a:fld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53" y="2564904"/>
            <a:ext cx="1440160" cy="19442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авая фигурная скобка 2"/>
          <p:cNvSpPr/>
          <p:nvPr/>
        </p:nvSpPr>
        <p:spPr>
          <a:xfrm>
            <a:off x="7065520" y="1538057"/>
            <a:ext cx="314792" cy="4256455"/>
          </a:xfrm>
          <a:prstGeom prst="rightBrac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539552" y="1484783"/>
            <a:ext cx="6480720" cy="42934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20" algn="just">
              <a:lnSpc>
                <a:spcPct val="100000"/>
              </a:lnSpc>
              <a:spcBef>
                <a:spcPts val="601"/>
              </a:spcBef>
              <a:buClr>
                <a:srgbClr val="17375E"/>
              </a:buClr>
            </a:pPr>
            <a:r>
              <a:rPr lang="ru-RU" sz="1600" spc="-1" dirty="0" smtClean="0">
                <a:solidFill>
                  <a:srgbClr val="000000"/>
                </a:solidFill>
                <a:latin typeface="Arial Black" panose="020B0A04020102020204" pitchFamily="34" charset="0"/>
                <a:ea typeface="DejaVu Sans"/>
              </a:rPr>
              <a:t>Массовые </a:t>
            </a:r>
            <a:r>
              <a:rPr lang="ru-RU" sz="1600" spc="-1" dirty="0">
                <a:solidFill>
                  <a:srgbClr val="000000"/>
                </a:solidFill>
                <a:latin typeface="Arial Black" panose="020B0A04020102020204" pitchFamily="34" charset="0"/>
                <a:ea typeface="DejaVu Sans"/>
              </a:rPr>
              <a:t>уточнения респондентами данных </a:t>
            </a:r>
            <a:r>
              <a:rPr lang="ru-RU" sz="1600" spc="-1" dirty="0" smtClean="0">
                <a:solidFill>
                  <a:srgbClr val="000000"/>
                </a:solidFill>
                <a:latin typeface="Arial Black" panose="020B0A04020102020204" pitchFamily="34" charset="0"/>
                <a:ea typeface="DejaVu Sans"/>
              </a:rPr>
              <a:t>за </a:t>
            </a:r>
            <a:r>
              <a:rPr lang="ru-RU" sz="1600" spc="-1" dirty="0">
                <a:solidFill>
                  <a:srgbClr val="000000"/>
                </a:solidFill>
                <a:latin typeface="Arial Black" panose="020B0A04020102020204" pitchFamily="34" charset="0"/>
                <a:ea typeface="DejaVu Sans"/>
              </a:rPr>
              <a:t>счет</a:t>
            </a:r>
            <a:r>
              <a:rPr lang="ru-RU" sz="1600" spc="-1" dirty="0" smtClean="0">
                <a:solidFill>
                  <a:srgbClr val="000000"/>
                </a:solidFill>
                <a:latin typeface="Arial Black" panose="020B0A04020102020204" pitchFamily="34" charset="0"/>
                <a:ea typeface="DejaVu Sans"/>
              </a:rPr>
              <a:t>:</a:t>
            </a:r>
          </a:p>
          <a:p>
            <a:pPr marL="1188000">
              <a:spcBef>
                <a:spcPts val="1200"/>
              </a:spcBef>
              <a:buClr>
                <a:srgbClr val="17375E"/>
              </a:buClr>
            </a:pPr>
            <a:endParaRPr lang="ru-RU" sz="1500" spc="-1" dirty="0" smtClean="0">
              <a:solidFill>
                <a:srgbClr val="000000"/>
              </a:solidFill>
              <a:latin typeface="Arial Black" panose="020B0A04020102020204" pitchFamily="34" charset="0"/>
              <a:ea typeface="DejaVu Sans"/>
            </a:endParaRPr>
          </a:p>
          <a:p>
            <a:pPr marL="1188000">
              <a:spcBef>
                <a:spcPts val="1200"/>
              </a:spcBef>
              <a:buClr>
                <a:srgbClr val="17375E"/>
              </a:buClr>
            </a:pPr>
            <a:r>
              <a:rPr lang="ru-RU" sz="1500" spc="-1" dirty="0" smtClean="0">
                <a:solidFill>
                  <a:srgbClr val="000000"/>
                </a:solidFill>
                <a:latin typeface="Arial Black" panose="020B0A04020102020204" pitchFamily="34" charset="0"/>
                <a:ea typeface="DejaVu Sans"/>
              </a:rPr>
              <a:t>отсутствия надежных источников первичного учета (на </a:t>
            </a:r>
            <a:r>
              <a:rPr lang="ru-RU" sz="1500" spc="-1" dirty="0">
                <a:solidFill>
                  <a:srgbClr val="000000"/>
                </a:solidFill>
                <a:latin typeface="Arial Black" panose="020B0A04020102020204" pitchFamily="34" charset="0"/>
                <a:ea typeface="DejaVu Sans"/>
              </a:rPr>
              <a:t>4 рабочий день) </a:t>
            </a:r>
            <a:endParaRPr lang="ru-RU" sz="1500" spc="-1" dirty="0" smtClean="0">
              <a:solidFill>
                <a:srgbClr val="000000"/>
              </a:solidFill>
              <a:latin typeface="Arial Black" panose="020B0A04020102020204" pitchFamily="34" charset="0"/>
              <a:ea typeface="DejaVu Sans"/>
            </a:endParaRPr>
          </a:p>
          <a:p>
            <a:pPr marL="1188000">
              <a:spcBef>
                <a:spcPts val="1200"/>
              </a:spcBef>
              <a:buClr>
                <a:srgbClr val="17375E"/>
              </a:buClr>
            </a:pPr>
            <a:r>
              <a:rPr lang="ru-RU" sz="1500" spc="-1" dirty="0" smtClean="0">
                <a:solidFill>
                  <a:srgbClr val="000000"/>
                </a:solidFill>
                <a:latin typeface="Arial Black" panose="020B0A04020102020204" pitchFamily="34" charset="0"/>
                <a:ea typeface="DejaVu Sans"/>
              </a:rPr>
              <a:t>ошибок в </a:t>
            </a:r>
            <a:r>
              <a:rPr lang="ru-RU" sz="1500" spc="-1" dirty="0">
                <a:solidFill>
                  <a:srgbClr val="000000"/>
                </a:solidFill>
                <a:latin typeface="Arial Black" panose="020B0A04020102020204" pitchFamily="34" charset="0"/>
                <a:ea typeface="DejaVu Sans"/>
              </a:rPr>
              <a:t>идентификации выпускаемой продукции </a:t>
            </a:r>
            <a:r>
              <a:rPr lang="ru-RU" sz="1500" spc="-1" dirty="0" smtClean="0">
                <a:solidFill>
                  <a:srgbClr val="000000"/>
                </a:solidFill>
                <a:latin typeface="Arial Black" panose="020B0A04020102020204" pitchFamily="34" charset="0"/>
                <a:ea typeface="DejaVu Sans"/>
              </a:rPr>
              <a:t>и видов деятельности</a:t>
            </a:r>
            <a:endParaRPr lang="ru-RU" sz="1500" spc="-1" dirty="0">
              <a:latin typeface="Arial Black" panose="020B0A04020102020204" pitchFamily="34" charset="0"/>
            </a:endParaRPr>
          </a:p>
          <a:p>
            <a:pPr marL="1188000">
              <a:lnSpc>
                <a:spcPct val="100000"/>
              </a:lnSpc>
              <a:spcBef>
                <a:spcPts val="1200"/>
              </a:spcBef>
              <a:buClr>
                <a:srgbClr val="17375E"/>
              </a:buClr>
            </a:pPr>
            <a:r>
              <a:rPr lang="ru-RU" sz="1500" spc="-1" dirty="0" smtClean="0">
                <a:solidFill>
                  <a:srgbClr val="000000"/>
                </a:solidFill>
                <a:latin typeface="Arial Black" panose="020B0A04020102020204" pitchFamily="34" charset="0"/>
                <a:ea typeface="DejaVu Sans"/>
              </a:rPr>
              <a:t>отсутствия </a:t>
            </a:r>
            <a:r>
              <a:rPr lang="ru-RU" sz="1500" spc="-1" dirty="0">
                <a:solidFill>
                  <a:srgbClr val="000000"/>
                </a:solidFill>
                <a:latin typeface="Arial Black" panose="020B0A04020102020204" pitchFamily="34" charset="0"/>
                <a:ea typeface="DejaVu Sans"/>
              </a:rPr>
              <a:t>переходного периода при введении новых версий классификаторов</a:t>
            </a:r>
          </a:p>
          <a:p>
            <a:pPr marL="1188000">
              <a:lnSpc>
                <a:spcPct val="100000"/>
              </a:lnSpc>
              <a:spcBef>
                <a:spcPts val="1200"/>
              </a:spcBef>
              <a:buClr>
                <a:srgbClr val="17375E"/>
              </a:buClr>
            </a:pPr>
            <a:r>
              <a:rPr lang="ru-RU" sz="1500" dirty="0" smtClean="0">
                <a:latin typeface="Arial Black" panose="020B0A04020102020204" pitchFamily="34" charset="0"/>
              </a:rPr>
              <a:t>расширения функционирования </a:t>
            </a:r>
            <a:r>
              <a:rPr lang="ru-RU" sz="1500" dirty="0">
                <a:latin typeface="Arial Black" panose="020B0A04020102020204" pitchFamily="34" charset="0"/>
              </a:rPr>
              <a:t>многотерриториальных </a:t>
            </a:r>
            <a:r>
              <a:rPr lang="ru-RU" sz="1500" dirty="0" smtClean="0">
                <a:latin typeface="Arial Black" panose="020B0A04020102020204" pitchFamily="34" charset="0"/>
              </a:rPr>
              <a:t>предприятий</a:t>
            </a:r>
          </a:p>
          <a:p>
            <a:pPr algn="just">
              <a:spcBef>
                <a:spcPts val="1800"/>
              </a:spcBef>
              <a:buClr>
                <a:srgbClr val="17375E"/>
              </a:buClr>
            </a:pPr>
            <a:endParaRPr lang="ru-RU" sz="1000" spc="-1" dirty="0" smtClean="0">
              <a:solidFill>
                <a:srgbClr val="000000"/>
              </a:solidFill>
              <a:latin typeface="Arial Black" panose="020B0A04020102020204" pitchFamily="34" charset="0"/>
              <a:ea typeface="DejaVu Sans"/>
            </a:endParaRPr>
          </a:p>
          <a:p>
            <a:pPr algn="just">
              <a:spcBef>
                <a:spcPts val="1800"/>
              </a:spcBef>
              <a:buClr>
                <a:srgbClr val="17375E"/>
              </a:buClr>
            </a:pPr>
            <a:r>
              <a:rPr lang="ru-RU" sz="1600" spc="-1" dirty="0" smtClean="0">
                <a:solidFill>
                  <a:srgbClr val="000000"/>
                </a:solidFill>
                <a:latin typeface="Arial Black" panose="020B0A04020102020204" pitchFamily="34" charset="0"/>
                <a:ea typeface="DejaVu Sans"/>
              </a:rPr>
              <a:t>Внесение </a:t>
            </a:r>
            <a:r>
              <a:rPr lang="ru-RU" sz="1600" spc="-1" dirty="0">
                <a:solidFill>
                  <a:srgbClr val="000000"/>
                </a:solidFill>
                <a:latin typeface="Arial Black" panose="020B0A04020102020204" pitchFamily="34" charset="0"/>
                <a:ea typeface="DejaVu Sans"/>
              </a:rPr>
              <a:t>изменений министерствами и </a:t>
            </a:r>
            <a:r>
              <a:rPr lang="ru-RU" sz="1600" spc="-1" dirty="0" smtClean="0">
                <a:solidFill>
                  <a:srgbClr val="000000"/>
                </a:solidFill>
                <a:latin typeface="Arial Black" panose="020B0A04020102020204" pitchFamily="34" charset="0"/>
                <a:ea typeface="DejaVu Sans"/>
              </a:rPr>
              <a:t>ведомствами в ОКПД2 </a:t>
            </a:r>
            <a:r>
              <a:rPr lang="ru-RU" sz="1600" spc="-1" dirty="0">
                <a:solidFill>
                  <a:srgbClr val="000000"/>
                </a:solidFill>
                <a:latin typeface="Arial Black" panose="020B0A04020102020204" pitchFamily="34" charset="0"/>
                <a:ea typeface="DejaVu Sans"/>
              </a:rPr>
              <a:t>и </a:t>
            </a:r>
            <a:r>
              <a:rPr lang="ru-RU" sz="1600" spc="-1" dirty="0" smtClean="0">
                <a:solidFill>
                  <a:srgbClr val="000000"/>
                </a:solidFill>
                <a:latin typeface="Arial Black" panose="020B0A04020102020204" pitchFamily="34" charset="0"/>
                <a:ea typeface="DejaVu Sans"/>
              </a:rPr>
              <a:t>ОКВЭД2</a:t>
            </a:r>
            <a:endParaRPr lang="ru-RU" sz="1600" spc="-1" dirty="0">
              <a:latin typeface="Arial Black" panose="020B0A040201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281999" y="3385303"/>
            <a:ext cx="176703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20" algn="ctr">
              <a:lnSpc>
                <a:spcPct val="100000"/>
              </a:lnSpc>
              <a:spcBef>
                <a:spcPts val="601"/>
              </a:spcBef>
              <a:buClr>
                <a:srgbClr val="17375E"/>
              </a:buClr>
            </a:pPr>
            <a:r>
              <a:rPr lang="ru-RU" sz="1400" spc="-1" dirty="0" smtClean="0">
                <a:solidFill>
                  <a:srgbClr val="000000"/>
                </a:solidFill>
                <a:latin typeface="Arial Black" panose="020B0A04020102020204" pitchFamily="34" charset="0"/>
                <a:ea typeface="DejaVu Sans"/>
              </a:rPr>
              <a:t>продолжаются по настоящее время</a:t>
            </a:r>
            <a:endParaRPr lang="ru-RU" sz="1400" spc="-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1012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CustomShape 1"/>
          <p:cNvSpPr/>
          <p:nvPr/>
        </p:nvSpPr>
        <p:spPr>
          <a:xfrm>
            <a:off x="102600" y="764704"/>
            <a:ext cx="8938080" cy="42795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algn="ctr"/>
            <a:endParaRPr lang="ru-RU" b="1" spc="-1" dirty="0">
              <a:solidFill>
                <a:srgbClr val="171785"/>
              </a:solidFill>
              <a:latin typeface="Bookman Old Style"/>
              <a:ea typeface="DejaVu Sans"/>
            </a:endParaRPr>
          </a:p>
        </p:txBody>
      </p:sp>
      <p:pic>
        <p:nvPicPr>
          <p:cNvPr id="105" name="Picture 4"/>
          <p:cNvPicPr/>
          <p:nvPr/>
        </p:nvPicPr>
        <p:blipFill>
          <a:blip r:embed="rId2"/>
          <a:stretch/>
        </p:blipFill>
        <p:spPr>
          <a:xfrm>
            <a:off x="0" y="0"/>
            <a:ext cx="9143280" cy="691920"/>
          </a:xfrm>
          <a:prstGeom prst="rect">
            <a:avLst/>
          </a:prstGeom>
          <a:ln>
            <a:noFill/>
          </a:ln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DAABC-5DD0-4942-B4D1-C55197750B2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179512" y="765682"/>
            <a:ext cx="8784976" cy="1154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b="1" spc="-1" dirty="0">
                <a:solidFill>
                  <a:srgbClr val="171785"/>
                </a:solidFill>
                <a:latin typeface="Bookman Old Style"/>
                <a:ea typeface="DejaVu Sans"/>
              </a:rPr>
              <a:t>Сроки представления первичной отчетности предприятий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b="1" spc="-1" dirty="0">
                <a:solidFill>
                  <a:srgbClr val="171785"/>
                </a:solidFill>
                <a:latin typeface="Bookman Old Style"/>
                <a:ea typeface="DejaVu Sans"/>
              </a:rPr>
              <a:t>и распространения (публикации) статистических данных по </a:t>
            </a:r>
            <a:r>
              <a:rPr lang="ru-RU" b="1" spc="-1" dirty="0" smtClean="0">
                <a:solidFill>
                  <a:srgbClr val="171785"/>
                </a:solidFill>
                <a:latin typeface="Bookman Old Style"/>
                <a:ea typeface="DejaVu Sans"/>
              </a:rPr>
              <a:t>странам мира</a:t>
            </a:r>
            <a:endParaRPr lang="ru-RU" b="1" spc="-1" dirty="0">
              <a:solidFill>
                <a:srgbClr val="171785"/>
              </a:solidFill>
              <a:latin typeface="Bookman Old Style"/>
              <a:ea typeface="DejaVu San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58867396"/>
              </p:ext>
            </p:extLst>
          </p:nvPr>
        </p:nvGraphicFramePr>
        <p:xfrm>
          <a:off x="179513" y="1781344"/>
          <a:ext cx="8712968" cy="452797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656183"/>
                <a:gridCol w="1440160"/>
                <a:gridCol w="2299472"/>
                <a:gridCol w="3317153"/>
              </a:tblGrid>
              <a:tr h="61714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 Black" panose="020B0A04020102020204" pitchFamily="34" charset="0"/>
                          <a:cs typeface="Times New Roman" pitchFamily="18" charset="0"/>
                        </a:rPr>
                        <a:t> </a:t>
                      </a:r>
                      <a:endParaRPr lang="ru-RU" sz="1200" dirty="0">
                        <a:effectLst/>
                        <a:latin typeface="Arial Black" panose="020B0A04020102020204" pitchFamily="34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1396" marR="4139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Arial Black" panose="020B0A04020102020204" pitchFamily="34" charset="0"/>
                          <a:cs typeface="Times New Roman" pitchFamily="18" charset="0"/>
                        </a:rPr>
                        <a:t>Периодичность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Arial Black" panose="020B0A04020102020204" pitchFamily="34" charset="0"/>
                          <a:cs typeface="Times New Roman" pitchFamily="18" charset="0"/>
                        </a:rPr>
                        <a:t>разработки </a:t>
                      </a:r>
                      <a:endParaRPr lang="ru-RU" sz="1200" b="1" dirty="0">
                        <a:effectLst/>
                        <a:latin typeface="Arial Black" panose="020B0A04020102020204" pitchFamily="34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1396" marR="4139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Arial Black" panose="020B0A04020102020204" pitchFamily="34" charset="0"/>
                          <a:cs typeface="Times New Roman" pitchFamily="18" charset="0"/>
                        </a:rPr>
                        <a:t>Срок предоставления формы от предприятий </a:t>
                      </a:r>
                      <a:endParaRPr lang="ru-RU" sz="1200" b="1" dirty="0">
                        <a:effectLst/>
                        <a:latin typeface="Arial Black" panose="020B0A04020102020204" pitchFamily="34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1396" marR="4139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Arial Black" panose="020B0A04020102020204" pitchFamily="34" charset="0"/>
                          <a:cs typeface="Times New Roman" pitchFamily="18" charset="0"/>
                        </a:rPr>
                        <a:t>Срок </a:t>
                      </a:r>
                      <a:r>
                        <a:rPr lang="ru-RU" sz="1200" b="1" baseline="0" dirty="0" smtClean="0">
                          <a:effectLst/>
                          <a:latin typeface="Arial Black" panose="020B0A04020102020204" pitchFamily="34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200" b="1" dirty="0" smtClean="0">
                          <a:effectLst/>
                          <a:latin typeface="Arial Black" panose="020B0A04020102020204" pitchFamily="34" charset="0"/>
                          <a:cs typeface="Times New Roman" pitchFamily="18" charset="0"/>
                        </a:rPr>
                        <a:t>распространения информации об индексах промышленного производства</a:t>
                      </a:r>
                      <a:endParaRPr lang="ru-RU" sz="1200" b="1" dirty="0">
                        <a:effectLst/>
                        <a:latin typeface="Arial Black" panose="020B0A04020102020204" pitchFamily="34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1396" marR="41396" marT="0" marB="0"/>
                </a:tc>
              </a:tr>
              <a:tr h="60303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 Black" panose="020B0A04020102020204" pitchFamily="34" charset="0"/>
                          <a:cs typeface="Times New Roman" pitchFamily="18" charset="0"/>
                        </a:rPr>
                        <a:t>Бразилия</a:t>
                      </a:r>
                      <a:endParaRPr lang="ru-RU" sz="1200" dirty="0">
                        <a:effectLst/>
                        <a:latin typeface="Arial Black" panose="020B0A04020102020204" pitchFamily="34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1396" marR="4139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 Black" panose="020B0A04020102020204" pitchFamily="34" charset="0"/>
                          <a:cs typeface="Times New Roman" pitchFamily="18" charset="0"/>
                        </a:rPr>
                        <a:t>Месячная</a:t>
                      </a:r>
                      <a:endParaRPr lang="ru-RU" sz="1200" dirty="0">
                        <a:effectLst/>
                        <a:latin typeface="Arial Black" panose="020B0A04020102020204" pitchFamily="34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1396" marR="4139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 Black" panose="020B0A04020102020204" pitchFamily="34" charset="0"/>
                          <a:cs typeface="Times New Roman" pitchFamily="18" charset="0"/>
                        </a:rPr>
                        <a:t>в</a:t>
                      </a:r>
                      <a:r>
                        <a:rPr lang="ru-RU" sz="1200" dirty="0" smtClean="0">
                          <a:effectLst/>
                          <a:latin typeface="Arial Black" panose="020B0A04020102020204" pitchFamily="34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200" dirty="0">
                          <a:effectLst/>
                          <a:latin typeface="Arial Black" panose="020B0A04020102020204" pitchFamily="34" charset="0"/>
                          <a:cs typeface="Times New Roman" pitchFamily="18" charset="0"/>
                        </a:rPr>
                        <a:t>первые 10 дней после окончания отчетного периода</a:t>
                      </a:r>
                      <a:endParaRPr lang="ru-RU" sz="1200" dirty="0">
                        <a:effectLst/>
                        <a:latin typeface="Arial Black" panose="020B0A04020102020204" pitchFamily="34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1396" marR="4139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 Black" panose="020B0A04020102020204" pitchFamily="34" charset="0"/>
                          <a:cs typeface="Times New Roman" pitchFamily="18" charset="0"/>
                        </a:rPr>
                        <a:t>в</a:t>
                      </a:r>
                      <a:r>
                        <a:rPr lang="ru-RU" sz="1200" dirty="0" smtClean="0">
                          <a:effectLst/>
                          <a:latin typeface="Arial Black" panose="020B0A04020102020204" pitchFamily="34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200" dirty="0">
                          <a:effectLst/>
                          <a:latin typeface="Arial Black" panose="020B0A04020102020204" pitchFamily="34" charset="0"/>
                          <a:cs typeface="Times New Roman" pitchFamily="18" charset="0"/>
                        </a:rPr>
                        <a:t>среднем в пределах 30 дней после отчетного периода</a:t>
                      </a:r>
                      <a:endParaRPr lang="ru-RU" sz="1200" dirty="0">
                        <a:effectLst/>
                        <a:latin typeface="Arial Black" panose="020B0A04020102020204" pitchFamily="34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1396" marR="41396" marT="0" marB="0"/>
                </a:tc>
              </a:tr>
              <a:tr h="40202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 Black" panose="020B0A04020102020204" pitchFamily="34" charset="0"/>
                          <a:cs typeface="Times New Roman" pitchFamily="18" charset="0"/>
                        </a:rPr>
                        <a:t>Германия</a:t>
                      </a:r>
                      <a:endParaRPr lang="ru-RU" sz="1200" dirty="0">
                        <a:effectLst/>
                        <a:latin typeface="Arial Black" panose="020B0A04020102020204" pitchFamily="34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1396" marR="4139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 Black" panose="020B0A04020102020204" pitchFamily="34" charset="0"/>
                          <a:cs typeface="Times New Roman" pitchFamily="18" charset="0"/>
                        </a:rPr>
                        <a:t>Месячная</a:t>
                      </a:r>
                      <a:endParaRPr lang="ru-RU" sz="1200" dirty="0">
                        <a:effectLst/>
                        <a:latin typeface="Arial Black" panose="020B0A04020102020204" pitchFamily="34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1396" marR="4139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rial Black" panose="020B0A04020102020204" pitchFamily="34" charset="0"/>
                          <a:cs typeface="Times New Roman" pitchFamily="18" charset="0"/>
                        </a:rPr>
                        <a:t>…</a:t>
                      </a:r>
                      <a:endParaRPr lang="ru-RU" sz="1200" dirty="0">
                        <a:effectLst/>
                        <a:latin typeface="Arial Black" panose="020B0A04020102020204" pitchFamily="34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1396" marR="4139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 Black" panose="020B0A04020102020204" pitchFamily="34" charset="0"/>
                          <a:cs typeface="Times New Roman" pitchFamily="18" charset="0"/>
                        </a:rPr>
                        <a:t>ч</a:t>
                      </a:r>
                      <a:r>
                        <a:rPr lang="ru-RU" sz="1200" dirty="0" smtClean="0">
                          <a:effectLst/>
                          <a:latin typeface="Arial Black" panose="020B0A04020102020204" pitchFamily="34" charset="0"/>
                          <a:cs typeface="Times New Roman" pitchFamily="18" charset="0"/>
                        </a:rPr>
                        <a:t>ерез </a:t>
                      </a:r>
                      <a:r>
                        <a:rPr lang="ru-RU" sz="1200" dirty="0">
                          <a:effectLst/>
                          <a:latin typeface="Arial Black" panose="020B0A04020102020204" pitchFamily="34" charset="0"/>
                          <a:cs typeface="Times New Roman" pitchFamily="18" charset="0"/>
                        </a:rPr>
                        <a:t>39 дней после отчетного периода</a:t>
                      </a:r>
                      <a:endParaRPr lang="ru-RU" sz="1200" dirty="0">
                        <a:effectLst/>
                        <a:latin typeface="Arial Black" panose="020B0A04020102020204" pitchFamily="34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1396" marR="41396" marT="0" marB="0"/>
                </a:tc>
              </a:tr>
              <a:tr h="40202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 Black" panose="020B0A04020102020204" pitchFamily="34" charset="0"/>
                          <a:cs typeface="Times New Roman" pitchFamily="18" charset="0"/>
                        </a:rPr>
                        <a:t>Италия</a:t>
                      </a:r>
                      <a:endParaRPr lang="ru-RU" sz="1200" dirty="0">
                        <a:effectLst/>
                        <a:latin typeface="Arial Black" panose="020B0A04020102020204" pitchFamily="34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1396" marR="4139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 Black" panose="020B0A04020102020204" pitchFamily="34" charset="0"/>
                          <a:cs typeface="Times New Roman" pitchFamily="18" charset="0"/>
                        </a:rPr>
                        <a:t>Месячная</a:t>
                      </a:r>
                      <a:endParaRPr lang="ru-RU" sz="1200" dirty="0">
                        <a:effectLst/>
                        <a:latin typeface="Arial Black" panose="020B0A04020102020204" pitchFamily="34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1396" marR="4139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rial Black" panose="020B0A04020102020204" pitchFamily="34" charset="0"/>
                          <a:cs typeface="Times New Roman" pitchFamily="18" charset="0"/>
                        </a:rPr>
                        <a:t>…</a:t>
                      </a:r>
                      <a:endParaRPr lang="ru-RU" sz="1200" dirty="0">
                        <a:effectLst/>
                        <a:latin typeface="Arial Black" panose="020B0A04020102020204" pitchFamily="34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1396" marR="4139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 Black" panose="020B0A04020102020204" pitchFamily="34" charset="0"/>
                          <a:cs typeface="Times New Roman" pitchFamily="18" charset="0"/>
                        </a:rPr>
                        <a:t>ч</a:t>
                      </a:r>
                      <a:r>
                        <a:rPr lang="ru-RU" sz="1200" dirty="0" smtClean="0">
                          <a:effectLst/>
                          <a:latin typeface="Arial Black" panose="020B0A04020102020204" pitchFamily="34" charset="0"/>
                          <a:cs typeface="Times New Roman" pitchFamily="18" charset="0"/>
                        </a:rPr>
                        <a:t>ерез </a:t>
                      </a:r>
                      <a:r>
                        <a:rPr lang="ru-RU" sz="1200" dirty="0">
                          <a:effectLst/>
                          <a:latin typeface="Arial Black" panose="020B0A04020102020204" pitchFamily="34" charset="0"/>
                          <a:cs typeface="Times New Roman" pitchFamily="18" charset="0"/>
                        </a:rPr>
                        <a:t>40 дней после отчетного периода</a:t>
                      </a:r>
                      <a:endParaRPr lang="ru-RU" sz="1200" dirty="0">
                        <a:effectLst/>
                        <a:latin typeface="Arial Black" panose="020B0A04020102020204" pitchFamily="34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1396" marR="41396" marT="0" marB="0"/>
                </a:tc>
              </a:tr>
              <a:tr h="40202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 Black" panose="020B0A04020102020204" pitchFamily="34" charset="0"/>
                          <a:cs typeface="Times New Roman" pitchFamily="18" charset="0"/>
                        </a:rPr>
                        <a:t>Канада</a:t>
                      </a:r>
                      <a:endParaRPr lang="ru-RU" sz="1200" dirty="0">
                        <a:effectLst/>
                        <a:latin typeface="Arial Black" panose="020B0A04020102020204" pitchFamily="34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1396" marR="4139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 Black" panose="020B0A04020102020204" pitchFamily="34" charset="0"/>
                          <a:cs typeface="Times New Roman" pitchFamily="18" charset="0"/>
                        </a:rPr>
                        <a:t>Месячная</a:t>
                      </a:r>
                      <a:endParaRPr lang="ru-RU" sz="1200" dirty="0">
                        <a:effectLst/>
                        <a:latin typeface="Arial Black" panose="020B0A04020102020204" pitchFamily="34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1396" marR="4139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rial Black" panose="020B0A04020102020204" pitchFamily="34" charset="0"/>
                          <a:cs typeface="Times New Roman" pitchFamily="18" charset="0"/>
                        </a:rPr>
                        <a:t>…</a:t>
                      </a:r>
                      <a:endParaRPr lang="ru-RU" sz="1200" dirty="0">
                        <a:effectLst/>
                        <a:latin typeface="Arial Black" panose="020B0A04020102020204" pitchFamily="34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1396" marR="4139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 Black" panose="020B0A04020102020204" pitchFamily="34" charset="0"/>
                          <a:cs typeface="Times New Roman" pitchFamily="18" charset="0"/>
                        </a:rPr>
                        <a:t>в</a:t>
                      </a:r>
                      <a:r>
                        <a:rPr lang="ru-RU" sz="1200" dirty="0" smtClean="0">
                          <a:effectLst/>
                          <a:latin typeface="Arial Black" panose="020B0A04020102020204" pitchFamily="34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200" dirty="0">
                          <a:effectLst/>
                          <a:latin typeface="Arial Black" panose="020B0A04020102020204" pitchFamily="34" charset="0"/>
                          <a:cs typeface="Times New Roman" pitchFamily="18" charset="0"/>
                        </a:rPr>
                        <a:t>пределах 60 дней после отчетного периода</a:t>
                      </a:r>
                      <a:endParaRPr lang="ru-RU" sz="1200" dirty="0">
                        <a:effectLst/>
                        <a:latin typeface="Arial Black" panose="020B0A04020102020204" pitchFamily="34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1396" marR="41396" marT="0" marB="0"/>
                </a:tc>
              </a:tr>
              <a:tr h="80405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 Black" panose="020B0A04020102020204" pitchFamily="34" charset="0"/>
                          <a:cs typeface="Times New Roman" pitchFamily="18" charset="0"/>
                        </a:rPr>
                        <a:t>Соединенное Королевство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 Black" panose="020B0A04020102020204" pitchFamily="34" charset="0"/>
                          <a:cs typeface="Times New Roman" pitchFamily="18" charset="0"/>
                        </a:rPr>
                        <a:t>(Великобритания)</a:t>
                      </a:r>
                      <a:endParaRPr lang="ru-RU" sz="1200" dirty="0">
                        <a:effectLst/>
                        <a:latin typeface="Arial Black" panose="020B0A04020102020204" pitchFamily="34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1396" marR="4139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 Black" panose="020B0A04020102020204" pitchFamily="34" charset="0"/>
                          <a:cs typeface="Times New Roman" pitchFamily="18" charset="0"/>
                        </a:rPr>
                        <a:t>Месячная</a:t>
                      </a:r>
                      <a:endParaRPr lang="ru-RU" sz="1200" dirty="0">
                        <a:effectLst/>
                        <a:latin typeface="Arial Black" panose="020B0A04020102020204" pitchFamily="34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1396" marR="4139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 Black" panose="020B0A04020102020204" pitchFamily="34" charset="0"/>
                          <a:cs typeface="Times New Roman" pitchFamily="18" charset="0"/>
                        </a:rPr>
                        <a:t>н</a:t>
                      </a:r>
                      <a:r>
                        <a:rPr lang="ru-RU" sz="1200" dirty="0" smtClean="0">
                          <a:effectLst/>
                          <a:latin typeface="Arial Black" panose="020B0A04020102020204" pitchFamily="34" charset="0"/>
                          <a:cs typeface="Times New Roman" pitchFamily="18" charset="0"/>
                        </a:rPr>
                        <a:t>а </a:t>
                      </a:r>
                      <a:r>
                        <a:rPr lang="ru-RU" sz="1200" dirty="0">
                          <a:effectLst/>
                          <a:latin typeface="Arial Black" panose="020B0A04020102020204" pitchFamily="34" charset="0"/>
                          <a:cs typeface="Times New Roman" pitchFamily="18" charset="0"/>
                        </a:rPr>
                        <a:t>19 рабочий день после отчетного периода</a:t>
                      </a:r>
                      <a:endParaRPr lang="ru-RU" sz="1200" dirty="0">
                        <a:effectLst/>
                        <a:latin typeface="Arial Black" panose="020B0A04020102020204" pitchFamily="34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1396" marR="4139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 Black" panose="020B0A04020102020204" pitchFamily="34" charset="0"/>
                          <a:cs typeface="Times New Roman" pitchFamily="18" charset="0"/>
                        </a:rPr>
                        <a:t>ч</a:t>
                      </a:r>
                      <a:r>
                        <a:rPr lang="ru-RU" sz="1200" dirty="0" smtClean="0">
                          <a:effectLst/>
                          <a:latin typeface="Arial Black" panose="020B0A04020102020204" pitchFamily="34" charset="0"/>
                          <a:cs typeface="Times New Roman" pitchFamily="18" charset="0"/>
                        </a:rPr>
                        <a:t>ерез </a:t>
                      </a:r>
                      <a:r>
                        <a:rPr lang="ru-RU" sz="1200" dirty="0">
                          <a:effectLst/>
                          <a:latin typeface="Arial Black" panose="020B0A04020102020204" pitchFamily="34" charset="0"/>
                          <a:cs typeface="Times New Roman" pitchFamily="18" charset="0"/>
                        </a:rPr>
                        <a:t>26 рабочих дней, но не позднее, чем через 6 недель после отчетного периода </a:t>
                      </a:r>
                      <a:endParaRPr lang="ru-RU" sz="1200" dirty="0">
                        <a:effectLst/>
                        <a:latin typeface="Arial Black" panose="020B0A04020102020204" pitchFamily="34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1396" marR="41396" marT="0" marB="0"/>
                </a:tc>
              </a:tr>
              <a:tr h="44782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 Black" panose="020B0A04020102020204" pitchFamily="34" charset="0"/>
                          <a:cs typeface="Times New Roman" pitchFamily="18" charset="0"/>
                        </a:rPr>
                        <a:t>США</a:t>
                      </a:r>
                      <a:endParaRPr lang="ru-RU" sz="1200" dirty="0">
                        <a:effectLst/>
                        <a:latin typeface="Arial Black" panose="020B0A04020102020204" pitchFamily="34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1396" marR="4139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 Black" panose="020B0A04020102020204" pitchFamily="34" charset="0"/>
                          <a:cs typeface="Times New Roman" pitchFamily="18" charset="0"/>
                        </a:rPr>
                        <a:t>Месячная</a:t>
                      </a:r>
                      <a:endParaRPr lang="ru-RU" sz="1200" dirty="0">
                        <a:effectLst/>
                        <a:latin typeface="Arial Black" panose="020B0A04020102020204" pitchFamily="34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1396" marR="4139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 Black" panose="020B0A04020102020204" pitchFamily="34" charset="0"/>
                          <a:cs typeface="Times New Roman" pitchFamily="18" charset="0"/>
                        </a:rPr>
                        <a:t>…</a:t>
                      </a:r>
                      <a:endParaRPr lang="ru-RU" sz="1200" dirty="0">
                        <a:effectLst/>
                        <a:latin typeface="Arial Black" panose="020B0A04020102020204" pitchFamily="34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1396" marR="4139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 Black" panose="020B0A04020102020204" pitchFamily="34" charset="0"/>
                          <a:cs typeface="Times New Roman" pitchFamily="18" charset="0"/>
                        </a:rPr>
                        <a:t>в</a:t>
                      </a:r>
                      <a:r>
                        <a:rPr lang="ru-RU" sz="1200" dirty="0" smtClean="0">
                          <a:effectLst/>
                          <a:latin typeface="Arial Black" panose="020B0A04020102020204" pitchFamily="34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200" dirty="0">
                          <a:effectLst/>
                          <a:latin typeface="Arial Black" panose="020B0A04020102020204" pitchFamily="34" charset="0"/>
                          <a:cs typeface="Times New Roman" pitchFamily="18" charset="0"/>
                        </a:rPr>
                        <a:t>пределах 14-17 дней после отчетного периода</a:t>
                      </a:r>
                      <a:endParaRPr lang="ru-RU" sz="1200" dirty="0">
                        <a:effectLst/>
                        <a:latin typeface="Arial Black" panose="020B0A04020102020204" pitchFamily="34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1396" marR="41396" marT="0" marB="0"/>
                </a:tc>
              </a:tr>
              <a:tr h="40202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 Black" panose="020B0A04020102020204" pitchFamily="34" charset="0"/>
                          <a:cs typeface="Times New Roman" pitchFamily="18" charset="0"/>
                        </a:rPr>
                        <a:t>Франция</a:t>
                      </a:r>
                      <a:endParaRPr lang="ru-RU" sz="1200" dirty="0">
                        <a:effectLst/>
                        <a:latin typeface="Arial Black" panose="020B0A04020102020204" pitchFamily="34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1396" marR="4139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 Black" panose="020B0A04020102020204" pitchFamily="34" charset="0"/>
                          <a:cs typeface="Times New Roman" pitchFamily="18" charset="0"/>
                        </a:rPr>
                        <a:t>Месячная</a:t>
                      </a:r>
                      <a:endParaRPr lang="ru-RU" sz="1200" dirty="0">
                        <a:effectLst/>
                        <a:latin typeface="Arial Black" panose="020B0A04020102020204" pitchFamily="34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1396" marR="4139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 Black" panose="020B0A04020102020204" pitchFamily="34" charset="0"/>
                          <a:cs typeface="Times New Roman" pitchFamily="18" charset="0"/>
                        </a:rPr>
                        <a:t>…</a:t>
                      </a:r>
                      <a:endParaRPr lang="ru-RU" sz="1200" dirty="0">
                        <a:effectLst/>
                        <a:latin typeface="Arial Black" panose="020B0A04020102020204" pitchFamily="34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1396" marR="4139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 Black" panose="020B0A04020102020204" pitchFamily="34" charset="0"/>
                          <a:cs typeface="Times New Roman" pitchFamily="18" charset="0"/>
                        </a:rPr>
                        <a:t>ч</a:t>
                      </a:r>
                      <a:r>
                        <a:rPr lang="ru-RU" sz="1200" dirty="0" smtClean="0">
                          <a:effectLst/>
                          <a:latin typeface="Arial Black" panose="020B0A04020102020204" pitchFamily="34" charset="0"/>
                          <a:cs typeface="Times New Roman" pitchFamily="18" charset="0"/>
                        </a:rPr>
                        <a:t>ерез </a:t>
                      </a:r>
                      <a:r>
                        <a:rPr lang="ru-RU" sz="1200" dirty="0">
                          <a:effectLst/>
                          <a:latin typeface="Arial Black" panose="020B0A04020102020204" pitchFamily="34" charset="0"/>
                          <a:cs typeface="Times New Roman" pitchFamily="18" charset="0"/>
                        </a:rPr>
                        <a:t>40 дней после отчетного периода</a:t>
                      </a:r>
                      <a:endParaRPr lang="ru-RU" sz="1200" dirty="0">
                        <a:effectLst/>
                        <a:latin typeface="Arial Black" panose="020B0A04020102020204" pitchFamily="34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1396" marR="41396" marT="0" marB="0"/>
                </a:tc>
              </a:tr>
              <a:tr h="44782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 Black" panose="020B0A04020102020204" pitchFamily="34" charset="0"/>
                          <a:cs typeface="Times New Roman" pitchFamily="18" charset="0"/>
                        </a:rPr>
                        <a:t>Япония</a:t>
                      </a:r>
                      <a:endParaRPr lang="ru-RU" sz="1200" dirty="0">
                        <a:effectLst/>
                        <a:latin typeface="Arial Black" panose="020B0A04020102020204" pitchFamily="34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1396" marR="4139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 Black" panose="020B0A04020102020204" pitchFamily="34" charset="0"/>
                          <a:cs typeface="Times New Roman" pitchFamily="18" charset="0"/>
                        </a:rPr>
                        <a:t>Месячная</a:t>
                      </a:r>
                      <a:endParaRPr lang="ru-RU" sz="1200" dirty="0">
                        <a:effectLst/>
                        <a:latin typeface="Arial Black" panose="020B0A04020102020204" pitchFamily="34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1396" marR="4139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 Black" panose="020B0A04020102020204" pitchFamily="34" charset="0"/>
                          <a:cs typeface="Times New Roman" pitchFamily="18" charset="0"/>
                        </a:rPr>
                        <a:t>н</a:t>
                      </a:r>
                      <a:r>
                        <a:rPr lang="ru-RU" sz="1200" dirty="0" smtClean="0">
                          <a:effectLst/>
                          <a:latin typeface="Arial Black" panose="020B0A04020102020204" pitchFamily="34" charset="0"/>
                          <a:cs typeface="Times New Roman" pitchFamily="18" charset="0"/>
                        </a:rPr>
                        <a:t>а 15 </a:t>
                      </a:r>
                      <a:r>
                        <a:rPr lang="ru-RU" sz="1200" dirty="0">
                          <a:effectLst/>
                          <a:latin typeface="Arial Black" panose="020B0A04020102020204" pitchFamily="34" charset="0"/>
                          <a:cs typeface="Times New Roman" pitchFamily="18" charset="0"/>
                        </a:rPr>
                        <a:t>день после отчетного </a:t>
                      </a:r>
                      <a:r>
                        <a:rPr lang="ru-RU" sz="1200" dirty="0" smtClean="0">
                          <a:effectLst/>
                          <a:latin typeface="Arial Black" panose="020B0A04020102020204" pitchFamily="34" charset="0"/>
                          <a:cs typeface="Times New Roman" pitchFamily="18" charset="0"/>
                        </a:rPr>
                        <a:t>периода</a:t>
                      </a:r>
                      <a:endParaRPr lang="ru-RU" sz="1200" dirty="0">
                        <a:effectLst/>
                        <a:latin typeface="Arial Black" panose="020B0A04020102020204" pitchFamily="34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1396" marR="4139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 Black" panose="020B0A04020102020204" pitchFamily="34" charset="0"/>
                          <a:cs typeface="Times New Roman" pitchFamily="18" charset="0"/>
                        </a:rPr>
                        <a:t>в</a:t>
                      </a:r>
                      <a:r>
                        <a:rPr lang="ru-RU" sz="1200" dirty="0" smtClean="0">
                          <a:effectLst/>
                          <a:latin typeface="Arial Black" panose="020B0A04020102020204" pitchFamily="34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200" dirty="0">
                          <a:effectLst/>
                          <a:latin typeface="Arial Black" panose="020B0A04020102020204" pitchFamily="34" charset="0"/>
                          <a:cs typeface="Times New Roman" pitchFamily="18" charset="0"/>
                        </a:rPr>
                        <a:t>пределах 1 месяца после отчетного периода</a:t>
                      </a:r>
                      <a:endParaRPr lang="ru-RU" sz="1200" dirty="0">
                        <a:effectLst/>
                        <a:latin typeface="Arial Black" panose="020B0A04020102020204" pitchFamily="34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1396" marR="41396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71681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CustomShape 1"/>
          <p:cNvSpPr/>
          <p:nvPr/>
        </p:nvSpPr>
        <p:spPr>
          <a:xfrm>
            <a:off x="102600" y="683085"/>
            <a:ext cx="8938080" cy="6288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b="1" spc="-1" dirty="0">
                <a:solidFill>
                  <a:srgbClr val="171785"/>
                </a:solidFill>
                <a:latin typeface="Bookman Old Style"/>
                <a:ea typeface="DejaVu Sans"/>
              </a:rPr>
              <a:t>Примеры</a:t>
            </a:r>
            <a:r>
              <a:rPr lang="ru-RU" sz="2000" b="1" strike="noStrike" spc="-1" dirty="0">
                <a:solidFill>
                  <a:srgbClr val="171785"/>
                </a:solidFill>
                <a:latin typeface="Arial Black" panose="020B0A04020102020204" pitchFamily="34" charset="0"/>
                <a:ea typeface="DejaVu Sans"/>
              </a:rPr>
              <a:t> </a:t>
            </a:r>
            <a:r>
              <a:rPr lang="ru-RU" b="1" spc="-1" dirty="0">
                <a:solidFill>
                  <a:srgbClr val="171785"/>
                </a:solidFill>
                <a:latin typeface="Bookman Old Style"/>
                <a:ea typeface="DejaVu Sans"/>
              </a:rPr>
              <a:t>переопределения респондентами выпускаемой продукции в соответствии с ОКПД2</a:t>
            </a:r>
          </a:p>
        </p:txBody>
      </p:sp>
      <p:pic>
        <p:nvPicPr>
          <p:cNvPr id="100" name="Picture 4"/>
          <p:cNvPicPr/>
          <p:nvPr/>
        </p:nvPicPr>
        <p:blipFill>
          <a:blip r:embed="rId2"/>
          <a:stretch/>
        </p:blipFill>
        <p:spPr>
          <a:xfrm>
            <a:off x="0" y="0"/>
            <a:ext cx="9143280" cy="691920"/>
          </a:xfrm>
          <a:prstGeom prst="rect">
            <a:avLst/>
          </a:prstGeom>
          <a:ln>
            <a:noFill/>
          </a:ln>
        </p:spPr>
      </p:pic>
      <p:graphicFrame>
        <p:nvGraphicFramePr>
          <p:cNvPr id="101" name="Table 2"/>
          <p:cNvGraphicFramePr/>
          <p:nvPr>
            <p:extLst>
              <p:ext uri="{D42A27DB-BD31-4B8C-83A1-F6EECF244321}">
                <p14:modId xmlns:p14="http://schemas.microsoft.com/office/powerpoint/2010/main" val="1966987155"/>
              </p:ext>
            </p:extLst>
          </p:nvPr>
        </p:nvGraphicFramePr>
        <p:xfrm>
          <a:off x="287164" y="1556792"/>
          <a:ext cx="8568952" cy="4684393"/>
        </p:xfrm>
        <a:graphic>
          <a:graphicData uri="http://schemas.openxmlformats.org/drawingml/2006/table">
            <a:tbl>
              <a:tblPr/>
              <a:tblGrid>
                <a:gridCol w="1008112"/>
                <a:gridCol w="2808552"/>
                <a:gridCol w="1007872"/>
                <a:gridCol w="3744416"/>
              </a:tblGrid>
              <a:tr h="264102"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ru-RU" sz="1000" b="1" strike="noStrike" spc="-1" dirty="0">
                          <a:solidFill>
                            <a:srgbClr val="000000"/>
                          </a:solidFill>
                          <a:latin typeface="Arial Black" panose="020B0A04020102020204" pitchFamily="34" charset="0"/>
                          <a:ea typeface="Times New Roman"/>
                        </a:rPr>
                        <a:t> </a:t>
                      </a:r>
                      <a:r>
                        <a:rPr lang="ru-RU" sz="1000" b="1" strike="noStrike" spc="-1" dirty="0" smtClean="0">
                          <a:solidFill>
                            <a:srgbClr val="000000"/>
                          </a:solidFill>
                          <a:latin typeface="Arial Black" panose="020B0A04020102020204" pitchFamily="34" charset="0"/>
                          <a:ea typeface="Times New Roman"/>
                        </a:rPr>
                        <a:t>Было</a:t>
                      </a:r>
                      <a:endParaRPr lang="ru-RU" sz="1000" b="0" strike="noStrike" spc="-1" dirty="0">
                        <a:latin typeface="Arial Black" panose="020B0A04020102020204" pitchFamily="34" charset="0"/>
                      </a:endParaRPr>
                    </a:p>
                  </a:txBody>
                  <a:tcPr marL="56880" marR="56880">
                    <a:lnL w="12240">
                      <a:solidFill>
                        <a:srgbClr val="000000"/>
                      </a:solidFill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000000"/>
                      </a:solidFill>
                    </a:lnT>
                    <a:lnB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endParaRPr lang="ru-RU" sz="800" b="0" strike="noStrike" spc="-1" dirty="0">
                        <a:latin typeface="Arial Black" panose="020B0A04020102020204" pitchFamily="34" charset="0"/>
                      </a:endParaRPr>
                    </a:p>
                  </a:txBody>
                  <a:tcPr marL="56880" marR="5688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ru-RU" sz="1000" b="1" strike="noStrike" spc="-1" dirty="0" smtClean="0">
                          <a:solidFill>
                            <a:srgbClr val="000000"/>
                          </a:solidFill>
                          <a:latin typeface="Arial Black" panose="020B0A04020102020204" pitchFamily="34" charset="0"/>
                          <a:ea typeface="Times New Roman"/>
                        </a:rPr>
                        <a:t>Стало</a:t>
                      </a:r>
                      <a:endParaRPr lang="ru-RU" sz="1000" b="0" strike="noStrike" spc="-1" dirty="0">
                        <a:latin typeface="Arial Black" panose="020B0A04020102020204" pitchFamily="34" charset="0"/>
                      </a:endParaRPr>
                    </a:p>
                  </a:txBody>
                  <a:tcPr marL="56880" marR="56880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000000"/>
                      </a:solidFill>
                    </a:lnT>
                    <a:lnB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endParaRPr lang="ru-RU" sz="800" b="0" strike="noStrike" spc="-1" dirty="0">
                        <a:latin typeface="Arial Black" panose="020B0A04020102020204" pitchFamily="34" charset="0"/>
                      </a:endParaRPr>
                    </a:p>
                  </a:txBody>
                  <a:tcPr marL="56880" marR="5688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26410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ru-RU" sz="1000" b="1" strike="noStrike" spc="-1" dirty="0">
                          <a:solidFill>
                            <a:srgbClr val="000000"/>
                          </a:solidFill>
                          <a:latin typeface="Arial Black" panose="020B0A04020102020204" pitchFamily="34" charset="0"/>
                          <a:ea typeface="Times New Roman"/>
                        </a:rPr>
                        <a:t>код ОКПД2</a:t>
                      </a:r>
                      <a:endParaRPr lang="ru-RU" sz="1000" b="0" strike="noStrike" spc="-1" dirty="0">
                        <a:latin typeface="Arial Black" panose="020B0A04020102020204" pitchFamily="34" charset="0"/>
                      </a:endParaRPr>
                    </a:p>
                  </a:txBody>
                  <a:tcPr marL="56880" marR="5688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ru-RU" sz="1000" b="1" strike="noStrike" spc="-1" dirty="0">
                          <a:solidFill>
                            <a:srgbClr val="000000"/>
                          </a:solidFill>
                          <a:latin typeface="Arial Black" panose="020B0A04020102020204" pitchFamily="34" charset="0"/>
                          <a:ea typeface="Times New Roman"/>
                        </a:rPr>
                        <a:t>наименование товара</a:t>
                      </a:r>
                      <a:endParaRPr lang="ru-RU" sz="1000" b="0" strike="noStrike" spc="-1" dirty="0">
                        <a:latin typeface="Arial Black" panose="020B0A04020102020204" pitchFamily="34" charset="0"/>
                      </a:endParaRPr>
                    </a:p>
                  </a:txBody>
                  <a:tcPr marL="56880" marR="5688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ru-RU" sz="1000" b="1" strike="noStrike" spc="-1" dirty="0">
                          <a:solidFill>
                            <a:srgbClr val="000000"/>
                          </a:solidFill>
                          <a:latin typeface="Arial Black" panose="020B0A04020102020204" pitchFamily="34" charset="0"/>
                          <a:ea typeface="Times New Roman"/>
                        </a:rPr>
                        <a:t>код ОКПД2</a:t>
                      </a:r>
                      <a:endParaRPr lang="ru-RU" sz="1000" b="0" strike="noStrike" spc="-1" dirty="0">
                        <a:latin typeface="Arial Black" panose="020B0A04020102020204" pitchFamily="34" charset="0"/>
                      </a:endParaRPr>
                    </a:p>
                  </a:txBody>
                  <a:tcPr marL="56880" marR="56880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000000"/>
                      </a:solidFill>
                    </a:lnR>
                    <a:lnT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ru-RU" sz="1000" b="1" strike="noStrike" spc="-1" dirty="0">
                          <a:solidFill>
                            <a:srgbClr val="000000"/>
                          </a:solidFill>
                          <a:latin typeface="Arial Black" panose="020B0A04020102020204" pitchFamily="34" charset="0"/>
                          <a:ea typeface="Times New Roman"/>
                        </a:rPr>
                        <a:t>наименование товара</a:t>
                      </a:r>
                      <a:endParaRPr lang="ru-RU" sz="1000" b="0" strike="noStrike" spc="-1" dirty="0">
                        <a:latin typeface="Arial Black" panose="020B0A04020102020204" pitchFamily="34" charset="0"/>
                      </a:endParaRPr>
                    </a:p>
                  </a:txBody>
                  <a:tcPr marL="56880" marR="5688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69442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1"/>
                        </a:spcBef>
                        <a:spcAft>
                          <a:spcPts val="201"/>
                        </a:spcAft>
                      </a:pPr>
                      <a:r>
                        <a:rPr lang="ru-RU" sz="1000" b="1" strike="noStrike" spc="-1" dirty="0">
                          <a:solidFill>
                            <a:srgbClr val="000000"/>
                          </a:solidFill>
                          <a:latin typeface="Arial Black" panose="020B0A04020102020204" pitchFamily="34" charset="0"/>
                          <a:ea typeface="Times New Roman"/>
                        </a:rPr>
                        <a:t>03.11.4</a:t>
                      </a:r>
                      <a:endParaRPr lang="ru-RU" sz="1000" b="0" strike="noStrike" spc="-1" dirty="0">
                        <a:latin typeface="Arial Black" panose="020B0A04020102020204" pitchFamily="34" charset="0"/>
                      </a:endParaRPr>
                    </a:p>
                  </a:txBody>
                  <a:tcPr marL="56880" marR="5688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1"/>
                        </a:spcBef>
                        <a:spcAft>
                          <a:spcPts val="201"/>
                        </a:spcAft>
                      </a:pPr>
                      <a:r>
                        <a:rPr lang="ru-RU" sz="1000" b="1" strike="noStrike" spc="-1" dirty="0">
                          <a:solidFill>
                            <a:srgbClr val="000000"/>
                          </a:solidFill>
                          <a:latin typeface="Arial Black" panose="020B0A04020102020204" pitchFamily="34" charset="0"/>
                          <a:ea typeface="Times New Roman"/>
                        </a:rPr>
                        <a:t>Моллюски и прочие водные беспозвоночные живые, свежие или охлажденные, не являющиеся продукцией рыбоводства</a:t>
                      </a:r>
                      <a:endParaRPr lang="ru-RU" sz="1000" b="0" strike="noStrike" spc="-1" dirty="0">
                        <a:latin typeface="Arial Black" panose="020B0A04020102020204" pitchFamily="34" charset="0"/>
                      </a:endParaRPr>
                    </a:p>
                  </a:txBody>
                  <a:tcPr marL="56880" marR="5688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1"/>
                        </a:spcBef>
                        <a:spcAft>
                          <a:spcPts val="201"/>
                        </a:spcAft>
                      </a:pPr>
                      <a:r>
                        <a:rPr lang="ru-RU" sz="1000" b="1" strike="noStrike" spc="-1" dirty="0">
                          <a:solidFill>
                            <a:srgbClr val="000000"/>
                          </a:solidFill>
                          <a:latin typeface="Arial Black" panose="020B0A04020102020204" pitchFamily="34" charset="0"/>
                          <a:ea typeface="Times New Roman"/>
                        </a:rPr>
                        <a:t>10.20.32</a:t>
                      </a:r>
                      <a:endParaRPr lang="ru-RU" sz="1000" b="0" strike="noStrike" spc="-1" dirty="0">
                        <a:latin typeface="Arial Black" panose="020B0A04020102020204" pitchFamily="34" charset="0"/>
                      </a:endParaRPr>
                    </a:p>
                  </a:txBody>
                  <a:tcPr marL="56880" marR="56880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000000"/>
                      </a:solidFill>
                    </a:lnR>
                    <a:lnT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1"/>
                        </a:spcBef>
                        <a:spcAft>
                          <a:spcPts val="201"/>
                        </a:spcAft>
                      </a:pPr>
                      <a:r>
                        <a:rPr lang="ru-RU" sz="1000" b="1" strike="noStrike" spc="-1" dirty="0">
                          <a:solidFill>
                            <a:srgbClr val="000000"/>
                          </a:solidFill>
                          <a:latin typeface="Arial Black" panose="020B0A04020102020204" pitchFamily="34" charset="0"/>
                          <a:ea typeface="Times New Roman"/>
                        </a:rPr>
                        <a:t>Моллюски мороженые, сушеные, соленые или в рассоле, копченые</a:t>
                      </a:r>
                      <a:endParaRPr lang="ru-RU" sz="1000" b="0" strike="noStrike" spc="-1" dirty="0">
                        <a:latin typeface="Arial Black" panose="020B0A04020102020204" pitchFamily="34" charset="0"/>
                      </a:endParaRPr>
                    </a:p>
                  </a:txBody>
                  <a:tcPr marL="56880" marR="5688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54686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1"/>
                        </a:spcBef>
                        <a:spcAft>
                          <a:spcPts val="201"/>
                        </a:spcAft>
                      </a:pPr>
                      <a:r>
                        <a:rPr lang="ru-RU" sz="1000" b="1" strike="noStrike" spc="-1" dirty="0">
                          <a:solidFill>
                            <a:srgbClr val="000000"/>
                          </a:solidFill>
                          <a:latin typeface="Arial Black" panose="020B0A04020102020204" pitchFamily="34" charset="0"/>
                          <a:ea typeface="Times New Roman"/>
                        </a:rPr>
                        <a:t>10.13.14.700</a:t>
                      </a:r>
                      <a:endParaRPr lang="ru-RU" sz="1000" b="0" strike="noStrike" spc="-1" dirty="0">
                        <a:latin typeface="Arial Black" panose="020B0A04020102020204" pitchFamily="34" charset="0"/>
                      </a:endParaRPr>
                    </a:p>
                  </a:txBody>
                  <a:tcPr marL="56880" marR="56880">
                    <a:lnL w="12240">
                      <a:solidFill>
                        <a:srgbClr val="000000"/>
                      </a:solidFill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1"/>
                        </a:spcBef>
                        <a:spcAft>
                          <a:spcPts val="201"/>
                        </a:spcAft>
                      </a:pPr>
                      <a:r>
                        <a:rPr lang="ru-RU" sz="1000" b="1" strike="noStrike" spc="-1" dirty="0">
                          <a:solidFill>
                            <a:srgbClr val="000000"/>
                          </a:solidFill>
                          <a:latin typeface="Arial Black" panose="020B0A04020102020204" pitchFamily="34" charset="0"/>
                          <a:ea typeface="Times New Roman"/>
                        </a:rPr>
                        <a:t>Полуфабрикаты мясные, мясосодержащие, охлажденные, замороженные</a:t>
                      </a:r>
                      <a:endParaRPr lang="ru-RU" sz="1000" b="0" strike="noStrike" spc="-1" dirty="0">
                        <a:latin typeface="Arial Black" panose="020B0A04020102020204" pitchFamily="34" charset="0"/>
                      </a:endParaRPr>
                    </a:p>
                  </a:txBody>
                  <a:tcPr marL="56880" marR="56880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1"/>
                        </a:spcBef>
                        <a:spcAft>
                          <a:spcPts val="201"/>
                        </a:spcAft>
                      </a:pPr>
                      <a:r>
                        <a:rPr lang="ru-RU" sz="1000" b="1" strike="noStrike" spc="-1" dirty="0">
                          <a:solidFill>
                            <a:srgbClr val="000000"/>
                          </a:solidFill>
                          <a:latin typeface="Arial Black" panose="020B0A04020102020204" pitchFamily="34" charset="0"/>
                          <a:ea typeface="Times New Roman"/>
                        </a:rPr>
                        <a:t>10.73.11</a:t>
                      </a:r>
                      <a:endParaRPr lang="ru-RU" sz="1000" b="0" strike="noStrike" spc="-1" dirty="0">
                        <a:latin typeface="Arial Black" panose="020B0A04020102020204" pitchFamily="34" charset="0"/>
                      </a:endParaRPr>
                    </a:p>
                  </a:txBody>
                  <a:tcPr marL="56880" marR="56880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1"/>
                        </a:spcBef>
                        <a:spcAft>
                          <a:spcPts val="201"/>
                        </a:spcAft>
                      </a:pPr>
                      <a:r>
                        <a:rPr lang="ru-RU" sz="1000" b="1" strike="noStrike" spc="-1" dirty="0">
                          <a:solidFill>
                            <a:srgbClr val="000000"/>
                          </a:solidFill>
                          <a:latin typeface="Arial Black" panose="020B0A04020102020204" pitchFamily="34" charset="0"/>
                          <a:ea typeface="Times New Roman"/>
                        </a:rPr>
                        <a:t>Изделия макаронные и аналогичные мучные изделия</a:t>
                      </a:r>
                      <a:endParaRPr lang="ru-RU" sz="1000" b="0" strike="noStrike" spc="-1" dirty="0">
                        <a:latin typeface="Arial Black" panose="020B0A04020102020204" pitchFamily="34" charset="0"/>
                      </a:endParaRPr>
                    </a:p>
                  </a:txBody>
                  <a:tcPr marL="56880" marR="56880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000000"/>
                      </a:solidFill>
                    </a:lnR>
                    <a:lnT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45716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1"/>
                        </a:spcBef>
                        <a:spcAft>
                          <a:spcPts val="201"/>
                        </a:spcAft>
                      </a:pPr>
                      <a:r>
                        <a:rPr lang="ru-RU" sz="1000" b="1" strike="noStrike" spc="-1" dirty="0">
                          <a:solidFill>
                            <a:srgbClr val="000000"/>
                          </a:solidFill>
                          <a:latin typeface="Arial Black" panose="020B0A04020102020204" pitchFamily="34" charset="0"/>
                          <a:ea typeface="Times New Roman"/>
                        </a:rPr>
                        <a:t>10.41.1</a:t>
                      </a:r>
                      <a:endParaRPr lang="ru-RU" sz="1000" b="0" strike="noStrike" spc="-1" dirty="0">
                        <a:latin typeface="Arial Black" panose="020B0A04020102020204" pitchFamily="34" charset="0"/>
                      </a:endParaRPr>
                    </a:p>
                  </a:txBody>
                  <a:tcPr marL="56880" marR="56880">
                    <a:lnL w="12240">
                      <a:solidFill>
                        <a:srgbClr val="000000"/>
                      </a:solidFill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1"/>
                        </a:spcBef>
                        <a:spcAft>
                          <a:spcPts val="201"/>
                        </a:spcAft>
                      </a:pPr>
                      <a:r>
                        <a:rPr lang="ru-RU" sz="1000" b="1" strike="noStrike" spc="-1" dirty="0">
                          <a:solidFill>
                            <a:srgbClr val="000000"/>
                          </a:solidFill>
                          <a:latin typeface="Arial Black" panose="020B0A04020102020204" pitchFamily="34" charset="0"/>
                          <a:ea typeface="Times New Roman"/>
                        </a:rPr>
                        <a:t>Масла и жиры животные и их фракции нерафинированные</a:t>
                      </a:r>
                      <a:endParaRPr lang="ru-RU" sz="1000" b="0" strike="noStrike" spc="-1" dirty="0">
                        <a:latin typeface="Arial Black" panose="020B0A04020102020204" pitchFamily="34" charset="0"/>
                      </a:endParaRPr>
                    </a:p>
                  </a:txBody>
                  <a:tcPr marL="56880" marR="56880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1"/>
                        </a:spcBef>
                        <a:spcAft>
                          <a:spcPts val="201"/>
                        </a:spcAft>
                      </a:pPr>
                      <a:r>
                        <a:rPr lang="ru-RU" sz="1000" b="1" strike="noStrike" spc="-1" dirty="0">
                          <a:solidFill>
                            <a:srgbClr val="000000"/>
                          </a:solidFill>
                          <a:latin typeface="Arial Black" panose="020B0A04020102020204" pitchFamily="34" charset="0"/>
                          <a:ea typeface="Times New Roman"/>
                        </a:rPr>
                        <a:t>10.11.50, </a:t>
                      </a:r>
                      <a:endParaRPr lang="ru-RU" sz="1000" b="0" strike="noStrike" spc="-1" dirty="0">
                        <a:latin typeface="Arial Black" panose="020B0A04020102020204" pitchFamily="34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201"/>
                        </a:spcBef>
                        <a:spcAft>
                          <a:spcPts val="201"/>
                        </a:spcAft>
                      </a:pPr>
                      <a:r>
                        <a:rPr lang="ru-RU" sz="1000" b="1" strike="noStrike" spc="-1" dirty="0">
                          <a:solidFill>
                            <a:srgbClr val="000000"/>
                          </a:solidFill>
                          <a:latin typeface="Arial Black" panose="020B0A04020102020204" pitchFamily="34" charset="0"/>
                          <a:ea typeface="Times New Roman"/>
                        </a:rPr>
                        <a:t>10.11.50.120</a:t>
                      </a:r>
                      <a:endParaRPr lang="ru-RU" sz="1000" b="0" strike="noStrike" spc="-1" dirty="0">
                        <a:latin typeface="Arial Black" panose="020B0A04020102020204" pitchFamily="34" charset="0"/>
                      </a:endParaRPr>
                    </a:p>
                  </a:txBody>
                  <a:tcPr marL="56880" marR="56880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1"/>
                        </a:spcBef>
                        <a:spcAft>
                          <a:spcPts val="201"/>
                        </a:spcAft>
                      </a:pPr>
                      <a:r>
                        <a:rPr lang="ru-RU" sz="1000" b="1" strike="noStrike" spc="-1" dirty="0">
                          <a:solidFill>
                            <a:srgbClr val="000000"/>
                          </a:solidFill>
                          <a:latin typeface="Arial Black" panose="020B0A04020102020204" pitchFamily="34" charset="0"/>
                          <a:ea typeface="Times New Roman"/>
                        </a:rPr>
                        <a:t>Жиры крупного рогатого скота, овец, коз и свиней</a:t>
                      </a:r>
                      <a:endParaRPr lang="ru-RU" sz="1000" b="0" strike="noStrike" spc="-1" dirty="0">
                        <a:latin typeface="Arial Black" panose="020B0A04020102020204" pitchFamily="34" charset="0"/>
                      </a:endParaRPr>
                    </a:p>
                  </a:txBody>
                  <a:tcPr marL="56880" marR="56880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000000"/>
                      </a:solidFill>
                    </a:lnR>
                    <a:lnT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39929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1"/>
                        </a:spcBef>
                        <a:spcAft>
                          <a:spcPts val="201"/>
                        </a:spcAft>
                      </a:pPr>
                      <a:r>
                        <a:rPr lang="ru-RU" sz="1000" b="1" strike="noStrike" spc="-1" dirty="0">
                          <a:solidFill>
                            <a:srgbClr val="000000"/>
                          </a:solidFill>
                          <a:latin typeface="Arial Black" panose="020B0A04020102020204" pitchFamily="34" charset="0"/>
                          <a:ea typeface="Times New Roman"/>
                        </a:rPr>
                        <a:t>10.61.33</a:t>
                      </a:r>
                      <a:endParaRPr lang="ru-RU" sz="1000" b="0" strike="noStrike" spc="-1" dirty="0">
                        <a:latin typeface="Arial Black" panose="020B0A04020102020204" pitchFamily="34" charset="0"/>
                      </a:endParaRPr>
                    </a:p>
                  </a:txBody>
                  <a:tcPr marL="56880" marR="5688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1"/>
                        </a:spcBef>
                        <a:spcAft>
                          <a:spcPts val="201"/>
                        </a:spcAft>
                      </a:pPr>
                      <a:r>
                        <a:rPr lang="ru-RU" sz="1000" b="1" strike="noStrike" spc="-1" dirty="0">
                          <a:solidFill>
                            <a:srgbClr val="000000"/>
                          </a:solidFill>
                          <a:latin typeface="Arial Black" panose="020B0A04020102020204" pitchFamily="34" charset="0"/>
                          <a:ea typeface="Times New Roman"/>
                        </a:rPr>
                        <a:t>Продукты зерновые для завтрака и прочие продукты из зерновых культур</a:t>
                      </a:r>
                      <a:endParaRPr lang="ru-RU" sz="1000" b="0" strike="noStrike" spc="-1" dirty="0">
                        <a:latin typeface="Arial Black" panose="020B0A04020102020204" pitchFamily="34" charset="0"/>
                      </a:endParaRPr>
                    </a:p>
                  </a:txBody>
                  <a:tcPr marL="56880" marR="5688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1"/>
                        </a:spcBef>
                        <a:spcAft>
                          <a:spcPts val="201"/>
                        </a:spcAft>
                      </a:pPr>
                      <a:r>
                        <a:rPr lang="ru-RU" sz="1000" b="1" strike="noStrike" spc="-1" dirty="0">
                          <a:solidFill>
                            <a:srgbClr val="000000"/>
                          </a:solidFill>
                          <a:latin typeface="Arial Black" panose="020B0A04020102020204" pitchFamily="34" charset="0"/>
                          <a:ea typeface="Times New Roman"/>
                        </a:rPr>
                        <a:t>10.91.10</a:t>
                      </a:r>
                      <a:endParaRPr lang="ru-RU" sz="1000" b="0" strike="noStrike" spc="-1" dirty="0">
                        <a:latin typeface="Arial Black" panose="020B0A04020102020204" pitchFamily="34" charset="0"/>
                      </a:endParaRPr>
                    </a:p>
                  </a:txBody>
                  <a:tcPr marL="56880" marR="56880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000000"/>
                      </a:solidFill>
                    </a:lnR>
                    <a:lnT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1"/>
                        </a:spcBef>
                        <a:spcAft>
                          <a:spcPts val="201"/>
                        </a:spcAft>
                      </a:pPr>
                      <a:r>
                        <a:rPr lang="ru-RU" sz="1000" b="1" strike="noStrike" spc="-1" dirty="0">
                          <a:solidFill>
                            <a:srgbClr val="000000"/>
                          </a:solidFill>
                          <a:latin typeface="Arial Black" panose="020B0A04020102020204" pitchFamily="34" charset="0"/>
                          <a:ea typeface="Times New Roman"/>
                        </a:rPr>
                        <a:t>Корма готовые для сельскохозяйственных животных (кроме муки и гранул из люцерны)</a:t>
                      </a:r>
                      <a:endParaRPr lang="ru-RU" sz="1000" b="0" strike="noStrike" spc="-1" dirty="0">
                        <a:latin typeface="Arial Black" panose="020B0A04020102020204" pitchFamily="34" charset="0"/>
                      </a:endParaRPr>
                    </a:p>
                  </a:txBody>
                  <a:tcPr marL="56880" marR="5688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25172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1"/>
                        </a:spcBef>
                        <a:spcAft>
                          <a:spcPts val="201"/>
                        </a:spcAft>
                      </a:pPr>
                      <a:r>
                        <a:rPr lang="ru-RU" sz="1000" b="1" strike="noStrike" spc="-1" dirty="0">
                          <a:solidFill>
                            <a:srgbClr val="000000"/>
                          </a:solidFill>
                          <a:latin typeface="Arial Black" panose="020B0A04020102020204" pitchFamily="34" charset="0"/>
                          <a:ea typeface="Times New Roman"/>
                        </a:rPr>
                        <a:t>15.20.2</a:t>
                      </a:r>
                      <a:endParaRPr lang="ru-RU" sz="1000" b="0" strike="noStrike" spc="-1" dirty="0">
                        <a:latin typeface="Arial Black" panose="020B0A04020102020204" pitchFamily="34" charset="0"/>
                      </a:endParaRPr>
                    </a:p>
                  </a:txBody>
                  <a:tcPr marL="56880" marR="5688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1"/>
                        </a:spcBef>
                        <a:spcAft>
                          <a:spcPts val="201"/>
                        </a:spcAft>
                      </a:pPr>
                      <a:r>
                        <a:rPr lang="ru-RU" sz="1000" b="1" strike="noStrike" spc="-1" dirty="0">
                          <a:solidFill>
                            <a:srgbClr val="000000"/>
                          </a:solidFill>
                          <a:latin typeface="Arial Black" panose="020B0A04020102020204" pitchFamily="34" charset="0"/>
                          <a:ea typeface="Times New Roman"/>
                        </a:rPr>
                        <a:t>Производство спортивной обуви</a:t>
                      </a:r>
                      <a:endParaRPr lang="ru-RU" sz="1000" b="0" strike="noStrike" spc="-1" dirty="0">
                        <a:latin typeface="Arial Black" panose="020B0A04020102020204" pitchFamily="34" charset="0"/>
                      </a:endParaRPr>
                    </a:p>
                  </a:txBody>
                  <a:tcPr marL="56880" marR="5688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1"/>
                        </a:spcBef>
                        <a:spcAft>
                          <a:spcPts val="201"/>
                        </a:spcAft>
                      </a:pPr>
                      <a:r>
                        <a:rPr lang="ru-RU" sz="1000" b="1" strike="noStrike" spc="-1" dirty="0">
                          <a:solidFill>
                            <a:srgbClr val="000000"/>
                          </a:solidFill>
                          <a:latin typeface="Arial Black" panose="020B0A04020102020204" pitchFamily="34" charset="0"/>
                          <a:ea typeface="Times New Roman"/>
                        </a:rPr>
                        <a:t>32.30.12</a:t>
                      </a:r>
                      <a:endParaRPr lang="ru-RU" sz="1000" b="0" strike="noStrike" spc="-1" dirty="0">
                        <a:latin typeface="Arial Black" panose="020B0A04020102020204" pitchFamily="34" charset="0"/>
                      </a:endParaRPr>
                    </a:p>
                  </a:txBody>
                  <a:tcPr marL="56880" marR="56880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000000"/>
                      </a:solidFill>
                    </a:lnR>
                    <a:lnT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1"/>
                        </a:spcBef>
                        <a:spcAft>
                          <a:spcPts val="201"/>
                        </a:spcAft>
                      </a:pPr>
                      <a:r>
                        <a:rPr lang="ru-RU" sz="1000" b="1" strike="noStrike" spc="-1" dirty="0">
                          <a:solidFill>
                            <a:srgbClr val="000000"/>
                          </a:solidFill>
                          <a:latin typeface="Arial Black" panose="020B0A04020102020204" pitchFamily="34" charset="0"/>
                          <a:ea typeface="Times New Roman"/>
                        </a:rPr>
                        <a:t>Обувь лыжная</a:t>
                      </a:r>
                      <a:endParaRPr lang="ru-RU" sz="1000" b="0" strike="noStrike" spc="-1" dirty="0">
                        <a:latin typeface="Arial Black" panose="020B0A04020102020204" pitchFamily="34" charset="0"/>
                      </a:endParaRPr>
                    </a:p>
                  </a:txBody>
                  <a:tcPr marL="56880" marR="5688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39929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1"/>
                        </a:spcBef>
                        <a:spcAft>
                          <a:spcPts val="201"/>
                        </a:spcAft>
                      </a:pPr>
                      <a:r>
                        <a:rPr lang="ru-RU" sz="1000" b="1" strike="noStrike" spc="-1" dirty="0">
                          <a:solidFill>
                            <a:srgbClr val="000000"/>
                          </a:solidFill>
                          <a:latin typeface="Arial Black" panose="020B0A04020102020204" pitchFamily="34" charset="0"/>
                          <a:ea typeface="Times New Roman"/>
                        </a:rPr>
                        <a:t>19.20.32.190</a:t>
                      </a:r>
                      <a:endParaRPr lang="ru-RU" sz="1000" b="0" strike="noStrike" spc="-1" dirty="0">
                        <a:latin typeface="Arial Black" panose="020B0A04020102020204" pitchFamily="34" charset="0"/>
                      </a:endParaRPr>
                    </a:p>
                  </a:txBody>
                  <a:tcPr marL="56880" marR="5688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1"/>
                        </a:spcBef>
                        <a:spcAft>
                          <a:spcPts val="201"/>
                        </a:spcAft>
                      </a:pPr>
                      <a:r>
                        <a:rPr lang="ru-RU" sz="1000" b="1" strike="noStrike" spc="-1" dirty="0">
                          <a:solidFill>
                            <a:srgbClr val="000000"/>
                          </a:solidFill>
                          <a:latin typeface="Arial Black" panose="020B0A04020102020204" pitchFamily="34" charset="0"/>
                          <a:ea typeface="Times New Roman"/>
                        </a:rPr>
                        <a:t>Углеводороды газообразные, кроме природного газа</a:t>
                      </a:r>
                      <a:endParaRPr lang="ru-RU" sz="1000" b="0" strike="noStrike" spc="-1" dirty="0">
                        <a:latin typeface="Arial Black" panose="020B0A04020102020204" pitchFamily="34" charset="0"/>
                      </a:endParaRPr>
                    </a:p>
                  </a:txBody>
                  <a:tcPr marL="56880" marR="5688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1"/>
                        </a:spcBef>
                        <a:spcAft>
                          <a:spcPts val="201"/>
                        </a:spcAft>
                      </a:pPr>
                      <a:r>
                        <a:rPr lang="ru-RU" sz="1000" b="1" strike="noStrike" spc="-1" dirty="0">
                          <a:solidFill>
                            <a:srgbClr val="000000"/>
                          </a:solidFill>
                          <a:latin typeface="Arial Black" panose="020B0A04020102020204" pitchFamily="34" charset="0"/>
                          <a:ea typeface="Times New Roman"/>
                        </a:rPr>
                        <a:t>19.20.21.600</a:t>
                      </a:r>
                      <a:endParaRPr lang="ru-RU" sz="1000" b="0" strike="noStrike" spc="-1" dirty="0">
                        <a:latin typeface="Arial Black" panose="020B0A04020102020204" pitchFamily="34" charset="0"/>
                      </a:endParaRPr>
                    </a:p>
                  </a:txBody>
                  <a:tcPr marL="56880" marR="56880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000000"/>
                      </a:solidFill>
                    </a:lnR>
                    <a:lnT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1"/>
                        </a:spcBef>
                        <a:spcAft>
                          <a:spcPts val="201"/>
                        </a:spcAft>
                      </a:pPr>
                      <a:r>
                        <a:rPr lang="ru-RU" sz="1000" b="1" strike="noStrike" spc="-1" dirty="0">
                          <a:solidFill>
                            <a:srgbClr val="000000"/>
                          </a:solidFill>
                          <a:latin typeface="Arial Black" panose="020B0A04020102020204" pitchFamily="34" charset="0"/>
                          <a:ea typeface="Times New Roman"/>
                        </a:rPr>
                        <a:t>Бензин прямогонный</a:t>
                      </a:r>
                      <a:endParaRPr lang="ru-RU" sz="1000" b="0" strike="noStrike" spc="-1" dirty="0">
                        <a:latin typeface="Arial Black" panose="020B0A04020102020204" pitchFamily="34" charset="0"/>
                      </a:endParaRPr>
                    </a:p>
                  </a:txBody>
                  <a:tcPr marL="56880" marR="5688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54686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1"/>
                        </a:spcBef>
                        <a:spcAft>
                          <a:spcPts val="201"/>
                        </a:spcAft>
                      </a:pPr>
                      <a:r>
                        <a:rPr lang="ru-RU" sz="1000" b="1" strike="noStrike" spc="-1" dirty="0">
                          <a:solidFill>
                            <a:srgbClr val="000000"/>
                          </a:solidFill>
                          <a:latin typeface="Arial Black" panose="020B0A04020102020204" pitchFamily="34" charset="0"/>
                          <a:ea typeface="Times New Roman"/>
                        </a:rPr>
                        <a:t>27.90.13.110</a:t>
                      </a:r>
                      <a:endParaRPr lang="ru-RU" sz="1000" b="0" strike="noStrike" spc="-1" dirty="0">
                        <a:latin typeface="Arial Black" panose="020B0A04020102020204" pitchFamily="34" charset="0"/>
                      </a:endParaRPr>
                    </a:p>
                  </a:txBody>
                  <a:tcPr marL="56880" marR="56880">
                    <a:lnL w="12240">
                      <a:solidFill>
                        <a:srgbClr val="000000"/>
                      </a:solidFill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1"/>
                        </a:spcBef>
                        <a:spcAft>
                          <a:spcPts val="201"/>
                        </a:spcAft>
                      </a:pPr>
                      <a:r>
                        <a:rPr lang="ru-RU" sz="1000" b="1" strike="noStrike" spc="-1" dirty="0">
                          <a:solidFill>
                            <a:srgbClr val="000000"/>
                          </a:solidFill>
                          <a:latin typeface="Arial Black" panose="020B0A04020102020204" pitchFamily="34" charset="0"/>
                          <a:ea typeface="Times New Roman"/>
                        </a:rPr>
                        <a:t>Электроды и прочие изделия из графита или других видов углерода, применяемые в электротехнике</a:t>
                      </a:r>
                      <a:endParaRPr lang="ru-RU" sz="1000" b="0" strike="noStrike" spc="-1" dirty="0">
                        <a:latin typeface="Arial Black" panose="020B0A04020102020204" pitchFamily="34" charset="0"/>
                      </a:endParaRPr>
                    </a:p>
                  </a:txBody>
                  <a:tcPr marL="56880" marR="56880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1"/>
                        </a:spcBef>
                        <a:spcAft>
                          <a:spcPts val="201"/>
                        </a:spcAft>
                      </a:pPr>
                      <a:r>
                        <a:rPr lang="ru-RU" sz="1000" b="1" strike="noStrike" spc="-1" dirty="0">
                          <a:solidFill>
                            <a:srgbClr val="000000"/>
                          </a:solidFill>
                          <a:latin typeface="Arial Black" panose="020B0A04020102020204" pitchFamily="34" charset="0"/>
                          <a:ea typeface="Times New Roman"/>
                        </a:rPr>
                        <a:t>23.99.14</a:t>
                      </a:r>
                      <a:endParaRPr lang="ru-RU" sz="1000" b="0" strike="noStrike" spc="-1" dirty="0">
                        <a:latin typeface="Arial Black" panose="020B0A04020102020204" pitchFamily="34" charset="0"/>
                      </a:endParaRPr>
                    </a:p>
                  </a:txBody>
                  <a:tcPr marL="56880" marR="56880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1"/>
                        </a:spcBef>
                        <a:spcAft>
                          <a:spcPts val="201"/>
                        </a:spcAft>
                      </a:pPr>
                      <a:r>
                        <a:rPr lang="ru-RU" sz="1000" b="1" strike="noStrike" spc="-1" dirty="0">
                          <a:solidFill>
                            <a:srgbClr val="000000"/>
                          </a:solidFill>
                          <a:latin typeface="Arial Black" panose="020B0A04020102020204" pitchFamily="34" charset="0"/>
                          <a:ea typeface="Times New Roman"/>
                        </a:rPr>
                        <a:t>Графит искусственный; графит коллоидный или полуколлоидный; продукты на основе графита или прочих форм углерода в виде полуфабрикатов</a:t>
                      </a:r>
                      <a:endParaRPr lang="ru-RU" sz="1000" b="0" strike="noStrike" spc="-1" dirty="0">
                        <a:latin typeface="Arial Black" panose="020B0A04020102020204" pitchFamily="34" charset="0"/>
                      </a:endParaRPr>
                    </a:p>
                  </a:txBody>
                  <a:tcPr marL="56880" marR="56880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000000"/>
                      </a:solidFill>
                    </a:lnR>
                    <a:lnT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54686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1"/>
                        </a:spcBef>
                        <a:spcAft>
                          <a:spcPts val="201"/>
                        </a:spcAft>
                      </a:pPr>
                      <a:r>
                        <a:rPr lang="ru-RU" sz="1000" b="1" strike="noStrike" spc="-1" dirty="0">
                          <a:solidFill>
                            <a:srgbClr val="000000"/>
                          </a:solidFill>
                          <a:latin typeface="Arial Black" panose="020B0A04020102020204" pitchFamily="34" charset="0"/>
                          <a:ea typeface="Times New Roman"/>
                        </a:rPr>
                        <a:t>32.40.13.180</a:t>
                      </a:r>
                      <a:endParaRPr lang="ru-RU" sz="1000" b="0" strike="noStrike" spc="-1" dirty="0">
                        <a:latin typeface="Arial Black" panose="020B0A04020102020204" pitchFamily="34" charset="0"/>
                      </a:endParaRPr>
                    </a:p>
                  </a:txBody>
                  <a:tcPr marL="56880" marR="5688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1"/>
                        </a:spcBef>
                        <a:spcAft>
                          <a:spcPts val="201"/>
                        </a:spcAft>
                      </a:pPr>
                      <a:r>
                        <a:rPr lang="ru-RU" sz="1000" b="1" strike="noStrike" spc="-1" dirty="0">
                          <a:solidFill>
                            <a:srgbClr val="000000"/>
                          </a:solidFill>
                          <a:latin typeface="Arial Black" panose="020B0A04020102020204" pitchFamily="34" charset="0"/>
                          <a:ea typeface="Times New Roman"/>
                        </a:rPr>
                        <a:t>Игры и игрушки</a:t>
                      </a:r>
                      <a:endParaRPr lang="ru-RU" sz="1000" b="0" strike="noStrike" spc="-1" dirty="0">
                        <a:latin typeface="Arial Black" panose="020B0A04020102020204" pitchFamily="34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201"/>
                        </a:spcBef>
                        <a:spcAft>
                          <a:spcPts val="201"/>
                        </a:spcAft>
                      </a:pPr>
                      <a:r>
                        <a:rPr lang="ru-RU" sz="1000" b="1" strike="noStrike" spc="-1" dirty="0">
                          <a:solidFill>
                            <a:srgbClr val="000000"/>
                          </a:solidFill>
                          <a:latin typeface="Arial Black" panose="020B0A04020102020204" pitchFamily="34" charset="0"/>
                          <a:ea typeface="Times New Roman"/>
                        </a:rPr>
                        <a:t> </a:t>
                      </a:r>
                      <a:endParaRPr lang="ru-RU" sz="1000" b="0" strike="noStrike" spc="-1" dirty="0">
                        <a:latin typeface="Arial Black" panose="020B0A04020102020204" pitchFamily="34" charset="0"/>
                      </a:endParaRPr>
                    </a:p>
                  </a:txBody>
                  <a:tcPr marL="56880" marR="5688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1"/>
                        </a:spcBef>
                        <a:spcAft>
                          <a:spcPts val="201"/>
                        </a:spcAft>
                      </a:pPr>
                      <a:r>
                        <a:rPr lang="ru-RU" sz="1000" b="1" strike="noStrike" spc="-1" dirty="0">
                          <a:solidFill>
                            <a:srgbClr val="000000"/>
                          </a:solidFill>
                          <a:latin typeface="Arial Black" panose="020B0A04020102020204" pitchFamily="34" charset="0"/>
                          <a:ea typeface="Times New Roman"/>
                        </a:rPr>
                        <a:t>32.30.14</a:t>
                      </a:r>
                      <a:endParaRPr lang="ru-RU" sz="1000" b="0" strike="noStrike" spc="-1" dirty="0">
                        <a:latin typeface="Arial Black" panose="020B0A04020102020204" pitchFamily="34" charset="0"/>
                      </a:endParaRPr>
                    </a:p>
                  </a:txBody>
                  <a:tcPr marL="56880" marR="56880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000000"/>
                      </a:solidFill>
                    </a:lnR>
                    <a:lnT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1"/>
                        </a:spcBef>
                        <a:spcAft>
                          <a:spcPts val="201"/>
                        </a:spcAft>
                      </a:pPr>
                      <a:r>
                        <a:rPr lang="ru-RU" sz="1000" b="1" strike="noStrike" spc="-1" dirty="0">
                          <a:solidFill>
                            <a:srgbClr val="000000"/>
                          </a:solidFill>
                          <a:latin typeface="Arial Black" panose="020B0A04020102020204" pitchFamily="34" charset="0"/>
                          <a:ea typeface="Times New Roman"/>
                        </a:rPr>
                        <a:t>Снаряды, инвентарь и оборудование для занятий физкультурой, гимнастикой и атлетикой, занятий в спортзалах, фитнес-центрах</a:t>
                      </a:r>
                      <a:endParaRPr lang="ru-RU" sz="1000" b="0" strike="noStrike" spc="-1" dirty="0">
                        <a:latin typeface="Arial Black" panose="020B0A04020102020204" pitchFamily="34" charset="0"/>
                      </a:endParaRPr>
                    </a:p>
                  </a:txBody>
                  <a:tcPr marL="56880" marR="5688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DAABC-5DD0-4942-B4D1-C55197750B21}" type="slidenum">
              <a:rPr lang="ru-RU" smtClean="0"/>
              <a:t>26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40140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CustomShape 1"/>
          <p:cNvSpPr/>
          <p:nvPr/>
        </p:nvSpPr>
        <p:spPr>
          <a:xfrm>
            <a:off x="102600" y="691920"/>
            <a:ext cx="8938080" cy="576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b="1" spc="-1" dirty="0">
                <a:solidFill>
                  <a:srgbClr val="171785"/>
                </a:solidFill>
                <a:latin typeface="Bookman Old Style"/>
                <a:ea typeface="DejaVu Sans"/>
              </a:rPr>
              <a:t>Примеры переопределения респондентами видов деятельности в соответствии с </a:t>
            </a:r>
            <a:r>
              <a:rPr lang="ru-RU" b="1" spc="-1" dirty="0" smtClean="0">
                <a:solidFill>
                  <a:srgbClr val="171785"/>
                </a:solidFill>
                <a:latin typeface="Bookman Old Style"/>
                <a:ea typeface="DejaVu Sans"/>
              </a:rPr>
              <a:t>ОКВЭД2                </a:t>
            </a:r>
            <a:endParaRPr lang="ru-RU" b="1" spc="-1" dirty="0">
              <a:solidFill>
                <a:srgbClr val="171785"/>
              </a:solidFill>
              <a:latin typeface="Bookman Old Style"/>
              <a:ea typeface="DejaVu Sans"/>
            </a:endParaRPr>
          </a:p>
        </p:txBody>
      </p:sp>
      <p:pic>
        <p:nvPicPr>
          <p:cNvPr id="103" name="Picture 4"/>
          <p:cNvPicPr/>
          <p:nvPr/>
        </p:nvPicPr>
        <p:blipFill>
          <a:blip r:embed="rId2"/>
          <a:stretch/>
        </p:blipFill>
        <p:spPr>
          <a:xfrm>
            <a:off x="0" y="0"/>
            <a:ext cx="9143280" cy="691920"/>
          </a:xfrm>
          <a:prstGeom prst="rect">
            <a:avLst/>
          </a:prstGeom>
          <a:ln>
            <a:noFill/>
          </a:ln>
        </p:spPr>
      </p:pic>
      <p:graphicFrame>
        <p:nvGraphicFramePr>
          <p:cNvPr id="6" name="Table 2"/>
          <p:cNvGraphicFramePr/>
          <p:nvPr>
            <p:extLst>
              <p:ext uri="{D42A27DB-BD31-4B8C-83A1-F6EECF244321}">
                <p14:modId xmlns:p14="http://schemas.microsoft.com/office/powerpoint/2010/main" val="4236727444"/>
              </p:ext>
            </p:extLst>
          </p:nvPr>
        </p:nvGraphicFramePr>
        <p:xfrm>
          <a:off x="287044" y="1268760"/>
          <a:ext cx="8569192" cy="5469785"/>
        </p:xfrm>
        <a:graphic>
          <a:graphicData uri="http://schemas.openxmlformats.org/drawingml/2006/table">
            <a:tbl>
              <a:tblPr/>
              <a:tblGrid>
                <a:gridCol w="684556"/>
                <a:gridCol w="3240360"/>
                <a:gridCol w="720080"/>
                <a:gridCol w="3924196"/>
              </a:tblGrid>
              <a:tr h="21611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ru-RU" sz="800" b="1" strike="noStrike" spc="-1" dirty="0">
                          <a:solidFill>
                            <a:srgbClr val="000000"/>
                          </a:solidFill>
                          <a:latin typeface="Arial Black" panose="020B0A04020102020204" pitchFamily="34" charset="0"/>
                          <a:ea typeface="Times New Roman"/>
                        </a:rPr>
                        <a:t> </a:t>
                      </a:r>
                      <a:endParaRPr lang="ru-RU" sz="800" b="0" strike="noStrike" spc="-1" dirty="0">
                        <a:latin typeface="Arial Black" panose="020B0A04020102020204" pitchFamily="34" charset="0"/>
                      </a:endParaRPr>
                    </a:p>
                  </a:txBody>
                  <a:tcPr marL="56880" marR="5688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ru-RU" sz="1050" b="1" strike="noStrike" spc="-1" dirty="0">
                          <a:solidFill>
                            <a:srgbClr val="000000"/>
                          </a:solidFill>
                          <a:latin typeface="Arial Black" panose="020B0A04020102020204" pitchFamily="34" charset="0"/>
                          <a:ea typeface="Times New Roman"/>
                        </a:rPr>
                        <a:t>Было</a:t>
                      </a:r>
                      <a:endParaRPr lang="ru-RU" sz="1050" b="0" strike="noStrike" spc="-1" dirty="0">
                        <a:latin typeface="Arial Black" panose="020B0A04020102020204" pitchFamily="34" charset="0"/>
                      </a:endParaRPr>
                    </a:p>
                  </a:txBody>
                  <a:tcPr marL="56880" marR="5688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ru-RU" sz="800" b="1" strike="noStrike" spc="-1" dirty="0">
                          <a:solidFill>
                            <a:srgbClr val="000000"/>
                          </a:solidFill>
                          <a:latin typeface="Arial Black" panose="020B0A04020102020204" pitchFamily="34" charset="0"/>
                          <a:ea typeface="Times New Roman"/>
                        </a:rPr>
                        <a:t> </a:t>
                      </a:r>
                      <a:endParaRPr lang="ru-RU" sz="800" b="0" strike="noStrike" spc="-1" dirty="0">
                        <a:latin typeface="Arial Black" panose="020B0A04020102020204" pitchFamily="34" charset="0"/>
                      </a:endParaRPr>
                    </a:p>
                  </a:txBody>
                  <a:tcPr marL="56880" marR="56880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ru-RU" sz="1100" b="1" strike="noStrike" spc="-1" dirty="0">
                          <a:solidFill>
                            <a:srgbClr val="000000"/>
                          </a:solidFill>
                          <a:latin typeface="Arial Black" panose="020B0A04020102020204" pitchFamily="34" charset="0"/>
                          <a:ea typeface="Times New Roman"/>
                        </a:rPr>
                        <a:t>Стало</a:t>
                      </a:r>
                      <a:endParaRPr lang="ru-RU" sz="1100" b="0" strike="noStrike" spc="-1" dirty="0">
                        <a:latin typeface="Arial Black" panose="020B0A04020102020204" pitchFamily="34" charset="0"/>
                      </a:endParaRPr>
                    </a:p>
                  </a:txBody>
                  <a:tcPr marL="56880" marR="5688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5620">
                <a:tc>
                  <a:txBody>
                    <a:bodyPr/>
                    <a:lstStyle/>
                    <a:p>
                      <a:pPr algn="ctr">
                        <a:lnSpc>
                          <a:spcPts val="108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900" b="1" strike="noStrike" spc="-1" dirty="0">
                          <a:solidFill>
                            <a:srgbClr val="000000"/>
                          </a:solidFill>
                          <a:latin typeface="Arial Black" panose="020B0A04020102020204" pitchFamily="34" charset="0"/>
                          <a:ea typeface="Times New Roman"/>
                        </a:rPr>
                        <a:t>код </a:t>
                      </a:r>
                      <a:r>
                        <a:rPr lang="ru-RU" sz="900" b="1" strike="noStrike" spc="-1" dirty="0" smtClean="0">
                          <a:solidFill>
                            <a:srgbClr val="000000"/>
                          </a:solidFill>
                          <a:latin typeface="Arial Black" panose="020B0A04020102020204" pitchFamily="34" charset="0"/>
                          <a:ea typeface="Times New Roman"/>
                        </a:rPr>
                        <a:t>ОКВЭД2</a:t>
                      </a:r>
                      <a:endParaRPr lang="ru-RU" sz="900" b="0" strike="noStrike" spc="-1" dirty="0">
                        <a:latin typeface="Arial Black" panose="020B0A04020102020204" pitchFamily="34" charset="0"/>
                      </a:endParaRPr>
                    </a:p>
                  </a:txBody>
                  <a:tcPr marL="56880" marR="5688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8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900" b="1" strike="noStrike" spc="-1" dirty="0">
                          <a:solidFill>
                            <a:srgbClr val="000000"/>
                          </a:solidFill>
                          <a:latin typeface="Arial Black" panose="020B0A04020102020204" pitchFamily="34" charset="0"/>
                          <a:ea typeface="Times New Roman"/>
                        </a:rPr>
                        <a:t>наименование </a:t>
                      </a:r>
                      <a:r>
                        <a:rPr lang="ru-RU" sz="900" b="1" strike="noStrike" spc="-1" dirty="0" smtClean="0">
                          <a:solidFill>
                            <a:srgbClr val="000000"/>
                          </a:solidFill>
                          <a:latin typeface="Arial Black" panose="020B0A04020102020204" pitchFamily="34" charset="0"/>
                          <a:ea typeface="Times New Roman"/>
                        </a:rPr>
                        <a:t>вида экономической деятельности</a:t>
                      </a:r>
                      <a:endParaRPr lang="ru-RU" sz="900" b="0" strike="noStrike" spc="-1" dirty="0">
                        <a:latin typeface="Arial Black" panose="020B0A04020102020204" pitchFamily="34" charset="0"/>
                      </a:endParaRPr>
                    </a:p>
                  </a:txBody>
                  <a:tcPr marL="56880" marR="5688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8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900" b="1" strike="noStrike" spc="-1" dirty="0" smtClean="0">
                          <a:solidFill>
                            <a:srgbClr val="000000"/>
                          </a:solidFill>
                          <a:latin typeface="Arial Black" panose="020B0A04020102020204" pitchFamily="34" charset="0"/>
                          <a:ea typeface="Times New Roman"/>
                        </a:rPr>
                        <a:t>код ОКВЭД2</a:t>
                      </a:r>
                      <a:endParaRPr lang="ru-RU" sz="900" b="0" strike="noStrike" spc="-1" dirty="0">
                        <a:latin typeface="Arial Black" panose="020B0A04020102020204" pitchFamily="34" charset="0"/>
                      </a:endParaRPr>
                    </a:p>
                  </a:txBody>
                  <a:tcPr marL="56880" marR="56880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000000"/>
                      </a:solidFill>
                    </a:lnR>
                    <a:lnT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8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900" b="1" strike="noStrike" spc="-1" dirty="0">
                          <a:solidFill>
                            <a:srgbClr val="000000"/>
                          </a:solidFill>
                          <a:latin typeface="Arial Black" panose="020B0A04020102020204" pitchFamily="34" charset="0"/>
                          <a:ea typeface="Times New Roman"/>
                        </a:rPr>
                        <a:t>наименование </a:t>
                      </a:r>
                      <a:r>
                        <a:rPr lang="ru-RU" sz="900" b="1" strike="noStrike" spc="-1" dirty="0" smtClean="0">
                          <a:solidFill>
                            <a:srgbClr val="000000"/>
                          </a:solidFill>
                          <a:latin typeface="Arial Black" panose="020B0A04020102020204" pitchFamily="34" charset="0"/>
                          <a:ea typeface="Times New Roman"/>
                        </a:rPr>
                        <a:t>вида экономической деятельности</a:t>
                      </a:r>
                      <a:endParaRPr lang="ru-RU" sz="900" b="0" strike="noStrike" spc="-1" dirty="0">
                        <a:latin typeface="Arial Black" panose="020B0A04020102020204" pitchFamily="34" charset="0"/>
                      </a:endParaRPr>
                    </a:p>
                  </a:txBody>
                  <a:tcPr marL="56880" marR="5688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01477">
                <a:tc>
                  <a:txBody>
                    <a:bodyPr/>
                    <a:lstStyle/>
                    <a:p>
                      <a:pPr algn="l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900" b="1" strike="noStrike" spc="-1" dirty="0">
                          <a:solidFill>
                            <a:srgbClr val="000000"/>
                          </a:solidFill>
                          <a:latin typeface="Arial Black" panose="020B0A04020102020204" pitchFamily="34" charset="0"/>
                          <a:ea typeface="Times New Roman"/>
                          <a:cs typeface="+mn-cs"/>
                        </a:rPr>
                        <a:t>02.20</a:t>
                      </a:r>
                    </a:p>
                  </a:txBody>
                  <a:tcPr marL="68580" marR="68580" marT="0" marB="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900" b="1" i="0" dirty="0" smtClean="0">
                          <a:effectLst/>
                          <a:latin typeface="Arial Black" panose="020B0A04020102020204" pitchFamily="34" charset="0"/>
                          <a:ea typeface="Times New Roman"/>
                          <a:cs typeface="Times New Roman"/>
                        </a:rPr>
                        <a:t>Лесозаготовки</a:t>
                      </a:r>
                      <a:endParaRPr lang="ru-RU" sz="900" i="1" dirty="0">
                        <a:effectLst/>
                        <a:latin typeface="Arial Black" panose="020B0A0402010202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900" b="1" i="0" dirty="0">
                          <a:effectLst/>
                          <a:latin typeface="Arial Black" panose="020B0A04020102020204" pitchFamily="34" charset="0"/>
                          <a:ea typeface="Times New Roman"/>
                          <a:cs typeface="Times New Roman"/>
                        </a:rPr>
                        <a:t>16.10.2</a:t>
                      </a:r>
                      <a:endParaRPr lang="ru-RU" sz="900" i="1" dirty="0">
                        <a:effectLst/>
                        <a:latin typeface="Arial Black" panose="020B0A0402010202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000000"/>
                      </a:solidFill>
                    </a:lnR>
                    <a:lnT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900" b="1" i="0" dirty="0">
                          <a:effectLst/>
                          <a:latin typeface="Arial Black" panose="020B0A04020102020204" pitchFamily="34" charset="0"/>
                          <a:ea typeface="Times New Roman"/>
                          <a:cs typeface="Times New Roman"/>
                        </a:rPr>
                        <a:t>Производство пиломатериалов, профилированных по кромке; производство древесного полотна, древесной муки; производство технологической щепы или стружки</a:t>
                      </a:r>
                      <a:endParaRPr lang="ru-RU" sz="900" i="1" dirty="0">
                        <a:effectLst/>
                        <a:latin typeface="Arial Black" panose="020B0A0402010202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218808">
                <a:tc>
                  <a:txBody>
                    <a:bodyPr/>
                    <a:lstStyle/>
                    <a:p>
                      <a:pPr algn="l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900" b="1" strike="noStrike" spc="-1" dirty="0">
                          <a:solidFill>
                            <a:srgbClr val="000000"/>
                          </a:solidFill>
                          <a:latin typeface="Arial Black" panose="020B0A04020102020204" pitchFamily="34" charset="0"/>
                          <a:ea typeface="Times New Roman"/>
                          <a:cs typeface="+mn-cs"/>
                        </a:rPr>
                        <a:t>03.11</a:t>
                      </a:r>
                    </a:p>
                  </a:txBody>
                  <a:tcPr marL="68580" marR="68580" marT="0" marB="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900" b="1" i="0" dirty="0" smtClean="0">
                          <a:effectLst/>
                          <a:latin typeface="Arial Black" panose="020B0A04020102020204" pitchFamily="34" charset="0"/>
                          <a:ea typeface="Times New Roman"/>
                          <a:cs typeface="Times New Roman"/>
                        </a:rPr>
                        <a:t>Рыболовство </a:t>
                      </a:r>
                      <a:r>
                        <a:rPr lang="ru-RU" sz="900" b="1" i="0" dirty="0">
                          <a:effectLst/>
                          <a:latin typeface="Arial Black" panose="020B0A04020102020204" pitchFamily="34" charset="0"/>
                          <a:ea typeface="Times New Roman"/>
                          <a:cs typeface="Times New Roman"/>
                        </a:rPr>
                        <a:t>морское</a:t>
                      </a:r>
                      <a:endParaRPr lang="ru-RU" sz="900" i="1" dirty="0">
                        <a:effectLst/>
                        <a:latin typeface="Arial Black" panose="020B0A0402010202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900" b="1" i="0" dirty="0" smtClean="0">
                          <a:effectLst/>
                          <a:latin typeface="Arial Black" panose="020B0A04020102020204" pitchFamily="34" charset="0"/>
                          <a:ea typeface="Times New Roman"/>
                          <a:cs typeface="Times New Roman"/>
                        </a:rPr>
                        <a:t>10.20.1</a:t>
                      </a:r>
                      <a:endParaRPr lang="ru-RU" sz="900" i="1" dirty="0">
                        <a:effectLst/>
                        <a:latin typeface="Arial Black" panose="020B0A0402010202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000000"/>
                      </a:solidFill>
                    </a:lnR>
                    <a:lnT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900" b="1" i="0" dirty="0">
                          <a:effectLst/>
                          <a:latin typeface="Arial Black" panose="020B0A04020102020204" pitchFamily="34" charset="0"/>
                          <a:ea typeface="Times New Roman"/>
                          <a:cs typeface="Times New Roman"/>
                        </a:rPr>
                        <a:t>Переработка и консервирование рыбы</a:t>
                      </a:r>
                      <a:endParaRPr lang="ru-RU" sz="900" i="1" dirty="0">
                        <a:effectLst/>
                        <a:latin typeface="Arial Black" panose="020B0A0402010202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283001">
                <a:tc>
                  <a:txBody>
                    <a:bodyPr/>
                    <a:lstStyle/>
                    <a:p>
                      <a:pPr algn="l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900" b="1" strike="noStrike" spc="-1" dirty="0">
                          <a:solidFill>
                            <a:srgbClr val="000000"/>
                          </a:solidFill>
                          <a:latin typeface="Arial Black" panose="020B0A04020102020204" pitchFamily="34" charset="0"/>
                          <a:ea typeface="Times New Roman"/>
                          <a:cs typeface="+mn-cs"/>
                        </a:rPr>
                        <a:t>06.10</a:t>
                      </a:r>
                    </a:p>
                  </a:txBody>
                  <a:tcPr marL="68580" marR="68580" marT="0" marB="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900" b="1" i="0" dirty="0">
                          <a:effectLst/>
                          <a:latin typeface="Arial Black" panose="020B0A04020102020204" pitchFamily="34" charset="0"/>
                          <a:ea typeface="Times New Roman"/>
                          <a:cs typeface="Times New Roman"/>
                        </a:rPr>
                        <a:t>Добыча сырой нефти и нефтяного (попутного) газа</a:t>
                      </a:r>
                      <a:endParaRPr lang="ru-RU" sz="900" i="1" dirty="0">
                        <a:effectLst/>
                        <a:latin typeface="Arial Black" panose="020B0A0402010202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900" b="1" i="0" dirty="0">
                          <a:effectLst/>
                          <a:latin typeface="Arial Black" panose="020B0A04020102020204" pitchFamily="34" charset="0"/>
                          <a:ea typeface="Times New Roman"/>
                          <a:cs typeface="Times New Roman"/>
                        </a:rPr>
                        <a:t>19.20.2</a:t>
                      </a:r>
                      <a:endParaRPr lang="ru-RU" sz="900" i="1" dirty="0">
                        <a:effectLst/>
                        <a:latin typeface="Arial Black" panose="020B0A0402010202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000000"/>
                      </a:solidFill>
                    </a:lnR>
                    <a:lnT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900" b="1" i="0" dirty="0">
                          <a:effectLst/>
                          <a:latin typeface="Arial Black" panose="020B0A04020102020204" pitchFamily="34" charset="0"/>
                          <a:ea typeface="Times New Roman"/>
                          <a:cs typeface="Times New Roman"/>
                        </a:rPr>
                        <a:t>Разделение и извлечение фракций из нефтяного (попутного) газа</a:t>
                      </a:r>
                      <a:endParaRPr lang="ru-RU" sz="900" i="1" dirty="0">
                        <a:effectLst/>
                        <a:latin typeface="Arial Black" panose="020B0A0402010202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283001">
                <a:tc>
                  <a:txBody>
                    <a:bodyPr/>
                    <a:lstStyle/>
                    <a:p>
                      <a:pPr algn="l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900" b="1" strike="noStrike" spc="-1" dirty="0">
                          <a:solidFill>
                            <a:srgbClr val="000000"/>
                          </a:solidFill>
                          <a:latin typeface="Arial Black" panose="020B0A04020102020204" pitchFamily="34" charset="0"/>
                          <a:ea typeface="Times New Roman"/>
                          <a:cs typeface="+mn-cs"/>
                        </a:rPr>
                        <a:t>06.10.1</a:t>
                      </a:r>
                    </a:p>
                  </a:txBody>
                  <a:tcPr marL="68580" marR="68580" marT="0" marB="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900" b="1" i="0" dirty="0">
                          <a:effectLst/>
                          <a:latin typeface="Arial Black" panose="020B0A04020102020204" pitchFamily="34" charset="0"/>
                          <a:ea typeface="Times New Roman"/>
                          <a:cs typeface="Times New Roman"/>
                        </a:rPr>
                        <a:t>Добыча сырой нефти</a:t>
                      </a:r>
                      <a:endParaRPr lang="ru-RU" sz="900" i="1" dirty="0">
                        <a:effectLst/>
                        <a:latin typeface="Arial Black" panose="020B0A0402010202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900" b="1" i="0" dirty="0">
                          <a:effectLst/>
                          <a:latin typeface="Arial Black" panose="020B0A04020102020204" pitchFamily="34" charset="0"/>
                          <a:ea typeface="Times New Roman"/>
                          <a:cs typeface="Times New Roman"/>
                        </a:rPr>
                        <a:t>09.10.1</a:t>
                      </a:r>
                      <a:endParaRPr lang="ru-RU" sz="900" i="1" dirty="0">
                        <a:effectLst/>
                        <a:latin typeface="Arial Black" panose="020B0A0402010202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000000"/>
                      </a:solidFill>
                    </a:lnR>
                    <a:lnT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900" b="1" i="0" dirty="0">
                          <a:effectLst/>
                          <a:latin typeface="Arial Black" panose="020B0A04020102020204" pitchFamily="34" charset="0"/>
                          <a:ea typeface="Times New Roman"/>
                          <a:cs typeface="Times New Roman"/>
                        </a:rPr>
                        <a:t>Предоставление услуг по бурению, связанному с добычей нефти, газа и газового конденсата</a:t>
                      </a:r>
                      <a:endParaRPr lang="ru-RU" sz="900" i="1" dirty="0">
                        <a:effectLst/>
                        <a:latin typeface="Arial Black" panose="020B0A0402010202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283001">
                <a:tc>
                  <a:txBody>
                    <a:bodyPr/>
                    <a:lstStyle/>
                    <a:p>
                      <a:pPr algn="l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900" b="1" strike="noStrike" spc="-1" dirty="0">
                          <a:solidFill>
                            <a:srgbClr val="000000"/>
                          </a:solidFill>
                          <a:latin typeface="Arial Black" panose="020B0A04020102020204" pitchFamily="34" charset="0"/>
                          <a:ea typeface="Times New Roman"/>
                          <a:cs typeface="+mn-cs"/>
                        </a:rPr>
                        <a:t>09.10.9</a:t>
                      </a:r>
                    </a:p>
                  </a:txBody>
                  <a:tcPr marL="68580" marR="68580" marT="0" marB="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900" b="1" i="0" dirty="0">
                          <a:effectLst/>
                          <a:latin typeface="Arial Black" panose="020B0A04020102020204" pitchFamily="34" charset="0"/>
                          <a:ea typeface="Times New Roman"/>
                          <a:cs typeface="Times New Roman"/>
                        </a:rPr>
                        <a:t>Предоставление прочих услуг в области добычи нефти и природного газа</a:t>
                      </a:r>
                      <a:endParaRPr lang="ru-RU" sz="900" i="1" dirty="0">
                        <a:effectLst/>
                        <a:latin typeface="Arial Black" panose="020B0A0402010202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900" b="1" i="0" dirty="0">
                          <a:effectLst/>
                          <a:latin typeface="Arial Black" panose="020B0A04020102020204" pitchFamily="34" charset="0"/>
                          <a:ea typeface="Times New Roman"/>
                          <a:cs typeface="Times New Roman"/>
                        </a:rPr>
                        <a:t>43.13</a:t>
                      </a:r>
                      <a:endParaRPr lang="ru-RU" sz="900" i="1" dirty="0">
                        <a:effectLst/>
                        <a:latin typeface="Arial Black" panose="020B0A0402010202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000000"/>
                      </a:solidFill>
                    </a:lnR>
                    <a:lnT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900" b="1" i="0" dirty="0">
                          <a:effectLst/>
                          <a:latin typeface="Arial Black" panose="020B0A04020102020204" pitchFamily="34" charset="0"/>
                          <a:ea typeface="Times New Roman"/>
                          <a:cs typeface="Times New Roman"/>
                        </a:rPr>
                        <a:t>Разведочное бурение</a:t>
                      </a:r>
                      <a:endParaRPr lang="ru-RU" sz="900" i="1" dirty="0">
                        <a:effectLst/>
                        <a:latin typeface="Arial Black" panose="020B0A0402010202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145872">
                <a:tc>
                  <a:txBody>
                    <a:bodyPr/>
                    <a:lstStyle/>
                    <a:p>
                      <a:pPr algn="l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900" b="1" strike="noStrike" spc="-1" dirty="0">
                          <a:solidFill>
                            <a:srgbClr val="000000"/>
                          </a:solidFill>
                          <a:latin typeface="Arial Black" panose="020B0A04020102020204" pitchFamily="34" charset="0"/>
                          <a:ea typeface="Times New Roman"/>
                          <a:cs typeface="+mn-cs"/>
                        </a:rPr>
                        <a:t>18.12</a:t>
                      </a:r>
                    </a:p>
                  </a:txBody>
                  <a:tcPr marL="68580" marR="68580" marT="0" marB="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900" b="1" i="0" dirty="0">
                          <a:effectLst/>
                          <a:latin typeface="Arial Black" panose="020B0A04020102020204" pitchFamily="34" charset="0"/>
                          <a:ea typeface="Times New Roman"/>
                          <a:cs typeface="Times New Roman"/>
                        </a:rPr>
                        <a:t>Прочие виды полиграфической деятельности</a:t>
                      </a:r>
                      <a:endParaRPr lang="ru-RU" sz="900" i="1" dirty="0">
                        <a:effectLst/>
                        <a:latin typeface="Arial Black" panose="020B0A0402010202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900" b="1" i="0" dirty="0">
                          <a:effectLst/>
                          <a:latin typeface="Arial Black" panose="020B0A04020102020204" pitchFamily="34" charset="0"/>
                          <a:ea typeface="Times New Roman"/>
                          <a:cs typeface="Times New Roman"/>
                        </a:rPr>
                        <a:t>58.13.1</a:t>
                      </a:r>
                      <a:endParaRPr lang="ru-RU" sz="900" i="1" dirty="0">
                        <a:effectLst/>
                        <a:latin typeface="Arial Black" panose="020B0A0402010202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000000"/>
                      </a:solidFill>
                    </a:lnR>
                    <a:lnT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900" b="1" i="0" dirty="0">
                          <a:effectLst/>
                          <a:latin typeface="Arial Black" panose="020B0A04020102020204" pitchFamily="34" charset="0"/>
                          <a:ea typeface="Times New Roman"/>
                          <a:cs typeface="Times New Roman"/>
                        </a:rPr>
                        <a:t>Издание газет в печатном виде</a:t>
                      </a:r>
                      <a:endParaRPr lang="ru-RU" sz="900" i="1" dirty="0">
                        <a:effectLst/>
                        <a:latin typeface="Arial Black" panose="020B0A0402010202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141501">
                <a:tc>
                  <a:txBody>
                    <a:bodyPr/>
                    <a:lstStyle/>
                    <a:p>
                      <a:pPr algn="l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900" b="1" strike="noStrike" spc="-1" dirty="0">
                          <a:solidFill>
                            <a:srgbClr val="000000"/>
                          </a:solidFill>
                          <a:latin typeface="Arial Black" panose="020B0A04020102020204" pitchFamily="34" charset="0"/>
                          <a:ea typeface="Times New Roman"/>
                          <a:cs typeface="+mn-cs"/>
                        </a:rPr>
                        <a:t>19.20</a:t>
                      </a:r>
                    </a:p>
                  </a:txBody>
                  <a:tcPr marL="68580" marR="68580" marT="0" marB="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900" b="1" i="0" dirty="0">
                          <a:effectLst/>
                          <a:latin typeface="Arial Black" panose="020B0A04020102020204" pitchFamily="34" charset="0"/>
                          <a:ea typeface="Times New Roman"/>
                          <a:cs typeface="Times New Roman"/>
                        </a:rPr>
                        <a:t>Производство нефтепродуктов</a:t>
                      </a:r>
                      <a:endParaRPr lang="ru-RU" sz="900" i="1" dirty="0">
                        <a:effectLst/>
                        <a:latin typeface="Arial Black" panose="020B0A0402010202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900" b="1" i="0" dirty="0">
                          <a:effectLst/>
                          <a:latin typeface="Arial Black" panose="020B0A04020102020204" pitchFamily="34" charset="0"/>
                          <a:ea typeface="Times New Roman"/>
                          <a:cs typeface="Times New Roman"/>
                        </a:rPr>
                        <a:t>06.10.1</a:t>
                      </a:r>
                      <a:endParaRPr lang="ru-RU" sz="900" i="1" dirty="0">
                        <a:effectLst/>
                        <a:latin typeface="Arial Black" panose="020B0A0402010202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000000"/>
                      </a:solidFill>
                    </a:lnR>
                    <a:lnT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900" b="1" i="0" dirty="0">
                          <a:effectLst/>
                          <a:latin typeface="Arial Black" panose="020B0A04020102020204" pitchFamily="34" charset="0"/>
                          <a:ea typeface="Times New Roman"/>
                          <a:cs typeface="Times New Roman"/>
                        </a:rPr>
                        <a:t>Добыча сырой нефти</a:t>
                      </a:r>
                      <a:endParaRPr lang="ru-RU" sz="900" i="1" dirty="0">
                        <a:effectLst/>
                        <a:latin typeface="Arial Black" panose="020B0A0402010202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283001">
                <a:tc>
                  <a:txBody>
                    <a:bodyPr/>
                    <a:lstStyle/>
                    <a:p>
                      <a:pPr algn="l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900" b="1" strike="noStrike" spc="-1" dirty="0">
                          <a:solidFill>
                            <a:srgbClr val="000000"/>
                          </a:solidFill>
                          <a:latin typeface="Arial Black" panose="020B0A04020102020204" pitchFamily="34" charset="0"/>
                          <a:ea typeface="Times New Roman"/>
                          <a:cs typeface="+mn-cs"/>
                        </a:rPr>
                        <a:t>22.22</a:t>
                      </a:r>
                    </a:p>
                  </a:txBody>
                  <a:tcPr marL="68580" marR="68580" marT="0" marB="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900" b="1" i="0" dirty="0">
                          <a:effectLst/>
                          <a:latin typeface="Arial Black" panose="020B0A04020102020204" pitchFamily="34" charset="0"/>
                          <a:ea typeface="Times New Roman"/>
                          <a:cs typeface="Times New Roman"/>
                        </a:rPr>
                        <a:t>Производство пластмассовых изделий для упаковывания товаров</a:t>
                      </a:r>
                      <a:endParaRPr lang="ru-RU" sz="900" i="1" dirty="0">
                        <a:effectLst/>
                        <a:latin typeface="Arial Black" panose="020B0A0402010202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900" b="1" i="0" dirty="0">
                          <a:effectLst/>
                          <a:latin typeface="Arial Black" panose="020B0A04020102020204" pitchFamily="34" charset="0"/>
                          <a:ea typeface="Times New Roman"/>
                          <a:cs typeface="Times New Roman"/>
                        </a:rPr>
                        <a:t>20.16</a:t>
                      </a:r>
                      <a:endParaRPr lang="ru-RU" sz="900" i="1" dirty="0">
                        <a:effectLst/>
                        <a:latin typeface="Arial Black" panose="020B0A0402010202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000000"/>
                      </a:solidFill>
                    </a:lnR>
                    <a:lnT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900" b="1" i="0" dirty="0">
                          <a:effectLst/>
                          <a:latin typeface="Arial Black" panose="020B0A04020102020204" pitchFamily="34" charset="0"/>
                          <a:ea typeface="Times New Roman"/>
                          <a:cs typeface="Times New Roman"/>
                        </a:rPr>
                        <a:t>Производство пластмасс и синтетических смол в первичных формах</a:t>
                      </a:r>
                      <a:endParaRPr lang="ru-RU" sz="900" i="1" dirty="0">
                        <a:effectLst/>
                        <a:latin typeface="Arial Black" panose="020B0A0402010202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283001">
                <a:tc>
                  <a:txBody>
                    <a:bodyPr/>
                    <a:lstStyle/>
                    <a:p>
                      <a:pPr algn="l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900" b="1" strike="noStrike" spc="-1" dirty="0">
                          <a:solidFill>
                            <a:srgbClr val="000000"/>
                          </a:solidFill>
                          <a:latin typeface="Arial Black" panose="020B0A04020102020204" pitchFamily="34" charset="0"/>
                          <a:ea typeface="Times New Roman"/>
                          <a:cs typeface="+mn-cs"/>
                        </a:rPr>
                        <a:t>23.70.2</a:t>
                      </a:r>
                    </a:p>
                  </a:txBody>
                  <a:tcPr marL="68580" marR="68580" marT="0" marB="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900" b="1" i="0" dirty="0">
                          <a:effectLst/>
                          <a:latin typeface="Arial Black" panose="020B0A04020102020204" pitchFamily="34" charset="0"/>
                          <a:ea typeface="Times New Roman"/>
                          <a:cs typeface="Times New Roman"/>
                        </a:rPr>
                        <a:t>Резка, обработка и отделка камня для памятников</a:t>
                      </a:r>
                      <a:endParaRPr lang="ru-RU" sz="900" i="1" dirty="0">
                        <a:effectLst/>
                        <a:latin typeface="Arial Black" panose="020B0A0402010202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900" b="1" i="0" dirty="0">
                          <a:effectLst/>
                          <a:latin typeface="Arial Black" panose="020B0A04020102020204" pitchFamily="34" charset="0"/>
                          <a:ea typeface="Times New Roman"/>
                          <a:cs typeface="Times New Roman"/>
                        </a:rPr>
                        <a:t>96.03</a:t>
                      </a:r>
                      <a:endParaRPr lang="ru-RU" sz="900" i="1" dirty="0">
                        <a:effectLst/>
                        <a:latin typeface="Arial Black" panose="020B0A0402010202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000000"/>
                      </a:solidFill>
                    </a:lnR>
                    <a:lnT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900" b="1" i="0" dirty="0">
                          <a:effectLst/>
                          <a:latin typeface="Arial Black" panose="020B0A04020102020204" pitchFamily="34" charset="0"/>
                          <a:ea typeface="Times New Roman"/>
                          <a:cs typeface="Times New Roman"/>
                        </a:rPr>
                        <a:t>Организация похорон и предоставление связанных с ними услуг</a:t>
                      </a:r>
                      <a:endParaRPr lang="ru-RU" sz="900" i="1" dirty="0">
                        <a:effectLst/>
                        <a:latin typeface="Arial Black" panose="020B0A0402010202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283001">
                <a:tc>
                  <a:txBody>
                    <a:bodyPr/>
                    <a:lstStyle/>
                    <a:p>
                      <a:pPr algn="l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900" b="1" strike="noStrike" spc="-1" dirty="0">
                          <a:solidFill>
                            <a:srgbClr val="000000"/>
                          </a:solidFill>
                          <a:latin typeface="Arial Black" panose="020B0A04020102020204" pitchFamily="34" charset="0"/>
                          <a:ea typeface="Times New Roman"/>
                          <a:cs typeface="+mn-cs"/>
                        </a:rPr>
                        <a:t>24.46</a:t>
                      </a:r>
                    </a:p>
                  </a:txBody>
                  <a:tcPr marL="68580" marR="68580" marT="0" marB="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900" b="1" i="0" dirty="0" smtClean="0"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  <a:ea typeface="Times New Roman"/>
                          <a:cs typeface="Times New Roman"/>
                        </a:rPr>
                        <a:t>Производство ядерного топлива</a:t>
                      </a:r>
                      <a:endParaRPr lang="ru-RU" sz="900" b="1" i="0" dirty="0">
                        <a:solidFill>
                          <a:schemeClr val="tx1"/>
                        </a:solidFill>
                        <a:effectLst/>
                        <a:latin typeface="Arial Black" panose="020B0A0402010202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900" b="1" i="0" dirty="0">
                          <a:effectLst/>
                          <a:latin typeface="Arial Black" panose="020B0A04020102020204" pitchFamily="34" charset="0"/>
                          <a:ea typeface="Times New Roman"/>
                          <a:cs typeface="Times New Roman"/>
                        </a:rPr>
                        <a:t>20.13</a:t>
                      </a:r>
                      <a:endParaRPr lang="ru-RU" sz="900" i="1" dirty="0">
                        <a:effectLst/>
                        <a:latin typeface="Arial Black" panose="020B0A0402010202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000000"/>
                      </a:solidFill>
                    </a:lnR>
                    <a:lnT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900" b="1" i="0" dirty="0" smtClean="0">
                          <a:effectLst/>
                          <a:latin typeface="Arial Black" panose="020B0A04020102020204" pitchFamily="34" charset="0"/>
                          <a:ea typeface="Times New Roman"/>
                          <a:cs typeface="Times New Roman"/>
                        </a:rPr>
                        <a:t>Производство прочих основных неорганических химических веществ</a:t>
                      </a:r>
                      <a:endParaRPr lang="ru-RU" sz="900" i="1" dirty="0">
                        <a:effectLst/>
                        <a:latin typeface="Arial Black" panose="020B0A0402010202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566002">
                <a:tc>
                  <a:txBody>
                    <a:bodyPr/>
                    <a:lstStyle/>
                    <a:p>
                      <a:pPr algn="l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900" b="1" strike="noStrike" spc="-1" dirty="0">
                          <a:solidFill>
                            <a:srgbClr val="000000"/>
                          </a:solidFill>
                          <a:latin typeface="Arial Black" panose="020B0A04020102020204" pitchFamily="34" charset="0"/>
                          <a:ea typeface="Times New Roman"/>
                          <a:cs typeface="+mn-cs"/>
                        </a:rPr>
                        <a:t>30.20.9</a:t>
                      </a:r>
                    </a:p>
                  </a:txBody>
                  <a:tcPr marL="68580" marR="68580" marT="0" marB="0" anchor="ctr">
                    <a:lnL w="12240">
                      <a:solidFill>
                        <a:srgbClr val="000000"/>
                      </a:solidFill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000000"/>
                      </a:solidFill>
                    </a:lnT>
                    <a:lnB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900" b="1" i="0" dirty="0">
                          <a:effectLst/>
                          <a:latin typeface="Arial Black" panose="020B0A04020102020204" pitchFamily="34" charset="0"/>
                          <a:ea typeface="Times New Roman"/>
                          <a:cs typeface="Times New Roman"/>
                        </a:rPr>
                        <a:t>Предоставление услуг по восстановлению и оснащению (завершению) </a:t>
                      </a:r>
                      <a:r>
                        <a:rPr lang="ru-RU" sz="900" b="1" i="0" dirty="0" smtClean="0">
                          <a:effectLst/>
                          <a:latin typeface="Arial Black" panose="020B0A04020102020204" pitchFamily="34" charset="0"/>
                          <a:ea typeface="Times New Roman"/>
                          <a:cs typeface="Times New Roman"/>
                        </a:rPr>
                        <a:t>железнодорожных </a:t>
                      </a:r>
                      <a:r>
                        <a:rPr lang="ru-RU" sz="900" b="1" i="0" dirty="0">
                          <a:effectLst/>
                          <a:latin typeface="Arial Black" panose="020B0A04020102020204" pitchFamily="34" charset="0"/>
                          <a:ea typeface="Times New Roman"/>
                          <a:cs typeface="Times New Roman"/>
                        </a:rPr>
                        <a:t>локомотивов, трамвайных моторных вагонов и прочего подвижного состава</a:t>
                      </a:r>
                      <a:endParaRPr lang="ru-RU" sz="900" i="1" dirty="0">
                        <a:effectLst/>
                        <a:latin typeface="Arial Black" panose="020B0A0402010202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000000"/>
                      </a:solidFill>
                    </a:lnT>
                    <a:lnB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900" b="1" i="0" dirty="0">
                          <a:effectLst/>
                          <a:latin typeface="Arial Black" panose="020B0A04020102020204" pitchFamily="34" charset="0"/>
                          <a:ea typeface="Times New Roman"/>
                          <a:cs typeface="Times New Roman"/>
                        </a:rPr>
                        <a:t>52.21.13</a:t>
                      </a:r>
                      <a:endParaRPr lang="ru-RU" sz="900" i="1" dirty="0">
                        <a:effectLst/>
                        <a:latin typeface="Arial Black" panose="020B0A0402010202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900" b="1" i="0" dirty="0">
                          <a:effectLst/>
                          <a:latin typeface="Arial Black" panose="020B0A04020102020204" pitchFamily="34" charset="0"/>
                          <a:ea typeface="Times New Roman"/>
                          <a:cs typeface="Times New Roman"/>
                        </a:rPr>
                        <a:t>Деятельность железнодорожной инфраструктуры</a:t>
                      </a:r>
                      <a:endParaRPr lang="ru-RU" sz="900" i="1" dirty="0">
                        <a:effectLst/>
                        <a:latin typeface="Arial Black" panose="020B0A0402010202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24502">
                <a:tc>
                  <a:txBody>
                    <a:bodyPr/>
                    <a:lstStyle/>
                    <a:p>
                      <a:pPr algn="l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900" b="1" strike="noStrike" spc="-1" dirty="0">
                          <a:solidFill>
                            <a:srgbClr val="000000"/>
                          </a:solidFill>
                          <a:latin typeface="Arial Black" panose="020B0A04020102020204" pitchFamily="34" charset="0"/>
                          <a:ea typeface="Times New Roman"/>
                          <a:cs typeface="+mn-cs"/>
                        </a:rPr>
                        <a:t>30.30</a:t>
                      </a:r>
                    </a:p>
                  </a:txBody>
                  <a:tcPr marL="68580" marR="68580" marT="0" marB="0" anchor="ctr">
                    <a:lnL w="12240">
                      <a:solidFill>
                        <a:srgbClr val="000000"/>
                      </a:solidFill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000000"/>
                      </a:solidFill>
                    </a:lnT>
                    <a:lnB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900" b="1" i="0" dirty="0">
                          <a:effectLst/>
                          <a:latin typeface="Arial Black" panose="020B0A04020102020204" pitchFamily="34" charset="0"/>
                          <a:ea typeface="Times New Roman"/>
                          <a:cs typeface="Times New Roman"/>
                        </a:rPr>
                        <a:t>Производство летательных аппаратов, включая космические, и соответствующего оборудования</a:t>
                      </a:r>
                      <a:endParaRPr lang="ru-RU" sz="900" i="1" dirty="0">
                        <a:effectLst/>
                        <a:latin typeface="Arial Black" panose="020B0A0402010202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000000"/>
                      </a:solidFill>
                    </a:lnT>
                    <a:lnB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900" b="1" i="0" dirty="0">
                          <a:effectLst/>
                          <a:latin typeface="Arial Black" panose="020B0A04020102020204" pitchFamily="34" charset="0"/>
                          <a:ea typeface="Times New Roman"/>
                          <a:cs typeface="Times New Roman"/>
                        </a:rPr>
                        <a:t>33.16</a:t>
                      </a:r>
                      <a:endParaRPr lang="ru-RU" sz="900" i="1" dirty="0">
                        <a:effectLst/>
                        <a:latin typeface="Arial Black" panose="020B0A0402010202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900" b="1" i="0" dirty="0">
                          <a:effectLst/>
                          <a:latin typeface="Arial Black" panose="020B0A04020102020204" pitchFamily="34" charset="0"/>
                          <a:ea typeface="Times New Roman"/>
                          <a:cs typeface="Times New Roman"/>
                        </a:rPr>
                        <a:t>Ремонт и техническое обслуживание летательных аппаратов, включая космические</a:t>
                      </a:r>
                      <a:endParaRPr lang="ru-RU" sz="900" i="1" dirty="0">
                        <a:effectLst/>
                        <a:latin typeface="Arial Black" panose="020B0A0402010202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24502">
                <a:tc>
                  <a:txBody>
                    <a:bodyPr/>
                    <a:lstStyle/>
                    <a:p>
                      <a:pPr algn="l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900" b="1" strike="noStrike" spc="-1" dirty="0">
                          <a:solidFill>
                            <a:srgbClr val="000000"/>
                          </a:solidFill>
                          <a:latin typeface="Arial Black" panose="020B0A04020102020204" pitchFamily="34" charset="0"/>
                          <a:ea typeface="Times New Roman"/>
                          <a:cs typeface="+mn-cs"/>
                        </a:rPr>
                        <a:t>32.50</a:t>
                      </a:r>
                    </a:p>
                  </a:txBody>
                  <a:tcPr marL="68580" marR="68580" marT="0" marB="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900" b="1" i="0" dirty="0">
                          <a:effectLst/>
                          <a:latin typeface="Arial Black" panose="020B0A04020102020204" pitchFamily="34" charset="0"/>
                          <a:ea typeface="Times New Roman"/>
                          <a:cs typeface="Times New Roman"/>
                        </a:rPr>
                        <a:t>Производство медицинских инструментов и оборудования</a:t>
                      </a:r>
                      <a:endParaRPr lang="ru-RU" sz="900" i="1" dirty="0">
                        <a:effectLst/>
                        <a:latin typeface="Arial Black" panose="020B0A0402010202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900" b="1" i="0" dirty="0">
                          <a:effectLst/>
                          <a:latin typeface="Arial Black" panose="020B0A04020102020204" pitchFamily="34" charset="0"/>
                          <a:ea typeface="Times New Roman"/>
                          <a:cs typeface="Times New Roman"/>
                        </a:rPr>
                        <a:t>26.60.1</a:t>
                      </a:r>
                      <a:endParaRPr lang="ru-RU" sz="900" i="1" dirty="0">
                        <a:effectLst/>
                        <a:latin typeface="Arial Black" panose="020B0A0402010202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000000"/>
                      </a:solidFill>
                    </a:lnR>
                    <a:lnT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900" b="1" i="0" dirty="0">
                          <a:effectLst/>
                          <a:latin typeface="Arial Black" panose="020B0A04020102020204" pitchFamily="34" charset="0"/>
                          <a:ea typeface="Times New Roman"/>
                          <a:cs typeface="Times New Roman"/>
                        </a:rPr>
                        <a:t>Производство аппаратов, применяемых в медицинских целях, основанных на использовании рентгеновского, альфа-, бета- и гамма-излучений</a:t>
                      </a:r>
                      <a:endParaRPr lang="ru-RU" sz="900" i="1" dirty="0">
                        <a:effectLst/>
                        <a:latin typeface="Arial Black" panose="020B0A0402010202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424502">
                <a:tc>
                  <a:txBody>
                    <a:bodyPr/>
                    <a:lstStyle/>
                    <a:p>
                      <a:pPr algn="l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900" b="1" strike="noStrike" spc="-1" dirty="0">
                          <a:solidFill>
                            <a:srgbClr val="000000"/>
                          </a:solidFill>
                          <a:latin typeface="Arial Black" panose="020B0A04020102020204" pitchFamily="34" charset="0"/>
                          <a:ea typeface="Times New Roman"/>
                          <a:cs typeface="+mn-cs"/>
                        </a:rPr>
                        <a:t>33.12</a:t>
                      </a:r>
                    </a:p>
                  </a:txBody>
                  <a:tcPr marL="68580" marR="68580" marT="0" marB="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900" b="1" i="0" dirty="0">
                          <a:effectLst/>
                          <a:latin typeface="Arial Black" panose="020B0A04020102020204" pitchFamily="34" charset="0"/>
                          <a:ea typeface="Times New Roman"/>
                          <a:cs typeface="Times New Roman"/>
                        </a:rPr>
                        <a:t>Ремонт машин и оборудования</a:t>
                      </a:r>
                      <a:endParaRPr lang="ru-RU" sz="900" i="1" dirty="0">
                        <a:effectLst/>
                        <a:latin typeface="Arial Black" panose="020B0A0402010202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900" b="1" i="0" dirty="0">
                          <a:effectLst/>
                          <a:latin typeface="Arial Black" panose="020B0A04020102020204" pitchFamily="34" charset="0"/>
                          <a:ea typeface="Times New Roman"/>
                          <a:cs typeface="Times New Roman"/>
                        </a:rPr>
                        <a:t>28.15.2</a:t>
                      </a:r>
                      <a:endParaRPr lang="ru-RU" sz="900" i="1" dirty="0">
                        <a:effectLst/>
                        <a:latin typeface="Arial Black" panose="020B0A0402010202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000000"/>
                      </a:solidFill>
                    </a:lnR>
                    <a:lnT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900" b="1" i="0" dirty="0">
                          <a:effectLst/>
                          <a:latin typeface="Arial Black" panose="020B0A04020102020204" pitchFamily="34" charset="0"/>
                          <a:ea typeface="Times New Roman"/>
                          <a:cs typeface="Times New Roman"/>
                        </a:rPr>
                        <a:t>Производство корпусов подшипников и подшипников скольжения, зубчатых колес, зубчатых передач и элементов приводов</a:t>
                      </a:r>
                      <a:endParaRPr lang="ru-RU" sz="900" i="1" dirty="0">
                        <a:effectLst/>
                        <a:latin typeface="Arial Black" panose="020B0A0402010202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DAABC-5DD0-4942-B4D1-C55197750B21}" type="slidenum">
              <a:rPr lang="ru-RU" smtClean="0"/>
              <a:t>27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08646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CustomShape 1"/>
          <p:cNvSpPr/>
          <p:nvPr/>
        </p:nvSpPr>
        <p:spPr>
          <a:xfrm>
            <a:off x="102600" y="607586"/>
            <a:ext cx="8938080" cy="576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b="1" spc="-1" dirty="0">
                <a:solidFill>
                  <a:srgbClr val="171785"/>
                </a:solidFill>
                <a:latin typeface="Bookman Old Style"/>
                <a:ea typeface="DejaVu Sans"/>
              </a:rPr>
              <a:t>Примеры переопределения респондентами видов деятельности в соответствии с ОКВЭД2</a:t>
            </a:r>
          </a:p>
        </p:txBody>
      </p:sp>
      <p:pic>
        <p:nvPicPr>
          <p:cNvPr id="103" name="Picture 4"/>
          <p:cNvPicPr/>
          <p:nvPr/>
        </p:nvPicPr>
        <p:blipFill>
          <a:blip r:embed="rId2"/>
          <a:stretch/>
        </p:blipFill>
        <p:spPr>
          <a:xfrm>
            <a:off x="0" y="0"/>
            <a:ext cx="9143280" cy="691920"/>
          </a:xfrm>
          <a:prstGeom prst="rect">
            <a:avLst/>
          </a:prstGeom>
          <a:ln>
            <a:noFill/>
          </a:ln>
        </p:spPr>
      </p:pic>
      <p:graphicFrame>
        <p:nvGraphicFramePr>
          <p:cNvPr id="6" name="Table 2"/>
          <p:cNvGraphicFramePr/>
          <p:nvPr>
            <p:extLst>
              <p:ext uri="{D42A27DB-BD31-4B8C-83A1-F6EECF244321}">
                <p14:modId xmlns:p14="http://schemas.microsoft.com/office/powerpoint/2010/main" val="2112450451"/>
              </p:ext>
            </p:extLst>
          </p:nvPr>
        </p:nvGraphicFramePr>
        <p:xfrm>
          <a:off x="106915" y="1268759"/>
          <a:ext cx="8938080" cy="5358130"/>
        </p:xfrm>
        <a:graphic>
          <a:graphicData uri="http://schemas.openxmlformats.org/drawingml/2006/table">
            <a:tbl>
              <a:tblPr/>
              <a:tblGrid>
                <a:gridCol w="724984"/>
                <a:gridCol w="3456384"/>
                <a:gridCol w="792088"/>
                <a:gridCol w="3964624"/>
              </a:tblGrid>
              <a:tr h="23184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ru-RU" sz="1000" b="1" strike="noStrike" spc="-1" dirty="0">
                          <a:solidFill>
                            <a:srgbClr val="000000"/>
                          </a:solidFill>
                          <a:latin typeface="Arial Black" panose="020B0A04020102020204" pitchFamily="34" charset="0"/>
                          <a:ea typeface="Times New Roman"/>
                        </a:rPr>
                        <a:t> </a:t>
                      </a:r>
                      <a:endParaRPr lang="ru-RU" sz="1000" b="0" strike="noStrike" spc="-1" dirty="0">
                        <a:latin typeface="Arial Black" panose="020B0A04020102020204" pitchFamily="34" charset="0"/>
                      </a:endParaRPr>
                    </a:p>
                  </a:txBody>
                  <a:tcPr marL="56880" marR="5688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ru-RU" sz="1000" b="1" strike="noStrike" spc="-1" dirty="0">
                          <a:solidFill>
                            <a:srgbClr val="000000"/>
                          </a:solidFill>
                          <a:latin typeface="Arial Black" panose="020B0A04020102020204" pitchFamily="34" charset="0"/>
                          <a:ea typeface="Times New Roman"/>
                        </a:rPr>
                        <a:t>Было</a:t>
                      </a:r>
                      <a:endParaRPr lang="ru-RU" sz="1000" b="0" strike="noStrike" spc="-1" dirty="0">
                        <a:latin typeface="Arial Black" panose="020B0A04020102020204" pitchFamily="34" charset="0"/>
                      </a:endParaRPr>
                    </a:p>
                  </a:txBody>
                  <a:tcPr marL="56880" marR="5688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ru-RU" sz="1000" b="1" strike="noStrike" spc="-1" dirty="0">
                          <a:solidFill>
                            <a:srgbClr val="000000"/>
                          </a:solidFill>
                          <a:latin typeface="Arial Black" panose="020B0A04020102020204" pitchFamily="34" charset="0"/>
                          <a:ea typeface="Times New Roman"/>
                        </a:rPr>
                        <a:t> </a:t>
                      </a:r>
                      <a:endParaRPr lang="ru-RU" sz="1000" b="0" strike="noStrike" spc="-1" dirty="0">
                        <a:latin typeface="Arial Black" panose="020B0A04020102020204" pitchFamily="34" charset="0"/>
                      </a:endParaRPr>
                    </a:p>
                  </a:txBody>
                  <a:tcPr marL="56880" marR="56880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ru-RU" sz="1000" b="1" strike="noStrike" spc="-1" dirty="0">
                          <a:solidFill>
                            <a:srgbClr val="000000"/>
                          </a:solidFill>
                          <a:latin typeface="Arial Black" panose="020B0A04020102020204" pitchFamily="34" charset="0"/>
                          <a:ea typeface="Times New Roman"/>
                        </a:rPr>
                        <a:t>Стало</a:t>
                      </a:r>
                      <a:endParaRPr lang="ru-RU" sz="1000" b="0" strike="noStrike" spc="-1" dirty="0">
                        <a:latin typeface="Arial Black" panose="020B0A04020102020204" pitchFamily="34" charset="0"/>
                      </a:endParaRPr>
                    </a:p>
                  </a:txBody>
                  <a:tcPr marL="56880" marR="5688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5431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ru-RU" sz="1000" b="1" strike="noStrike" spc="-1" dirty="0">
                          <a:solidFill>
                            <a:srgbClr val="000000"/>
                          </a:solidFill>
                          <a:latin typeface="Arial Black" panose="020B0A04020102020204" pitchFamily="34" charset="0"/>
                          <a:ea typeface="Times New Roman"/>
                        </a:rPr>
                        <a:t>код </a:t>
                      </a:r>
                      <a:r>
                        <a:rPr lang="ru-RU" sz="1000" b="1" strike="noStrike" spc="-1" dirty="0" smtClean="0">
                          <a:solidFill>
                            <a:srgbClr val="000000"/>
                          </a:solidFill>
                          <a:latin typeface="Arial Black" panose="020B0A04020102020204" pitchFamily="34" charset="0"/>
                          <a:ea typeface="Times New Roman"/>
                        </a:rPr>
                        <a:t>ОКВЭД2</a:t>
                      </a:r>
                      <a:endParaRPr lang="ru-RU" sz="1000" b="0" strike="noStrike" spc="-1" dirty="0">
                        <a:latin typeface="Arial Black" panose="020B0A04020102020204" pitchFamily="34" charset="0"/>
                      </a:endParaRPr>
                    </a:p>
                  </a:txBody>
                  <a:tcPr marL="56880" marR="5688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ru-RU" sz="1000" b="1" strike="noStrike" spc="-1" dirty="0">
                          <a:solidFill>
                            <a:srgbClr val="000000"/>
                          </a:solidFill>
                          <a:latin typeface="Arial Black" panose="020B0A04020102020204" pitchFamily="34" charset="0"/>
                          <a:ea typeface="Times New Roman"/>
                        </a:rPr>
                        <a:t>наименование </a:t>
                      </a:r>
                      <a:r>
                        <a:rPr lang="ru-RU" sz="1000" b="1" strike="noStrike" spc="-1" dirty="0" smtClean="0">
                          <a:solidFill>
                            <a:srgbClr val="000000"/>
                          </a:solidFill>
                          <a:latin typeface="Arial Black" panose="020B0A04020102020204" pitchFamily="34" charset="0"/>
                          <a:ea typeface="Times New Roman"/>
                        </a:rPr>
                        <a:t>вида экономической деятельности</a:t>
                      </a:r>
                      <a:endParaRPr lang="ru-RU" sz="1000" b="0" strike="noStrike" spc="-1" dirty="0">
                        <a:latin typeface="Arial Black" panose="020B0A04020102020204" pitchFamily="34" charset="0"/>
                      </a:endParaRPr>
                    </a:p>
                  </a:txBody>
                  <a:tcPr marL="56880" marR="5688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ru-RU" sz="1000" b="1" strike="noStrike" spc="-1" dirty="0" smtClean="0">
                          <a:solidFill>
                            <a:srgbClr val="000000"/>
                          </a:solidFill>
                          <a:latin typeface="Arial Black" panose="020B0A04020102020204" pitchFamily="34" charset="0"/>
                          <a:ea typeface="Times New Roman"/>
                        </a:rPr>
                        <a:t>код ОКВЭД2</a:t>
                      </a:r>
                      <a:endParaRPr lang="ru-RU" sz="1000" b="0" strike="noStrike" spc="-1" dirty="0">
                        <a:latin typeface="Arial Black" panose="020B0A04020102020204" pitchFamily="34" charset="0"/>
                      </a:endParaRPr>
                    </a:p>
                  </a:txBody>
                  <a:tcPr marL="56880" marR="56880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000000"/>
                      </a:solidFill>
                    </a:lnR>
                    <a:lnT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ru-RU" sz="1000" b="1" strike="noStrike" spc="-1" dirty="0">
                          <a:solidFill>
                            <a:srgbClr val="000000"/>
                          </a:solidFill>
                          <a:latin typeface="Arial Black" panose="020B0A04020102020204" pitchFamily="34" charset="0"/>
                          <a:ea typeface="Times New Roman"/>
                        </a:rPr>
                        <a:t>наименование </a:t>
                      </a:r>
                      <a:r>
                        <a:rPr lang="ru-RU" sz="1000" b="1" strike="noStrike" spc="-1" dirty="0" smtClean="0">
                          <a:solidFill>
                            <a:srgbClr val="000000"/>
                          </a:solidFill>
                          <a:latin typeface="Arial Black" panose="020B0A04020102020204" pitchFamily="34" charset="0"/>
                          <a:ea typeface="Times New Roman"/>
                        </a:rPr>
                        <a:t>вида экономической деятельности</a:t>
                      </a:r>
                      <a:endParaRPr lang="ru-RU" sz="1000" b="0" strike="noStrike" spc="-1" dirty="0">
                        <a:latin typeface="Arial Black" panose="020B0A04020102020204" pitchFamily="34" charset="0"/>
                      </a:endParaRPr>
                    </a:p>
                  </a:txBody>
                  <a:tcPr marL="56880" marR="5688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62880">
                <a:tc rowSpan="2"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000" b="1" i="0" dirty="0">
                          <a:effectLst/>
                          <a:latin typeface="Arial Black" panose="020B0A04020102020204" pitchFamily="34" charset="0"/>
                          <a:ea typeface="Times New Roman"/>
                          <a:cs typeface="Times New Roman"/>
                        </a:rPr>
                        <a:t>35.11.1</a:t>
                      </a:r>
                      <a:endParaRPr lang="ru-RU" sz="1000" i="1" dirty="0">
                        <a:effectLst/>
                        <a:latin typeface="Arial Black" panose="020B0A0402010202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34925" marR="34925" marT="34925" marB="34925" anchor="ctr">
                    <a:lnL w="12240">
                      <a:solidFill>
                        <a:srgbClr val="000000"/>
                      </a:solidFill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000" b="1" i="0" dirty="0">
                          <a:effectLst/>
                          <a:latin typeface="Arial Black" panose="020B0A04020102020204" pitchFamily="34" charset="0"/>
                          <a:ea typeface="Times New Roman"/>
                          <a:cs typeface="Times New Roman"/>
                        </a:rPr>
                        <a:t>Производство электроэнергии тепловыми электростанциями, в том числе деятельность по обеспечению работоспособности электростанций</a:t>
                      </a:r>
                      <a:endParaRPr lang="ru-RU" sz="1000" i="1" dirty="0">
                        <a:effectLst/>
                        <a:latin typeface="Arial Black" panose="020B0A0402010202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34925" marR="34925" marT="34925" marB="34925" anchor="ctr">
                    <a:lnL w="12240">
                      <a:solidFill>
                        <a:srgbClr val="000000"/>
                      </a:solidFill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000" b="1" i="0" dirty="0">
                          <a:effectLst/>
                          <a:latin typeface="Arial Black" panose="020B0A04020102020204" pitchFamily="34" charset="0"/>
                          <a:ea typeface="Times New Roman"/>
                          <a:cs typeface="Times New Roman"/>
                        </a:rPr>
                        <a:t>35.30.3</a:t>
                      </a:r>
                      <a:endParaRPr lang="ru-RU" sz="1000" i="1" dirty="0">
                        <a:effectLst/>
                        <a:latin typeface="Arial Black" panose="020B0A0402010202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34925" marR="34925" marT="34925" marB="34925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000000"/>
                      </a:solidFill>
                    </a:lnR>
                    <a:lnT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000" b="1" i="0" dirty="0">
                          <a:effectLst/>
                          <a:latin typeface="Arial Black" panose="020B0A04020102020204" pitchFamily="34" charset="0"/>
                          <a:ea typeface="Times New Roman"/>
                          <a:cs typeface="Times New Roman"/>
                        </a:rPr>
                        <a:t>Распределение пара и горячей воды (тепловой энергии)</a:t>
                      </a:r>
                      <a:endParaRPr lang="ru-RU" sz="1000" i="1" dirty="0">
                        <a:effectLst/>
                        <a:latin typeface="Arial Black" panose="020B0A0402010202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34925" marR="34925" marT="34925" marB="34925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202296">
                <a:tc vMerge="1"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ru-RU" sz="700" i="1" dirty="0">
                        <a:effectLst/>
                        <a:latin typeface="Arial Black" panose="020B0A0402010202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34925" marR="34925" marT="34925" marB="34925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ru-RU" sz="700" i="1" dirty="0">
                        <a:effectLst/>
                        <a:latin typeface="Arial Black" panose="020B0A0402010202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34925" marR="34925" marT="34925" marB="34925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000" b="1" i="0" dirty="0">
                          <a:effectLst/>
                          <a:latin typeface="Arial Black" panose="020B0A04020102020204" pitchFamily="34" charset="0"/>
                          <a:ea typeface="Times New Roman"/>
                          <a:cs typeface="Times New Roman"/>
                        </a:rPr>
                        <a:t>35.30.11</a:t>
                      </a:r>
                      <a:endParaRPr lang="ru-RU" sz="1000" i="1" dirty="0">
                        <a:effectLst/>
                        <a:latin typeface="Arial Black" panose="020B0A0402010202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34925" marR="34925" marT="34925" marB="34925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000" b="1" i="0" dirty="0">
                          <a:effectLst/>
                          <a:latin typeface="Arial Black" panose="020B0A04020102020204" pitchFamily="34" charset="0"/>
                          <a:ea typeface="Times New Roman"/>
                          <a:cs typeface="Times New Roman"/>
                        </a:rPr>
                        <a:t>Производство пара и горячей воды (тепловой энергии) тепловыми электростанциями</a:t>
                      </a:r>
                      <a:endParaRPr lang="ru-RU" sz="1000" i="1" dirty="0">
                        <a:effectLst/>
                        <a:latin typeface="Arial Black" panose="020B0A0402010202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34925" marR="34925" marT="34925" marB="34925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144016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000" b="1" i="0" dirty="0">
                          <a:effectLst/>
                          <a:latin typeface="Arial Black" panose="020B0A04020102020204" pitchFamily="34" charset="0"/>
                          <a:ea typeface="Times New Roman"/>
                          <a:cs typeface="Times New Roman"/>
                        </a:rPr>
                        <a:t>35.30</a:t>
                      </a:r>
                      <a:endParaRPr lang="ru-RU" sz="1000" i="1" dirty="0">
                        <a:effectLst/>
                        <a:latin typeface="Arial Black" panose="020B0A0402010202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34925" marR="34925" marT="34925" marB="34925">
                    <a:lnL w="12240">
                      <a:solidFill>
                        <a:srgbClr val="000000"/>
                      </a:solidFill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000" b="1" i="0" dirty="0">
                          <a:effectLst/>
                          <a:latin typeface="Arial Black" panose="020B0A04020102020204" pitchFamily="34" charset="0"/>
                          <a:ea typeface="Times New Roman"/>
                          <a:cs typeface="Times New Roman"/>
                        </a:rPr>
                        <a:t>Производство, передача и распределение пара и горячей воды; кондиционирование воздуха</a:t>
                      </a:r>
                      <a:endParaRPr lang="ru-RU" sz="1000" i="1" dirty="0">
                        <a:effectLst/>
                        <a:latin typeface="Arial Black" panose="020B0A0402010202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34925" marR="34925" marT="34925" marB="34925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000" b="1" i="0" dirty="0">
                          <a:effectLst/>
                          <a:latin typeface="Arial Black" panose="020B0A04020102020204" pitchFamily="34" charset="0"/>
                          <a:ea typeface="Times New Roman"/>
                          <a:cs typeface="Times New Roman"/>
                        </a:rPr>
                        <a:t>37.00</a:t>
                      </a:r>
                      <a:endParaRPr lang="ru-RU" sz="1000" i="1" dirty="0">
                        <a:effectLst/>
                        <a:latin typeface="Arial Black" panose="020B0A0402010202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34925" marR="34925" marT="34925" marB="34925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000" b="1" i="0" dirty="0">
                          <a:effectLst/>
                          <a:latin typeface="Arial Black" panose="020B0A04020102020204" pitchFamily="34" charset="0"/>
                          <a:ea typeface="Times New Roman"/>
                          <a:cs typeface="Times New Roman"/>
                        </a:rPr>
                        <a:t>Сбор и обработка сточных вод</a:t>
                      </a:r>
                      <a:endParaRPr lang="ru-RU" sz="1000" i="1" dirty="0">
                        <a:effectLst/>
                        <a:latin typeface="Arial Black" panose="020B0A0402010202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34925" marR="34925" marT="34925" marB="34925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000000"/>
                      </a:solidFill>
                    </a:lnR>
                    <a:lnT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233928">
                <a:tc rowSpan="2"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000" b="1" i="0" dirty="0">
                          <a:effectLst/>
                          <a:latin typeface="Arial Black" panose="020B0A04020102020204" pitchFamily="34" charset="0"/>
                          <a:ea typeface="Times New Roman"/>
                          <a:cs typeface="Times New Roman"/>
                        </a:rPr>
                        <a:t>35.30.14</a:t>
                      </a:r>
                      <a:endParaRPr lang="ru-RU" sz="1000" i="1" dirty="0">
                        <a:effectLst/>
                        <a:latin typeface="Arial Black" panose="020B0A0402010202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34925" marR="34925" marT="34925" marB="34925" anchor="ctr">
                    <a:lnL w="12240">
                      <a:solidFill>
                        <a:srgbClr val="000000"/>
                      </a:solidFill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000000"/>
                      </a:solidFill>
                    </a:lnT>
                    <a:lnB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000" b="1" i="0" dirty="0">
                          <a:effectLst/>
                          <a:latin typeface="Arial Black" panose="020B0A04020102020204" pitchFamily="34" charset="0"/>
                          <a:ea typeface="Times New Roman"/>
                          <a:cs typeface="Times New Roman"/>
                        </a:rPr>
                        <a:t>Производство пара и горячей воды (тепловой энергии) котельными</a:t>
                      </a:r>
                      <a:endParaRPr lang="ru-RU" sz="1000" i="1" dirty="0">
                        <a:effectLst/>
                        <a:latin typeface="Arial Black" panose="020B0A0402010202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34925" marR="34925" marT="34925" marB="34925" anchor="ctr">
                    <a:lnL w="12240">
                      <a:solidFill>
                        <a:srgbClr val="000000"/>
                      </a:solidFill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000000"/>
                      </a:solidFill>
                    </a:lnT>
                    <a:lnB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000" b="1" i="0" dirty="0">
                          <a:effectLst/>
                          <a:latin typeface="Arial Black" panose="020B0A04020102020204" pitchFamily="34" charset="0"/>
                          <a:ea typeface="Times New Roman"/>
                          <a:cs typeface="Times New Roman"/>
                        </a:rPr>
                        <a:t>68.32.1</a:t>
                      </a:r>
                      <a:endParaRPr lang="ru-RU" sz="1000" i="1" dirty="0">
                        <a:effectLst/>
                        <a:latin typeface="Arial Black" panose="020B0A0402010202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34925" marR="34925" marT="34925" marB="34925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000000"/>
                      </a:solidFill>
                    </a:lnR>
                    <a:lnT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000" b="1" i="0" dirty="0">
                          <a:effectLst/>
                          <a:latin typeface="Arial Black" panose="020B0A04020102020204" pitchFamily="34" charset="0"/>
                          <a:ea typeface="Times New Roman"/>
                          <a:cs typeface="Times New Roman"/>
                        </a:rPr>
                        <a:t>Управление эксплуатацией жилого фонда за вознаграждение или на договорной основе</a:t>
                      </a:r>
                      <a:endParaRPr lang="ru-RU" sz="1000" i="1" dirty="0">
                        <a:effectLst/>
                        <a:latin typeface="Arial Black" panose="020B0A0402010202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34925" marR="34925" marT="34925" marB="34925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144016">
                <a:tc vMerge="1"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ru-RU" sz="1000" i="1" dirty="0">
                        <a:effectLst/>
                        <a:latin typeface="Arial Black" panose="020B0A0402010202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34925" marR="34925" marT="34925" marB="34925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ru-RU" sz="1000" i="1" dirty="0">
                        <a:effectLst/>
                        <a:latin typeface="Arial Black" panose="020B0A0402010202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34925" marR="34925" marT="34925" marB="34925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000" b="1" i="0" dirty="0">
                          <a:effectLst/>
                          <a:latin typeface="Arial Black" panose="020B0A04020102020204" pitchFamily="34" charset="0"/>
                          <a:ea typeface="Times New Roman"/>
                          <a:cs typeface="Times New Roman"/>
                        </a:rPr>
                        <a:t>36.00.2</a:t>
                      </a:r>
                      <a:endParaRPr lang="ru-RU" sz="1000" i="1" dirty="0">
                        <a:effectLst/>
                        <a:latin typeface="Arial Black" panose="020B0A0402010202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34925" marR="34925" marT="34925" marB="34925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000000"/>
                      </a:solidFill>
                    </a:lnR>
                    <a:lnT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000" b="1" i="0" dirty="0">
                          <a:effectLst/>
                          <a:latin typeface="Arial Black" panose="020B0A04020102020204" pitchFamily="34" charset="0"/>
                          <a:ea typeface="Times New Roman"/>
                          <a:cs typeface="Times New Roman"/>
                        </a:rPr>
                        <a:t>Распределение воды для питьевых и промышленных нужд</a:t>
                      </a:r>
                      <a:endParaRPr lang="ru-RU" sz="1000" i="1" dirty="0">
                        <a:effectLst/>
                        <a:latin typeface="Arial Black" panose="020B0A0402010202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34925" marR="34925" marT="34925" marB="34925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0">
                <a:tc rowSpan="2"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000" b="1" i="0" dirty="0">
                          <a:effectLst/>
                          <a:latin typeface="Arial Black" panose="020B0A04020102020204" pitchFamily="34" charset="0"/>
                          <a:ea typeface="Times New Roman"/>
                          <a:cs typeface="Times New Roman"/>
                        </a:rPr>
                        <a:t>36.00.1</a:t>
                      </a:r>
                      <a:endParaRPr lang="ru-RU" sz="1000" i="1" dirty="0">
                        <a:effectLst/>
                        <a:latin typeface="Arial Black" panose="020B0A0402010202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34925" marR="34925" marT="34925" marB="34925" anchor="ctr">
                    <a:lnL w="12240">
                      <a:solidFill>
                        <a:srgbClr val="000000"/>
                      </a:solidFill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000000"/>
                      </a:solidFill>
                    </a:lnT>
                    <a:lnB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000" b="1" i="0" dirty="0">
                          <a:effectLst/>
                          <a:latin typeface="Arial Black" panose="020B0A04020102020204" pitchFamily="34" charset="0"/>
                          <a:ea typeface="Times New Roman"/>
                          <a:cs typeface="Times New Roman"/>
                        </a:rPr>
                        <a:t>Забор и очистка воды для питьевых и промышленных нужд</a:t>
                      </a:r>
                      <a:endParaRPr lang="ru-RU" sz="1000" i="1" dirty="0">
                        <a:effectLst/>
                        <a:latin typeface="Arial Black" panose="020B0A0402010202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34925" marR="34925" marT="34925" marB="34925" anchor="ctr">
                    <a:lnL w="12240">
                      <a:solidFill>
                        <a:srgbClr val="000000"/>
                      </a:solidFill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000000"/>
                      </a:solidFill>
                    </a:lnT>
                    <a:lnB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000" b="1" i="0" dirty="0">
                          <a:effectLst/>
                          <a:latin typeface="Arial Black" panose="020B0A04020102020204" pitchFamily="34" charset="0"/>
                          <a:ea typeface="Times New Roman"/>
                          <a:cs typeface="Times New Roman"/>
                        </a:rPr>
                        <a:t>37.00</a:t>
                      </a:r>
                      <a:endParaRPr lang="ru-RU" sz="1000" i="1" dirty="0">
                        <a:effectLst/>
                        <a:latin typeface="Arial Black" panose="020B0A0402010202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34925" marR="34925" marT="34925" marB="34925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000000"/>
                      </a:solidFill>
                    </a:lnR>
                    <a:lnT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000" b="1" i="0" dirty="0">
                          <a:effectLst/>
                          <a:latin typeface="Arial Black" panose="020B0A04020102020204" pitchFamily="34" charset="0"/>
                          <a:ea typeface="Times New Roman"/>
                          <a:cs typeface="Times New Roman"/>
                        </a:rPr>
                        <a:t>Сбор и обработка сточных вод</a:t>
                      </a:r>
                      <a:endParaRPr lang="ru-RU" sz="1000" i="1" dirty="0">
                        <a:effectLst/>
                        <a:latin typeface="Arial Black" panose="020B0A0402010202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34925" marR="34925" marT="34925" marB="34925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218520">
                <a:tc vMerge="1"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ru-RU" sz="700" i="1" dirty="0">
                        <a:effectLst/>
                        <a:latin typeface="Arial Black" panose="020B0A0402010202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34925" marR="34925" marT="34925" marB="34925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ru-RU" sz="700" i="1" dirty="0">
                        <a:effectLst/>
                        <a:latin typeface="Arial Black" panose="020B0A0402010202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34925" marR="34925" marT="34925" marB="34925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000" b="1" i="0" dirty="0">
                          <a:effectLst/>
                          <a:latin typeface="Arial Black" panose="020B0A04020102020204" pitchFamily="34" charset="0"/>
                          <a:ea typeface="Times New Roman"/>
                          <a:cs typeface="Times New Roman"/>
                        </a:rPr>
                        <a:t>68.32.1</a:t>
                      </a:r>
                      <a:endParaRPr lang="ru-RU" sz="1000" i="1" dirty="0">
                        <a:effectLst/>
                        <a:latin typeface="Arial Black" panose="020B0A0402010202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34925" marR="34925" marT="34925" marB="34925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000" b="1" i="0" dirty="0">
                          <a:effectLst/>
                          <a:latin typeface="Arial Black" panose="020B0A04020102020204" pitchFamily="34" charset="0"/>
                          <a:ea typeface="Times New Roman"/>
                          <a:cs typeface="Times New Roman"/>
                        </a:rPr>
                        <a:t>Управление эксплуатацией жилого фонда за вознаграждение или на договорной основе</a:t>
                      </a:r>
                      <a:endParaRPr lang="ru-RU" sz="1000" i="1" dirty="0">
                        <a:effectLst/>
                        <a:latin typeface="Arial Black" panose="020B0A0402010202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34925" marR="34925" marT="34925" marB="34925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17732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000" b="1" i="0" dirty="0">
                          <a:effectLst/>
                          <a:latin typeface="Arial Black" panose="020B0A04020102020204" pitchFamily="34" charset="0"/>
                          <a:ea typeface="Times New Roman"/>
                          <a:cs typeface="Times New Roman"/>
                        </a:rPr>
                        <a:t>36.00.2</a:t>
                      </a:r>
                      <a:endParaRPr lang="ru-RU" sz="1000" i="1" dirty="0">
                        <a:effectLst/>
                        <a:latin typeface="Arial Black" panose="020B0A0402010202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34925" marR="34925" marT="34925" marB="34925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000" b="1" i="0" dirty="0">
                          <a:effectLst/>
                          <a:latin typeface="Arial Black" panose="020B0A04020102020204" pitchFamily="34" charset="0"/>
                          <a:ea typeface="Times New Roman"/>
                          <a:cs typeface="Times New Roman"/>
                        </a:rPr>
                        <a:t>Распределение воды для питьевых и промышленных нужд</a:t>
                      </a:r>
                      <a:endParaRPr lang="ru-RU" sz="1000" i="1" dirty="0">
                        <a:effectLst/>
                        <a:latin typeface="Arial Black" panose="020B0A0402010202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34925" marR="34925" marT="34925" marB="34925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000" b="1" i="0" dirty="0">
                          <a:effectLst/>
                          <a:latin typeface="Arial Black" panose="020B0A04020102020204" pitchFamily="34" charset="0"/>
                          <a:ea typeface="Times New Roman"/>
                          <a:cs typeface="Times New Roman"/>
                        </a:rPr>
                        <a:t>39.00</a:t>
                      </a:r>
                      <a:endParaRPr lang="ru-RU" sz="1000" i="1" dirty="0">
                        <a:effectLst/>
                        <a:latin typeface="Arial Black" panose="020B0A0402010202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34925" marR="34925" marT="34925" marB="34925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000000"/>
                      </a:solidFill>
                    </a:lnR>
                    <a:lnT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000" b="1" i="0" dirty="0">
                          <a:effectLst/>
                          <a:latin typeface="Arial Black" panose="020B0A04020102020204" pitchFamily="34" charset="0"/>
                          <a:ea typeface="Times New Roman"/>
                          <a:cs typeface="Times New Roman"/>
                        </a:rPr>
                        <a:t>Предоставление услуг в области ликвидации последствий загрязнений и прочих услуг, связанных с удалением отходов</a:t>
                      </a:r>
                      <a:endParaRPr lang="ru-RU" sz="1000" i="1" dirty="0">
                        <a:effectLst/>
                        <a:latin typeface="Arial Black" panose="020B0A0402010202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34925" marR="34925" marT="34925" marB="34925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195232">
                <a:tc rowSpan="2"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000" b="1" i="0" dirty="0">
                          <a:effectLst/>
                          <a:latin typeface="Arial Black" panose="020B0A04020102020204" pitchFamily="34" charset="0"/>
                          <a:ea typeface="Times New Roman"/>
                          <a:cs typeface="Times New Roman"/>
                        </a:rPr>
                        <a:t>37.00</a:t>
                      </a:r>
                      <a:endParaRPr lang="ru-RU" sz="1000" i="1" dirty="0">
                        <a:effectLst/>
                        <a:latin typeface="Arial Black" panose="020B0A0402010202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34925" marR="34925" marT="34925" marB="34925" anchor="ctr">
                    <a:lnL w="12240">
                      <a:solidFill>
                        <a:srgbClr val="000000"/>
                      </a:solidFill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000000"/>
                      </a:solidFill>
                    </a:lnT>
                    <a:lnB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000" b="1" i="0" dirty="0">
                          <a:effectLst/>
                          <a:latin typeface="Arial Black" panose="020B0A04020102020204" pitchFamily="34" charset="0"/>
                          <a:ea typeface="Times New Roman"/>
                          <a:cs typeface="Times New Roman"/>
                        </a:rPr>
                        <a:t>Сбор и обработка сточных вод</a:t>
                      </a:r>
                      <a:endParaRPr lang="ru-RU" sz="1000" i="1" dirty="0">
                        <a:effectLst/>
                        <a:latin typeface="Arial Black" panose="020B0A0402010202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34925" marR="34925" marT="34925" marB="34925" anchor="ctr">
                    <a:lnL w="12240">
                      <a:solidFill>
                        <a:srgbClr val="000000"/>
                      </a:solidFill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000000"/>
                      </a:solidFill>
                    </a:lnT>
                    <a:lnB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000" b="1" i="0" dirty="0">
                          <a:effectLst/>
                          <a:latin typeface="Arial Black" panose="020B0A04020102020204" pitchFamily="34" charset="0"/>
                          <a:ea typeface="Times New Roman"/>
                          <a:cs typeface="Times New Roman"/>
                        </a:rPr>
                        <a:t>38.11</a:t>
                      </a:r>
                      <a:endParaRPr lang="ru-RU" sz="1000" i="1" dirty="0">
                        <a:effectLst/>
                        <a:latin typeface="Arial Black" panose="020B0A0402010202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34925" marR="34925" marT="34925" marB="34925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000000"/>
                      </a:solidFill>
                    </a:lnR>
                    <a:lnT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000" b="1" i="0" dirty="0">
                          <a:effectLst/>
                          <a:latin typeface="Arial Black" panose="020B0A04020102020204" pitchFamily="34" charset="0"/>
                          <a:ea typeface="Times New Roman"/>
                          <a:cs typeface="Times New Roman"/>
                        </a:rPr>
                        <a:t>Сбор неопасных отходов</a:t>
                      </a:r>
                      <a:endParaRPr lang="ru-RU" sz="1000" i="1" dirty="0">
                        <a:effectLst/>
                        <a:latin typeface="Arial Black" panose="020B0A0402010202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34925" marR="34925" marT="34925" marB="34925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294600">
                <a:tc vMerge="1"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ru-RU" sz="700" i="1" dirty="0">
                        <a:effectLst/>
                        <a:latin typeface="Arial Black" panose="020B0A0402010202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34925" marR="34925" marT="34925" marB="34925">
                    <a:lnL w="12240">
                      <a:solidFill>
                        <a:srgbClr val="000000"/>
                      </a:solidFill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000000"/>
                      </a:solidFill>
                    </a:lnT>
                    <a:lnB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ru-RU" sz="700" i="1" dirty="0">
                        <a:effectLst/>
                        <a:latin typeface="Arial Black" panose="020B0A0402010202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34925" marR="34925" marT="34925" marB="34925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000000"/>
                      </a:solidFill>
                    </a:lnT>
                    <a:lnB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000" b="1" i="0" dirty="0">
                          <a:effectLst/>
                          <a:latin typeface="Arial Black" panose="020B0A04020102020204" pitchFamily="34" charset="0"/>
                          <a:ea typeface="Times New Roman"/>
                          <a:cs typeface="Times New Roman"/>
                        </a:rPr>
                        <a:t>39.00</a:t>
                      </a:r>
                      <a:endParaRPr lang="ru-RU" sz="1000" i="1" dirty="0">
                        <a:effectLst/>
                        <a:latin typeface="Arial Black" panose="020B0A0402010202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34925" marR="34925" marT="34925" marB="34925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000" b="1" i="0" dirty="0">
                          <a:effectLst/>
                          <a:latin typeface="Arial Black" panose="020B0A04020102020204" pitchFamily="34" charset="0"/>
                          <a:ea typeface="Times New Roman"/>
                          <a:cs typeface="Times New Roman"/>
                        </a:rPr>
                        <a:t>Предоставление услуг в области ликвидации последствий загрязнений и прочих услуг, связанных с удалением отходов</a:t>
                      </a:r>
                      <a:endParaRPr lang="ru-RU" sz="1000" i="1" dirty="0">
                        <a:effectLst/>
                        <a:latin typeface="Arial Black" panose="020B0A0402010202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34925" marR="34925" marT="34925" marB="34925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14128">
                <a:tc rowSpan="3"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000" b="1" i="0" dirty="0">
                          <a:effectLst/>
                          <a:latin typeface="Arial Black" panose="020B0A04020102020204" pitchFamily="34" charset="0"/>
                          <a:ea typeface="Times New Roman"/>
                          <a:cs typeface="Times New Roman"/>
                        </a:rPr>
                        <a:t>39.00</a:t>
                      </a:r>
                      <a:endParaRPr lang="ru-RU" sz="1000" i="1" dirty="0">
                        <a:effectLst/>
                        <a:latin typeface="Arial Black" panose="020B0A04020102020204" pitchFamily="34" charset="0"/>
                        <a:ea typeface="Times New Roman"/>
                        <a:cs typeface="Times New Roman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endParaRPr lang="ru-RU" sz="1000" i="1" dirty="0">
                        <a:effectLst/>
                        <a:latin typeface="Arial Black" panose="020B0A0402010202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34925" marR="34925" marT="34925" marB="34925" anchor="ctr">
                    <a:lnL w="12240">
                      <a:solidFill>
                        <a:srgbClr val="000000"/>
                      </a:solidFill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000000"/>
                      </a:solidFill>
                    </a:lnT>
                    <a:lnB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66"/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i="0" dirty="0" smtClean="0">
                          <a:effectLst/>
                          <a:latin typeface="Arial Black" panose="020B0A04020102020204" pitchFamily="34" charset="0"/>
                          <a:ea typeface="Times New Roman"/>
                          <a:cs typeface="Times New Roman"/>
                        </a:rPr>
                        <a:t>Предоставление услуг в области ликвидации последствий загрязнений и прочих услуг, связанных с удалением отходов</a:t>
                      </a:r>
                      <a:endParaRPr lang="ru-RU" sz="1000" i="1" dirty="0" smtClean="0">
                        <a:effectLst/>
                        <a:latin typeface="Arial Black" panose="020B0A04020102020204" pitchFamily="34" charset="0"/>
                        <a:ea typeface="Times New Roman"/>
                        <a:cs typeface="Times New Roman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endParaRPr lang="ru-RU" sz="1000" i="1" dirty="0">
                        <a:effectLst/>
                        <a:latin typeface="Arial Black" panose="020B0A0402010202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34925" marR="34925" marT="34925" marB="34925" anchor="ctr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000000"/>
                      </a:solidFill>
                    </a:lnT>
                    <a:lnB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000" b="1" i="0" dirty="0">
                          <a:effectLst/>
                          <a:latin typeface="Arial Black" panose="020B0A04020102020204" pitchFamily="34" charset="0"/>
                          <a:ea typeface="Times New Roman"/>
                          <a:cs typeface="Times New Roman"/>
                        </a:rPr>
                        <a:t>38.11</a:t>
                      </a:r>
                      <a:endParaRPr lang="ru-RU" sz="1000" i="1" dirty="0">
                        <a:effectLst/>
                        <a:latin typeface="Arial Black" panose="020B0A0402010202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34925" marR="34925" marT="34925" marB="34925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000" b="1" i="0" dirty="0">
                          <a:effectLst/>
                          <a:latin typeface="Arial Black" panose="020B0A04020102020204" pitchFamily="34" charset="0"/>
                          <a:ea typeface="Times New Roman"/>
                          <a:cs typeface="Times New Roman"/>
                        </a:rPr>
                        <a:t>Сбор неопасных отходов</a:t>
                      </a:r>
                      <a:endParaRPr lang="ru-RU" sz="1000" i="1" dirty="0">
                        <a:effectLst/>
                        <a:latin typeface="Arial Black" panose="020B0A0402010202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34925" marR="34925" marT="34925" marB="34925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66"/>
                    </a:solidFill>
                  </a:tcPr>
                </a:tc>
              </a:tr>
              <a:tr h="216024">
                <a:tc vMerge="1"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ru-RU" sz="700" i="1" dirty="0">
                        <a:effectLst/>
                        <a:latin typeface="Arial Black" panose="020B0A0402010202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34925" marR="34925" marT="34925" marB="34925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ru-RU" sz="700" i="1" dirty="0">
                        <a:effectLst/>
                        <a:latin typeface="Arial Black" panose="020B0A0402010202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34925" marR="34925" marT="34925" marB="34925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000" b="1" i="0" dirty="0">
                          <a:effectLst/>
                          <a:latin typeface="Arial Black" panose="020B0A04020102020204" pitchFamily="34" charset="0"/>
                          <a:ea typeface="Times New Roman"/>
                          <a:cs typeface="Times New Roman"/>
                        </a:rPr>
                        <a:t>81.29.9</a:t>
                      </a:r>
                      <a:endParaRPr lang="ru-RU" sz="1000" i="1" dirty="0">
                        <a:effectLst/>
                        <a:latin typeface="Arial Black" panose="020B0A0402010202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34925" marR="34925" marT="34925" marB="34925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000" b="1" i="0" dirty="0">
                          <a:effectLst/>
                          <a:latin typeface="Arial Black" panose="020B0A04020102020204" pitchFamily="34" charset="0"/>
                          <a:ea typeface="Times New Roman"/>
                          <a:cs typeface="Times New Roman"/>
                        </a:rPr>
                        <a:t>Деятельность по чистке и уборке прочая, не включенная в другие группировки</a:t>
                      </a:r>
                      <a:endParaRPr lang="ru-RU" sz="1000" i="1" dirty="0">
                        <a:effectLst/>
                        <a:latin typeface="Arial Black" panose="020B0A0402010202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34925" marR="34925" marT="34925" marB="34925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CC66"/>
                    </a:solidFill>
                  </a:tcPr>
                </a:tc>
              </a:tr>
              <a:tr h="144016">
                <a:tc vMerge="1"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ru-RU" sz="700" i="1" dirty="0">
                        <a:effectLst/>
                        <a:latin typeface="Arial Black" panose="020B0A0402010202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34925" marR="34925" marT="34925" marB="34925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ru-RU" sz="700" i="1" dirty="0">
                        <a:effectLst/>
                        <a:latin typeface="Arial Black" panose="020B0A0402010202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34925" marR="34925" marT="34925" marB="34925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000" b="1" i="0" dirty="0">
                          <a:effectLst/>
                          <a:latin typeface="Arial Black" panose="020B0A04020102020204" pitchFamily="34" charset="0"/>
                          <a:ea typeface="Times New Roman"/>
                          <a:cs typeface="Times New Roman"/>
                        </a:rPr>
                        <a:t>81.29.2</a:t>
                      </a:r>
                      <a:endParaRPr lang="ru-RU" sz="1000" i="1" dirty="0">
                        <a:effectLst/>
                        <a:latin typeface="Arial Black" panose="020B0A0402010202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34925" marR="34925" marT="34925" marB="34925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000" b="1" i="0" dirty="0">
                          <a:effectLst/>
                          <a:latin typeface="Arial Black" panose="020B0A04020102020204" pitchFamily="34" charset="0"/>
                          <a:ea typeface="Times New Roman"/>
                          <a:cs typeface="Times New Roman"/>
                        </a:rPr>
                        <a:t>Подметание улиц и уборка снега</a:t>
                      </a:r>
                      <a:endParaRPr lang="ru-RU" sz="1000" i="1" dirty="0">
                        <a:effectLst/>
                        <a:latin typeface="Arial Black" panose="020B0A0402010202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34925" marR="34925" marT="34925" marB="34925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CC66"/>
                    </a:solidFill>
                  </a:tcPr>
                </a:tc>
              </a:tr>
            </a:tbl>
          </a:graphicData>
        </a:graphic>
      </p:graphicFrame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DAABC-5DD0-4942-B4D1-C55197750B21}" type="slidenum">
              <a:rPr lang="ru-RU" smtClean="0"/>
              <a:t>28</a:t>
            </a:fld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7380312" y="1022538"/>
            <a:ext cx="144267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20" algn="ctr">
              <a:lnSpc>
                <a:spcPct val="100000"/>
              </a:lnSpc>
              <a:spcBef>
                <a:spcPts val="601"/>
              </a:spcBef>
              <a:buClr>
                <a:srgbClr val="17375E"/>
              </a:buClr>
            </a:pPr>
            <a:r>
              <a:rPr lang="ru-RU" sz="1000" spc="-1" dirty="0" smtClean="0">
                <a:solidFill>
                  <a:srgbClr val="000000"/>
                </a:solidFill>
                <a:latin typeface="Arial Black" panose="020B0A04020102020204" pitchFamily="34" charset="0"/>
                <a:ea typeface="DejaVu Sans"/>
              </a:rPr>
              <a:t>продолжение</a:t>
            </a:r>
            <a:endParaRPr lang="ru-RU" sz="1000" spc="-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6413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CustomShape 1"/>
          <p:cNvSpPr/>
          <p:nvPr/>
        </p:nvSpPr>
        <p:spPr>
          <a:xfrm>
            <a:off x="1062067" y="688504"/>
            <a:ext cx="7166165" cy="57606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algn="ctr"/>
            <a:endParaRPr lang="ru-RU" b="1" spc="-1" dirty="0">
              <a:solidFill>
                <a:srgbClr val="171785"/>
              </a:solidFill>
              <a:latin typeface="Bookman Old Style"/>
              <a:ea typeface="DejaVu Sans"/>
            </a:endParaRPr>
          </a:p>
        </p:txBody>
      </p:sp>
      <p:pic>
        <p:nvPicPr>
          <p:cNvPr id="105" name="Picture 4"/>
          <p:cNvPicPr/>
          <p:nvPr/>
        </p:nvPicPr>
        <p:blipFill>
          <a:blip r:embed="rId2"/>
          <a:stretch/>
        </p:blipFill>
        <p:spPr>
          <a:xfrm>
            <a:off x="0" y="0"/>
            <a:ext cx="9143280" cy="691920"/>
          </a:xfrm>
          <a:prstGeom prst="rect">
            <a:avLst/>
          </a:prstGeom>
          <a:ln>
            <a:noFill/>
          </a:ln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8274312" y="6356350"/>
            <a:ext cx="504425" cy="365125"/>
          </a:xfrm>
        </p:spPr>
        <p:txBody>
          <a:bodyPr/>
          <a:lstStyle/>
          <a:p>
            <a:fld id="{36FDAABC-5DD0-4942-B4D1-C55197750B21}" type="slidenum">
              <a:rPr lang="ru-RU" smtClean="0"/>
              <a:t>29</a:t>
            </a:fld>
            <a:endParaRPr lang="ru-RU" dirty="0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58489990"/>
              </p:ext>
            </p:extLst>
          </p:nvPr>
        </p:nvGraphicFramePr>
        <p:xfrm>
          <a:off x="624534" y="908720"/>
          <a:ext cx="7691882" cy="5616622"/>
        </p:xfrm>
        <a:graphic>
          <a:graphicData uri="http://schemas.openxmlformats.org/drawingml/2006/table">
            <a:tbl>
              <a:tblPr/>
              <a:tblGrid>
                <a:gridCol w="1225571"/>
                <a:gridCol w="6466311"/>
              </a:tblGrid>
              <a:tr h="487516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200" b="1" strike="noStrike" kern="1200" spc="-1" dirty="0" smtClean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  <a:ea typeface="DejaVu Sans"/>
                          <a:cs typeface="+mn-cs"/>
                        </a:rPr>
                        <a:t>ПРИМЕРЫ</a:t>
                      </a:r>
                      <a:r>
                        <a:rPr lang="ru-RU" sz="1200" b="1" strike="noStrike" kern="1200" spc="-1" baseline="0" dirty="0" smtClean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  <a:ea typeface="DejaVu Sans"/>
                          <a:cs typeface="+mn-cs"/>
                        </a:rPr>
                        <a:t> </a:t>
                      </a:r>
                      <a:r>
                        <a:rPr lang="ru-RU" sz="1200" b="1" strike="noStrike" kern="1200" spc="-1" dirty="0" smtClean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  <a:ea typeface="DejaVu Sans"/>
                          <a:cs typeface="+mn-cs"/>
                        </a:rPr>
                        <a:t>АННУЛИРОВАННЫХ ВИДОВ</a:t>
                      </a:r>
                      <a:r>
                        <a:rPr lang="ru-RU" sz="1200" b="1" strike="noStrike" kern="1200" spc="-1" baseline="0" dirty="0" smtClean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  <a:ea typeface="DejaVu Sans"/>
                          <a:cs typeface="+mn-cs"/>
                        </a:rPr>
                        <a:t> ПРОДУКЦИИ</a:t>
                      </a:r>
                      <a:r>
                        <a:rPr lang="ru-RU" sz="1200" b="1" strike="noStrike" kern="1200" spc="-1" dirty="0" smtClean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  <a:ea typeface="DejaVu Sans"/>
                          <a:cs typeface="+mn-cs"/>
                        </a:rPr>
                        <a:t> ПОСЛЕ ВВЕДЕНИЯ КЛАССИФИКАТОРА</a:t>
                      </a:r>
                      <a:endParaRPr lang="ru-RU" sz="1200" b="1" strike="noStrike" kern="1200" spc="-1" dirty="0">
                        <a:solidFill>
                          <a:schemeClr val="tx1"/>
                        </a:solidFill>
                        <a:latin typeface="Arial Black" panose="020B0A04020102020204" pitchFamily="34" charset="0"/>
                        <a:ea typeface="DejaVu Sans"/>
                        <a:cs typeface="+mn-cs"/>
                      </a:endParaRPr>
                    </a:p>
                  </a:txBody>
                  <a:tcPr marL="9088" marR="9088" marT="9088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8867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Код ОКПД2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9088" marR="9088" marT="9088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Наименование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9088" marR="9088" marT="90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2584"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  <a:cs typeface="Arial" panose="020B0604020202020204" pitchFamily="34" charset="0"/>
                        </a:rPr>
                        <a:t>10.51.40</a:t>
                      </a:r>
                    </a:p>
                  </a:txBody>
                  <a:tcPr marL="72000" marR="9525" marT="9525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  <a:cs typeface="Arial" panose="020B0604020202020204" pitchFamily="34" charset="0"/>
                        </a:rPr>
                        <a:t>Сыры, продукты сырные и творог</a:t>
                      </a:r>
                    </a:p>
                  </a:txBody>
                  <a:tcPr marL="72000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03402"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  <a:cs typeface="Arial" panose="020B0604020202020204" pitchFamily="34" charset="0"/>
                        </a:rPr>
                        <a:t>10.51.40.200</a:t>
                      </a:r>
                    </a:p>
                  </a:txBody>
                  <a:tcPr marL="72000" marR="9525" marT="9525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  <a:cs typeface="Arial" panose="020B0604020202020204" pitchFamily="34" charset="0"/>
                        </a:rPr>
                        <a:t>Продукты сырные</a:t>
                      </a:r>
                    </a:p>
                  </a:txBody>
                  <a:tcPr marL="72000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17852"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  <a:cs typeface="Arial" panose="020B0604020202020204" pitchFamily="34" charset="0"/>
                        </a:rPr>
                        <a:t>10.51.56.300</a:t>
                      </a:r>
                    </a:p>
                  </a:txBody>
                  <a:tcPr marL="72000" marR="9525" marT="9525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  <a:cs typeface="Arial" panose="020B0604020202020204" pitchFamily="34" charset="0"/>
                        </a:rPr>
                        <a:t>Продукты и консервы </a:t>
                      </a:r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  <a:cs typeface="Arial" panose="020B0604020202020204" pitchFamily="34" charset="0"/>
                        </a:rPr>
                        <a:t>молокосодержащие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03402"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  <a:cs typeface="Arial" panose="020B0604020202020204" pitchFamily="34" charset="0"/>
                        </a:rPr>
                        <a:t>11.03.10.111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9525" marT="9525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  <a:cs typeface="Arial" panose="020B0604020202020204" pitchFamily="34" charset="0"/>
                        </a:rPr>
                        <a:t>Сидр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03402">
                <a:tc>
                  <a:txBody>
                    <a:bodyPr/>
                    <a:lstStyle/>
                    <a:p>
                      <a:pPr marL="0" algn="l" defTabSz="914400" rtl="0" eaLnBrk="1" fontAlgn="t" latinLnBrk="0" hangingPunct="1"/>
                      <a:r>
                        <a:rPr lang="ru-RU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  <a:ea typeface="+mn-ea"/>
                          <a:cs typeface="Arial" panose="020B0604020202020204" pitchFamily="34" charset="0"/>
                        </a:rPr>
                        <a:t>11.07.19.110</a:t>
                      </a:r>
                    </a:p>
                  </a:txBody>
                  <a:tcPr marL="72000" marR="9525" marT="9525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t" latinLnBrk="0" hangingPunct="1"/>
                      <a:r>
                        <a:rPr lang="ru-RU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  <a:ea typeface="+mn-ea"/>
                          <a:cs typeface="Arial" panose="020B0604020202020204" pitchFamily="34" charset="0"/>
                        </a:rPr>
                        <a:t>Воды искусственно-минерализованные</a:t>
                      </a:r>
                    </a:p>
                  </a:txBody>
                  <a:tcPr marL="72000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03402"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  <a:cs typeface="Arial" panose="020B0604020202020204" pitchFamily="34" charset="0"/>
                        </a:rPr>
                        <a:t>19.20.21.600</a:t>
                      </a:r>
                    </a:p>
                  </a:txBody>
                  <a:tcPr marL="72000" marR="9525" marT="9525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  <a:cs typeface="Arial" panose="020B0604020202020204" pitchFamily="34" charset="0"/>
                        </a:rPr>
                        <a:t>Бензин прямогонный</a:t>
                      </a:r>
                    </a:p>
                  </a:txBody>
                  <a:tcPr marL="72000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03402"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  <a:cs typeface="Arial" panose="020B0604020202020204" pitchFamily="34" charset="0"/>
                        </a:rPr>
                        <a:t>19.20.26.000</a:t>
                      </a:r>
                    </a:p>
                  </a:txBody>
                  <a:tcPr marL="72000" marR="9525" marT="9525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  <a:cs typeface="Arial" panose="020B0604020202020204" pitchFamily="34" charset="0"/>
                        </a:rPr>
                        <a:t>Газойли</a:t>
                      </a:r>
                    </a:p>
                  </a:txBody>
                  <a:tcPr marL="72000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03402"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  <a:cs typeface="Arial" panose="020B0604020202020204" pitchFamily="34" charset="0"/>
                        </a:rPr>
                        <a:t>19.20.28.130</a:t>
                      </a:r>
                    </a:p>
                  </a:txBody>
                  <a:tcPr marL="72000" marR="9525" marT="9525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  <a:cs typeface="Arial" panose="020B0604020202020204" pitchFamily="34" charset="0"/>
                        </a:rPr>
                        <a:t>Топливо печное бытовое</a:t>
                      </a:r>
                    </a:p>
                  </a:txBody>
                  <a:tcPr marL="72000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3206"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  <a:cs typeface="Arial" panose="020B0604020202020204" pitchFamily="34" charset="0"/>
                        </a:rPr>
                        <a:t>28.14.11.122</a:t>
                      </a:r>
                    </a:p>
                  </a:txBody>
                  <a:tcPr marL="72000" marR="9525" marT="9525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  <a:cs typeface="Arial" panose="020B0604020202020204" pitchFamily="34" charset="0"/>
                        </a:rPr>
                        <a:t>Регуляторы давления, регуляторы температуры, регуляторы уровня и другие регуляторы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3402"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  <a:cs typeface="Arial" panose="020B0604020202020204" pitchFamily="34" charset="0"/>
                        </a:rPr>
                        <a:t>28.29.41.000</a:t>
                      </a:r>
                    </a:p>
                  </a:txBody>
                  <a:tcPr marL="72000" marR="9525" marT="9525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  <a:cs typeface="Arial" panose="020B0604020202020204" pitchFamily="34" charset="0"/>
                        </a:rPr>
                        <a:t>Центрифуги, не включенные в другие группировки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9764"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  <a:cs typeface="Arial" panose="020B0604020202020204" pitchFamily="34" charset="0"/>
                        </a:rPr>
                        <a:t>28.14.20.000</a:t>
                      </a:r>
                    </a:p>
                  </a:txBody>
                  <a:tcPr marL="72000" marR="9525" marT="9525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  <a:cs typeface="Arial" panose="020B0604020202020204" pitchFamily="34" charset="0"/>
                        </a:rPr>
                        <a:t>Комплектующие (запасные части) кранов и клапанов, и аналогичной арматуры, не имеющие самостоятельных группировок</a:t>
                      </a:r>
                    </a:p>
                  </a:txBody>
                  <a:tcPr marL="72000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3206"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  <a:cs typeface="Arial" panose="020B0604020202020204" pitchFamily="34" charset="0"/>
                        </a:rPr>
                        <a:t>29.10.30.190</a:t>
                      </a:r>
                    </a:p>
                  </a:txBody>
                  <a:tcPr marL="72000" marR="9525" marT="9525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  <a:cs typeface="Arial" panose="020B0604020202020204" pitchFamily="34" charset="0"/>
                        </a:rPr>
                        <a:t>Средства автотранспортные пассажирские с числом мест для сидения не менее 10 прочие</a:t>
                      </a:r>
                    </a:p>
                  </a:txBody>
                  <a:tcPr marL="72000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3206">
                <a:tc>
                  <a:txBody>
                    <a:bodyPr/>
                    <a:lstStyle/>
                    <a:p>
                      <a:pPr marL="0" algn="l" defTabSz="914400" rtl="0" eaLnBrk="1" fontAlgn="t" latinLnBrk="0" hangingPunct="1"/>
                      <a:r>
                        <a:rPr lang="ru-RU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  <a:ea typeface="+mn-ea"/>
                          <a:cs typeface="Arial" panose="020B0604020202020204" pitchFamily="34" charset="0"/>
                        </a:rPr>
                        <a:t>30.99.10.000</a:t>
                      </a:r>
                    </a:p>
                  </a:txBody>
                  <a:tcPr marL="72000" marR="9525" marT="9525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t" latinLnBrk="0" hangingPunct="1"/>
                      <a:r>
                        <a:rPr lang="ru-RU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  <a:ea typeface="+mn-ea"/>
                          <a:cs typeface="Arial" panose="020B0604020202020204" pitchFamily="34" charset="0"/>
                        </a:rPr>
                        <a:t>Средства транспортные и оборудование прочие, не включенные в другие группировки</a:t>
                      </a:r>
                    </a:p>
                  </a:txBody>
                  <a:tcPr marL="72000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3402">
                <a:tc>
                  <a:txBody>
                    <a:bodyPr/>
                    <a:lstStyle/>
                    <a:p>
                      <a:pPr marL="0" algn="l" defTabSz="914400" rtl="0" eaLnBrk="1" fontAlgn="t" latinLnBrk="0" hangingPunct="1"/>
                      <a:r>
                        <a:rPr lang="ru-RU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  <a:ea typeface="+mn-ea"/>
                          <a:cs typeface="Arial" panose="020B0604020202020204" pitchFamily="34" charset="0"/>
                        </a:rPr>
                        <a:t>32.50.22.122</a:t>
                      </a:r>
                    </a:p>
                  </a:txBody>
                  <a:tcPr marL="72000" marR="9525" marT="9525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t" latinLnBrk="0" hangingPunct="1"/>
                      <a:r>
                        <a:rPr lang="ru-RU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  <a:ea typeface="+mn-ea"/>
                          <a:cs typeface="Arial" panose="020B0604020202020204" pitchFamily="34" charset="0"/>
                        </a:rPr>
                        <a:t>Аппараты нижних конечностей</a:t>
                      </a:r>
                    </a:p>
                  </a:txBody>
                  <a:tcPr marL="72000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3402"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  <a:cs typeface="Arial" panose="020B0604020202020204" pitchFamily="34" charset="0"/>
                        </a:rPr>
                        <a:t>32.50.50.000</a:t>
                      </a:r>
                    </a:p>
                  </a:txBody>
                  <a:tcPr marL="72000" marR="9525" marT="9525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t" latinLnBrk="0" hangingPunct="1"/>
                      <a:r>
                        <a:rPr lang="ru-RU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  <a:ea typeface="+mn-ea"/>
                          <a:cs typeface="Arial" panose="020B0604020202020204" pitchFamily="34" charset="0"/>
                        </a:rPr>
                        <a:t>Изделия медицинские, в том числе хирургические, прочие</a:t>
                      </a:r>
                      <a:endParaRPr lang="ru-RU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2000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36455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shapk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2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3"/>
          <p:cNvSpPr>
            <a:spLocks noChangeArrowheads="1"/>
          </p:cNvSpPr>
          <p:nvPr/>
        </p:nvSpPr>
        <p:spPr bwMode="auto">
          <a:xfrm>
            <a:off x="120884" y="775923"/>
            <a:ext cx="892899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altLang="ru-RU" sz="2400" b="1" dirty="0" smtClean="0">
                <a:solidFill>
                  <a:srgbClr val="171785"/>
                </a:solidFill>
                <a:latin typeface="Bookman Old Style" pitchFamily="18" charset="0"/>
              </a:rPr>
              <a:t>Актуализация методологии ИПП связана:</a:t>
            </a:r>
            <a:endParaRPr lang="ru-RU" altLang="ru-RU" sz="2400" b="1" dirty="0">
              <a:solidFill>
                <a:srgbClr val="171785"/>
              </a:solidFill>
              <a:latin typeface="Bookman Old Style" pitchFamily="18" charset="0"/>
            </a:endParaRPr>
          </a:p>
        </p:txBody>
      </p:sp>
      <p:sp>
        <p:nvSpPr>
          <p:cNvPr id="8" name="Rectangle 2"/>
          <p:cNvSpPr>
            <a:spLocks noGrp="1" noChangeArrowheads="1"/>
          </p:cNvSpPr>
          <p:nvPr>
            <p:ph idx="1"/>
          </p:nvPr>
        </p:nvSpPr>
        <p:spPr>
          <a:xfrm>
            <a:off x="683568" y="1507747"/>
            <a:ext cx="6984777" cy="1345189"/>
          </a:xfrm>
        </p:spPr>
        <p:txBody>
          <a:bodyPr rtlCol="0">
            <a:noAutofit/>
          </a:bodyPr>
          <a:lstStyle/>
          <a:p>
            <a:pPr marL="180000" indent="-182880" algn="just">
              <a:spcBef>
                <a:spcPts val="2400"/>
              </a:spcBef>
              <a:buClr>
                <a:srgbClr val="009900"/>
              </a:buClr>
              <a:buSzPct val="150000"/>
              <a:buFont typeface="Wingdings" pitchFamily="2" charset="2"/>
              <a:buChar char="§"/>
              <a:defRPr/>
            </a:pPr>
            <a:r>
              <a:rPr lang="ru-RU" altLang="ru-RU" sz="1800" b="1" dirty="0">
                <a:solidFill>
                  <a:srgbClr val="000000"/>
                </a:solidFill>
                <a:latin typeface="Arial Black" pitchFamily="34" charset="0"/>
              </a:rPr>
              <a:t>с переходом на </a:t>
            </a:r>
            <a:r>
              <a:rPr lang="ru-RU" sz="1800" b="1" dirty="0" smtClean="0">
                <a:solidFill>
                  <a:srgbClr val="000000"/>
                </a:solidFill>
                <a:latin typeface="Arial Black" pitchFamily="34" charset="0"/>
              </a:rPr>
              <a:t>новые классификаторы ОКПД2 и ОКВЭД2</a:t>
            </a:r>
          </a:p>
          <a:p>
            <a:pPr marL="180000" indent="-182880" algn="just">
              <a:spcBef>
                <a:spcPts val="2400"/>
              </a:spcBef>
              <a:buClr>
                <a:srgbClr val="009900"/>
              </a:buClr>
              <a:buSzPct val="150000"/>
              <a:buFont typeface="Wingdings" pitchFamily="2" charset="2"/>
              <a:buChar char="§"/>
              <a:defRPr/>
            </a:pPr>
            <a:r>
              <a:rPr lang="ru-RU" sz="18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itchFamily="34" charset="0"/>
              </a:rPr>
              <a:t>актуализацией </a:t>
            </a:r>
            <a:r>
              <a:rPr lang="ru-RU" sz="18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itchFamily="34" charset="0"/>
              </a:rPr>
              <a:t>базисного года</a:t>
            </a:r>
          </a:p>
          <a:p>
            <a:pPr marL="180000" indent="-182880" algn="just" eaLnBrk="1" fontAlgn="auto" hangingPunct="1">
              <a:spcBef>
                <a:spcPts val="600"/>
              </a:spcBef>
              <a:buClr>
                <a:srgbClr val="009900"/>
              </a:buClr>
              <a:buSzPct val="150000"/>
              <a:buFont typeface="Wingdings" pitchFamily="2" charset="2"/>
              <a:buChar char="§"/>
              <a:defRPr/>
            </a:pPr>
            <a:endParaRPr lang="ru-RU" sz="1600" b="1" dirty="0" smtClean="0">
              <a:solidFill>
                <a:srgbClr val="000000"/>
              </a:solidFill>
              <a:latin typeface="Arial Black" pitchFamily="34" charset="0"/>
            </a:endParaRPr>
          </a:p>
          <a:p>
            <a:pPr marL="160020" indent="0" algn="ctr">
              <a:spcBef>
                <a:spcPts val="1800"/>
              </a:spcBef>
              <a:buClr>
                <a:srgbClr val="009900"/>
              </a:buClr>
              <a:buSzPct val="150000"/>
              <a:buNone/>
              <a:defRPr/>
            </a:pPr>
            <a:endParaRPr lang="ru-RU" sz="1400" b="1" dirty="0" smtClean="0">
              <a:solidFill>
                <a:srgbClr val="C00000"/>
              </a:solidFill>
              <a:latin typeface="Arial Black" pitchFamily="34" charset="0"/>
            </a:endParaRPr>
          </a:p>
          <a:p>
            <a:pPr marL="160020" indent="0" algn="just">
              <a:spcBef>
                <a:spcPts val="600"/>
              </a:spcBef>
              <a:buClr>
                <a:srgbClr val="009900"/>
              </a:buClr>
              <a:buSzPct val="150000"/>
              <a:buNone/>
              <a:defRPr/>
            </a:pPr>
            <a:endParaRPr lang="ru-RU" sz="1400" dirty="0" smtClean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 Black" pitchFamily="34" charset="0"/>
            </a:endParaRPr>
          </a:p>
          <a:p>
            <a:pPr marL="160020" indent="0" algn="just">
              <a:spcBef>
                <a:spcPts val="600"/>
              </a:spcBef>
              <a:buClr>
                <a:srgbClr val="009900"/>
              </a:buClr>
              <a:buSzPct val="150000"/>
              <a:buNone/>
              <a:defRPr/>
            </a:pPr>
            <a:r>
              <a:rPr lang="ru-RU" sz="1400" b="1" i="1" dirty="0" smtClean="0">
                <a:solidFill>
                  <a:srgbClr val="000000"/>
                </a:solidFill>
                <a:latin typeface="Arial Black" pitchFamily="34" charset="0"/>
              </a:rPr>
              <a:t>                                                                   </a:t>
            </a:r>
            <a:endParaRPr lang="ru-RU" sz="1400" b="1" dirty="0">
              <a:solidFill>
                <a:srgbClr val="000000"/>
              </a:solidFill>
              <a:latin typeface="Arial Black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08915" y="4077072"/>
            <a:ext cx="8352928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000" indent="-182880" algn="just">
              <a:spcBef>
                <a:spcPts val="1200"/>
              </a:spcBef>
              <a:buClr>
                <a:srgbClr val="009900"/>
              </a:buClr>
              <a:buSzPct val="150000"/>
              <a:buFont typeface="Wingdings" pitchFamily="2" charset="2"/>
              <a:buChar char="§"/>
              <a:defRPr/>
            </a:pPr>
            <a:r>
              <a:rPr lang="ru-RU" b="1" dirty="0" smtClean="0">
                <a:solidFill>
                  <a:srgbClr val="000000"/>
                </a:solidFill>
                <a:latin typeface="Arial Black" pitchFamily="34" charset="0"/>
              </a:rPr>
              <a:t>сопоставление </a:t>
            </a:r>
            <a:r>
              <a:rPr lang="ru-RU" b="1" dirty="0">
                <a:solidFill>
                  <a:srgbClr val="000000"/>
                </a:solidFill>
                <a:latin typeface="Arial Black" pitchFamily="34" charset="0"/>
              </a:rPr>
              <a:t>сравниваемых периодов через базисный год </a:t>
            </a:r>
            <a:r>
              <a:rPr lang="en-US" b="1" i="1" dirty="0">
                <a:solidFill>
                  <a:srgbClr val="000000"/>
                </a:solidFill>
                <a:latin typeface="Arial Black" pitchFamily="34" charset="0"/>
              </a:rPr>
              <a:t>     </a:t>
            </a:r>
            <a:endParaRPr lang="ru-RU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 Black" pitchFamily="34" charset="0"/>
            </a:endParaRPr>
          </a:p>
          <a:p>
            <a:pPr marL="180000" indent="-182880" algn="just">
              <a:spcBef>
                <a:spcPts val="1200"/>
              </a:spcBef>
              <a:buClr>
                <a:srgbClr val="009900"/>
              </a:buClr>
              <a:buSzPct val="150000"/>
              <a:buFont typeface="Wingdings" pitchFamily="2" charset="2"/>
              <a:buChar char="§"/>
              <a:defRPr/>
            </a:pPr>
            <a:r>
              <a:rPr lang="ru-RU" b="1" dirty="0" smtClean="0">
                <a:solidFill>
                  <a:srgbClr val="000000"/>
                </a:solidFill>
                <a:latin typeface="Arial Black" pitchFamily="34" charset="0"/>
              </a:rPr>
              <a:t>использование наблюдений изменения выпуска товаров-представителей «корзины»</a:t>
            </a:r>
            <a:endParaRPr lang="ru-RU" dirty="0">
              <a:solidFill>
                <a:srgbClr val="000000"/>
              </a:solidFill>
              <a:latin typeface="Arial Black" pitchFamily="34" charset="0"/>
            </a:endParaRPr>
          </a:p>
          <a:p>
            <a:pPr marL="180000" indent="-182880" algn="just">
              <a:spcBef>
                <a:spcPts val="1200"/>
              </a:spcBef>
              <a:buClr>
                <a:srgbClr val="009900"/>
              </a:buClr>
              <a:buSzPct val="150000"/>
              <a:buFont typeface="Wingdings" pitchFamily="2" charset="2"/>
              <a:buChar char="§"/>
              <a:defRPr/>
            </a:pPr>
            <a:r>
              <a:rPr lang="ru-RU" b="1" dirty="0">
                <a:solidFill>
                  <a:srgbClr val="000000"/>
                </a:solidFill>
                <a:latin typeface="Arial Black" pitchFamily="34" charset="0"/>
              </a:rPr>
              <a:t>поэтапная агрегация индивидуальных </a:t>
            </a:r>
            <a:r>
              <a:rPr lang="ru-RU" b="1" dirty="0" smtClean="0">
                <a:solidFill>
                  <a:srgbClr val="000000"/>
                </a:solidFill>
                <a:latin typeface="Arial Black" pitchFamily="34" charset="0"/>
              </a:rPr>
              <a:t>индексов </a:t>
            </a:r>
            <a:r>
              <a:rPr lang="ru-RU" b="1" dirty="0">
                <a:solidFill>
                  <a:srgbClr val="000000"/>
                </a:solidFill>
                <a:latin typeface="Arial Black" pitchFamily="34" charset="0"/>
              </a:rPr>
              <a:t>в индексы по видам деятельности 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1916832"/>
            <a:ext cx="2592288" cy="121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2877" y="3356992"/>
            <a:ext cx="89644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60020" indent="0" algn="ctr">
              <a:spcBef>
                <a:spcPts val="1200"/>
              </a:spcBef>
              <a:buClr>
                <a:srgbClr val="009900"/>
              </a:buClr>
              <a:buSzPct val="150000"/>
              <a:buNone/>
              <a:defRPr/>
            </a:pPr>
            <a:r>
              <a:rPr lang="ru-RU" b="1" dirty="0">
                <a:solidFill>
                  <a:srgbClr val="C00000"/>
                </a:solidFill>
                <a:latin typeface="Arial Black" pitchFamily="34" charset="0"/>
              </a:rPr>
              <a:t>ОСНОВНЫЕ МЕТОДОЛОГИЧЕСКИЕ ПРИНЦИПЫ НЕ ИЗМЕНЯЮТСЯ</a:t>
            </a:r>
          </a:p>
        </p:txBody>
      </p:sp>
    </p:spTree>
    <p:extLst>
      <p:ext uri="{BB962C8B-B14F-4D97-AF65-F5344CB8AC3E}">
        <p14:creationId xmlns:p14="http://schemas.microsoft.com/office/powerpoint/2010/main" val="1172022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CustomShape 1"/>
          <p:cNvSpPr/>
          <p:nvPr/>
        </p:nvSpPr>
        <p:spPr>
          <a:xfrm>
            <a:off x="501452" y="717079"/>
            <a:ext cx="8208912" cy="57606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algn="ctr"/>
            <a:endParaRPr lang="ru-RU" b="1" spc="-1" dirty="0">
              <a:solidFill>
                <a:srgbClr val="171785"/>
              </a:solidFill>
              <a:latin typeface="Bookman Old Style"/>
              <a:ea typeface="DejaVu Sans"/>
            </a:endParaRPr>
          </a:p>
        </p:txBody>
      </p:sp>
      <p:pic>
        <p:nvPicPr>
          <p:cNvPr id="105" name="Picture 4"/>
          <p:cNvPicPr/>
          <p:nvPr/>
        </p:nvPicPr>
        <p:blipFill>
          <a:blip r:embed="rId2"/>
          <a:stretch/>
        </p:blipFill>
        <p:spPr>
          <a:xfrm>
            <a:off x="0" y="0"/>
            <a:ext cx="9143280" cy="691920"/>
          </a:xfrm>
          <a:prstGeom prst="rect">
            <a:avLst/>
          </a:prstGeom>
          <a:ln>
            <a:noFill/>
          </a:ln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8344920" y="6356350"/>
            <a:ext cx="514400" cy="365125"/>
          </a:xfrm>
        </p:spPr>
        <p:txBody>
          <a:bodyPr/>
          <a:lstStyle/>
          <a:p>
            <a:fld id="{36FDAABC-5DD0-4942-B4D1-C55197750B2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54434445"/>
              </p:ext>
            </p:extLst>
          </p:nvPr>
        </p:nvGraphicFramePr>
        <p:xfrm>
          <a:off x="573460" y="836712"/>
          <a:ext cx="8064896" cy="5616625"/>
        </p:xfrm>
        <a:graphic>
          <a:graphicData uri="http://schemas.openxmlformats.org/drawingml/2006/table">
            <a:tbl>
              <a:tblPr/>
              <a:tblGrid>
                <a:gridCol w="1224136"/>
                <a:gridCol w="6840760"/>
              </a:tblGrid>
              <a:tr h="493730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strike="noStrike" kern="1200" spc="-1" noProof="0" dirty="0" smtClean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  <a:ea typeface="DejaVu Sans"/>
                          <a:cs typeface="+mn-cs"/>
                        </a:rPr>
                        <a:t>ПРИМЕРЫ ВКЛЮЧЕННЫХ ВИДОВ ПРОДУКЦИИ ПОСЛЕ ВВЕДЕНИЯ КЛАССИФИКАТОРА</a:t>
                      </a:r>
                      <a:endParaRPr lang="ru-RU" sz="1200" b="1" strike="noStrike" kern="1200" spc="-1" noProof="0" dirty="0">
                        <a:solidFill>
                          <a:schemeClr val="tx1"/>
                        </a:solidFill>
                        <a:latin typeface="Arial Black" panose="020B0A04020102020204" pitchFamily="34" charset="0"/>
                        <a:ea typeface="DejaVu Sans"/>
                        <a:cs typeface="+mn-cs"/>
                      </a:endParaRPr>
                    </a:p>
                  </a:txBody>
                  <a:tcPr marL="9088" marR="9088" marT="9088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000" b="1" strike="noStrike" kern="1200" spc="-1" dirty="0">
                        <a:solidFill>
                          <a:srgbClr val="0070C0"/>
                        </a:solidFill>
                        <a:latin typeface="Arial Black" panose="020B0A04020102020204" pitchFamily="34" charset="0"/>
                        <a:ea typeface="DejaVu Sans"/>
                        <a:cs typeface="+mn-cs"/>
                      </a:endParaRPr>
                    </a:p>
                  </a:txBody>
                  <a:tcPr marL="9088" marR="9088" marT="9088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2333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Код ОКПД2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9088" marR="9088" marT="9088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Наименование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9088" marR="9088" marT="90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0036"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  <a:cs typeface="Arial" panose="020B0604020202020204" pitchFamily="34" charset="0"/>
                        </a:rPr>
                        <a:t>10.51.40</a:t>
                      </a:r>
                    </a:p>
                  </a:txBody>
                  <a:tcPr marL="72000" marR="9525" marT="9525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>
                        <a:spcBef>
                          <a:spcPts val="100"/>
                        </a:spcBef>
                      </a:pP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  <a:cs typeface="Arial" panose="020B0604020202020204" pitchFamily="34" charset="0"/>
                        </a:rPr>
                        <a:t>Сыры, молокосодержащие продукты с заменителем молочного жира, произведенные по </a:t>
                      </a:r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  <a:cs typeface="Arial" panose="020B0604020202020204" pitchFamily="34" charset="0"/>
                        </a:rPr>
                        <a:t>технологии сыра</a:t>
                      </a: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  <a:cs typeface="Arial" panose="020B0604020202020204" pitchFamily="34" charset="0"/>
                        </a:rPr>
                        <a:t>; и творог </a:t>
                      </a:r>
                    </a:p>
                  </a:txBody>
                  <a:tcPr marL="72000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0036"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  <a:cs typeface="Arial" panose="020B0604020202020204" pitchFamily="34" charset="0"/>
                        </a:rPr>
                        <a:t>10.51.40.200</a:t>
                      </a:r>
                    </a:p>
                  </a:txBody>
                  <a:tcPr marL="72000" marR="9525" marT="9525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>
                        <a:spcBef>
                          <a:spcPts val="100"/>
                        </a:spcBef>
                      </a:pP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  <a:cs typeface="Arial" panose="020B0604020202020204" pitchFamily="34" charset="0"/>
                        </a:rPr>
                        <a:t>Молокосодержащие продукты с заменителем молочного жира, произведенные по технологии сыра</a:t>
                      </a:r>
                    </a:p>
                  </a:txBody>
                  <a:tcPr marL="72000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8417"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  <a:cs typeface="Arial" panose="020B0604020202020204" pitchFamily="34" charset="0"/>
                        </a:rPr>
                        <a:t>10.51.56.300</a:t>
                      </a:r>
                    </a:p>
                  </a:txBody>
                  <a:tcPr marL="72000" marR="9525" marT="9525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>
                        <a:spcBef>
                          <a:spcPts val="100"/>
                        </a:spcBef>
                      </a:pP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  <a:cs typeface="Arial" panose="020B0604020202020204" pitchFamily="34" charset="0"/>
                        </a:rPr>
                        <a:t>Продукты и консервы молокосодержащие, продукты и консервы молокосодержащие с заменителем молочного жира </a:t>
                      </a:r>
                    </a:p>
                  </a:txBody>
                  <a:tcPr marL="72000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7462"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  <a:ea typeface="+mn-ea"/>
                          <a:cs typeface="Arial" panose="020B0604020202020204" pitchFamily="34" charset="0"/>
                        </a:rPr>
                        <a:t>19.20.23.121</a:t>
                      </a:r>
                    </a:p>
                  </a:txBody>
                  <a:tcPr marL="72000" marR="9525" marT="9525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>
                        <a:spcBef>
                          <a:spcPts val="100"/>
                        </a:spcBef>
                      </a:pPr>
                      <a:r>
                        <a:rPr lang="ru-RU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  <a:ea typeface="+mn-ea"/>
                          <a:cs typeface="Arial" panose="020B0604020202020204" pitchFamily="34" charset="0"/>
                        </a:rPr>
                        <a:t>Бензин прямогонный</a:t>
                      </a:r>
                    </a:p>
                  </a:txBody>
                  <a:tcPr marL="72000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7462"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  <a:ea typeface="+mn-ea"/>
                          <a:cs typeface="Arial" panose="020B0604020202020204" pitchFamily="34" charset="0"/>
                        </a:rPr>
                        <a:t>19.20.26.110</a:t>
                      </a:r>
                    </a:p>
                  </a:txBody>
                  <a:tcPr marL="72000" marR="9525" marT="9525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>
                        <a:spcBef>
                          <a:spcPts val="100"/>
                        </a:spcBef>
                      </a:pPr>
                      <a:r>
                        <a:rPr lang="ru-RU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  <a:ea typeface="+mn-ea"/>
                          <a:cs typeface="Arial" panose="020B0604020202020204" pitchFamily="34" charset="0"/>
                        </a:rPr>
                        <a:t>Топливо газотурбинное</a:t>
                      </a:r>
                    </a:p>
                  </a:txBody>
                  <a:tcPr marL="72000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7462"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  <a:ea typeface="+mn-ea"/>
                          <a:cs typeface="Arial" panose="020B0604020202020204" pitchFamily="34" charset="0"/>
                        </a:rPr>
                        <a:t>19.20.26.120</a:t>
                      </a:r>
                    </a:p>
                  </a:txBody>
                  <a:tcPr marL="72000" marR="9525" marT="9525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>
                        <a:spcBef>
                          <a:spcPts val="100"/>
                        </a:spcBef>
                      </a:pPr>
                      <a:r>
                        <a:rPr lang="ru-RU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  <a:ea typeface="+mn-ea"/>
                          <a:cs typeface="Arial" panose="020B0604020202020204" pitchFamily="34" charset="0"/>
                        </a:rPr>
                        <a:t>Бензины специальные</a:t>
                      </a:r>
                    </a:p>
                  </a:txBody>
                  <a:tcPr marL="72000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7462"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  <a:ea typeface="+mn-ea"/>
                          <a:cs typeface="Arial" panose="020B0604020202020204" pitchFamily="34" charset="0"/>
                        </a:rPr>
                        <a:t>19.20.27.111</a:t>
                      </a:r>
                    </a:p>
                  </a:txBody>
                  <a:tcPr marL="72000" marR="9525" marT="9525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>
                        <a:spcBef>
                          <a:spcPts val="100"/>
                        </a:spcBef>
                      </a:pPr>
                      <a:r>
                        <a:rPr lang="ru-RU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  <a:ea typeface="+mn-ea"/>
                          <a:cs typeface="Arial" panose="020B0604020202020204" pitchFamily="34" charset="0"/>
                        </a:rPr>
                        <a:t>Топливо печное бытовое</a:t>
                      </a:r>
                    </a:p>
                  </a:txBody>
                  <a:tcPr marL="72000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9806"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  <a:cs typeface="Arial" panose="020B0604020202020204" pitchFamily="34" charset="0"/>
                        </a:rPr>
                        <a:t>28.14.11.129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9525" marT="9525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>
                        <a:spcBef>
                          <a:spcPts val="100"/>
                        </a:spcBef>
                      </a:pPr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  <a:cs typeface="Arial" panose="020B0604020202020204" pitchFamily="34" charset="0"/>
                        </a:rPr>
                        <a:t>Арматура регулирующая прочая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9806"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  <a:cs typeface="Arial" panose="020B0604020202020204" pitchFamily="34" charset="0"/>
                        </a:rPr>
                        <a:t>28.25.13.116</a:t>
                      </a:r>
                    </a:p>
                  </a:txBody>
                  <a:tcPr marL="72000" marR="9525" marT="9525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>
                        <a:spcBef>
                          <a:spcPts val="100"/>
                        </a:spcBef>
                      </a:pP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  <a:cs typeface="Arial" panose="020B0604020202020204" pitchFamily="34" charset="0"/>
                        </a:rPr>
                        <a:t>Холодильные, морозильные камеры медицинские</a:t>
                      </a:r>
                    </a:p>
                  </a:txBody>
                  <a:tcPr marL="72000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3408"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  <a:cs typeface="Arial" panose="020B0604020202020204" pitchFamily="34" charset="0"/>
                        </a:rPr>
                        <a:t>28.29.41.110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9525" marT="9525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>
                        <a:spcBef>
                          <a:spcPts val="100"/>
                        </a:spcBef>
                      </a:pPr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  <a:cs typeface="Arial" panose="020B0604020202020204" pitchFamily="34" charset="0"/>
                        </a:rPr>
                        <a:t>Центрифуги медицинские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64805"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  <a:cs typeface="Arial" panose="020B0604020202020204" pitchFamily="34" charset="0"/>
                        </a:rPr>
                        <a:t>29.10.30.130</a:t>
                      </a:r>
                    </a:p>
                  </a:txBody>
                  <a:tcPr marL="72000" marR="9525" marT="9525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>
                        <a:spcBef>
                          <a:spcPts val="100"/>
                        </a:spcBef>
                      </a:pP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  <a:cs typeface="Arial" panose="020B0604020202020204" pitchFamily="34" charset="0"/>
                        </a:rPr>
                        <a:t>Автобусы, имеющие технически допустимую максимальную массу не более 5 т. </a:t>
                      </a:r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  <a:cs typeface="Arial" panose="020B0604020202020204" pitchFamily="34" charset="0"/>
                        </a:rPr>
                        <a:t>(эта </a:t>
                      </a: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  <a:cs typeface="Arial" panose="020B0604020202020204" pitchFamily="34" charset="0"/>
                        </a:rPr>
                        <a:t>группировка включает: легкие коммерческие автомобили для пассажирских перевозок)</a:t>
                      </a:r>
                    </a:p>
                  </a:txBody>
                  <a:tcPr marL="72000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4742"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  <a:cs typeface="Arial" panose="020B0604020202020204" pitchFamily="34" charset="0"/>
                        </a:rPr>
                        <a:t>32.50.21.160</a:t>
                      </a:r>
                    </a:p>
                  </a:txBody>
                  <a:tcPr marL="72000" marR="9525" marT="9525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>
                        <a:spcBef>
                          <a:spcPts val="100"/>
                        </a:spcBef>
                      </a:pP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  <a:cs typeface="Arial" panose="020B0604020202020204" pitchFamily="34" charset="0"/>
                        </a:rPr>
                        <a:t>Инкубаторы для новорожденных</a:t>
                      </a:r>
                    </a:p>
                  </a:txBody>
                  <a:tcPr marL="72000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0815"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  <a:cs typeface="Arial" panose="020B0604020202020204" pitchFamily="34" charset="0"/>
                        </a:rPr>
                        <a:t>32.50.22.160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9525" marT="9525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>
                        <a:spcBef>
                          <a:spcPts val="100"/>
                        </a:spcBef>
                      </a:pPr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  <a:cs typeface="Arial" panose="020B0604020202020204" pitchFamily="34" charset="0"/>
                        </a:rPr>
                        <a:t>Сетки хирургические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7837"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  <a:cs typeface="Arial" panose="020B0604020202020204" pitchFamily="34" charset="0"/>
                        </a:rPr>
                        <a:t>32.50.50.190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9525" marT="9525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>
                        <a:spcBef>
                          <a:spcPts val="100"/>
                        </a:spcBef>
                      </a:pPr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  <a:cs typeface="Arial" panose="020B0604020202020204" pitchFamily="34" charset="0"/>
                        </a:rPr>
                        <a:t>Изделия медицинские, в том числе хирургические, прочие, не включенные в другие группировки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1308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CustomShape 1"/>
          <p:cNvSpPr/>
          <p:nvPr/>
        </p:nvSpPr>
        <p:spPr>
          <a:xfrm>
            <a:off x="102600" y="764704"/>
            <a:ext cx="8938080" cy="42795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algn="ctr"/>
            <a:endParaRPr lang="ru-RU" b="1" spc="-1" dirty="0">
              <a:solidFill>
                <a:srgbClr val="171785"/>
              </a:solidFill>
              <a:latin typeface="Bookman Old Style"/>
              <a:ea typeface="DejaVu Sans"/>
            </a:endParaRPr>
          </a:p>
        </p:txBody>
      </p:sp>
      <p:pic>
        <p:nvPicPr>
          <p:cNvPr id="105" name="Picture 4"/>
          <p:cNvPicPr/>
          <p:nvPr/>
        </p:nvPicPr>
        <p:blipFill>
          <a:blip r:embed="rId2"/>
          <a:stretch/>
        </p:blipFill>
        <p:spPr>
          <a:xfrm>
            <a:off x="0" y="0"/>
            <a:ext cx="9143280" cy="691920"/>
          </a:xfrm>
          <a:prstGeom prst="rect">
            <a:avLst/>
          </a:prstGeom>
          <a:ln>
            <a:noFill/>
          </a:ln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DAABC-5DD0-4942-B4D1-C55197750B2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31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53606127"/>
              </p:ext>
            </p:extLst>
          </p:nvPr>
        </p:nvGraphicFramePr>
        <p:xfrm>
          <a:off x="359172" y="978678"/>
          <a:ext cx="8424936" cy="5402652"/>
        </p:xfrm>
        <a:graphic>
          <a:graphicData uri="http://schemas.openxmlformats.org/drawingml/2006/table">
            <a:tbl>
              <a:tblPr/>
              <a:tblGrid>
                <a:gridCol w="1275049"/>
                <a:gridCol w="7149887"/>
              </a:tblGrid>
              <a:tr h="485852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100" b="1" strike="noStrike" kern="1200" spc="-1" dirty="0" smtClean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  <a:ea typeface="DejaVu Sans"/>
                          <a:cs typeface="+mn-cs"/>
                        </a:rPr>
                        <a:t>ПРИМЕРЫ ВКЛЮЧЕННЫХ ВИДОВ ДЕЯТЕЛЬНОСТИ ПОСЛЕ ВВЕДЕНИЯ КЛАССИФИКАТОРА</a:t>
                      </a:r>
                      <a:endParaRPr lang="ru-RU" sz="1100" b="1" strike="noStrike" kern="1200" spc="-1" dirty="0">
                        <a:solidFill>
                          <a:schemeClr val="tx1"/>
                        </a:solidFill>
                        <a:latin typeface="Arial Black" panose="020B0A04020102020204" pitchFamily="34" charset="0"/>
                        <a:ea typeface="DejaVu Sans"/>
                        <a:cs typeface="+mn-cs"/>
                      </a:endParaRPr>
                    </a:p>
                  </a:txBody>
                  <a:tcPr marL="9088" marR="9088" marT="9088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2390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Код ОКВЭД2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9088" marR="9088" marT="9088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Наименование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9088" marR="9088" marT="90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2978"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en-US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  <a:ea typeface="+mn-ea"/>
                          <a:cs typeface="Arial" panose="020B0604020202020204" pitchFamily="34" charset="0"/>
                        </a:rPr>
                        <a:t>10.86.7</a:t>
                      </a:r>
                    </a:p>
                  </a:txBody>
                  <a:tcPr marL="9088" marR="9088" marT="9088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t" latinLnBrk="0" hangingPunct="1"/>
                      <a:r>
                        <a:rPr lang="ru-RU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  <a:ea typeface="+mn-ea"/>
                          <a:cs typeface="Arial" panose="020B0604020202020204" pitchFamily="34" charset="0"/>
                        </a:rPr>
                        <a:t>Производство воды питьевой, напитков безалкогольных для детского питания</a:t>
                      </a:r>
                    </a:p>
                  </a:txBody>
                  <a:tcPr marL="72000" marR="9088" marT="90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2978"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en-US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  <a:ea typeface="+mn-ea"/>
                          <a:cs typeface="Arial" panose="020B0604020202020204" pitchFamily="34" charset="0"/>
                        </a:rPr>
                        <a:t>10.86.8</a:t>
                      </a:r>
                    </a:p>
                  </a:txBody>
                  <a:tcPr marL="9088" marR="9088" marT="9088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t" latinLnBrk="0" hangingPunct="1"/>
                      <a:r>
                        <a:rPr lang="ru-RU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  <a:ea typeface="+mn-ea"/>
                          <a:cs typeface="Arial" panose="020B0604020202020204" pitchFamily="34" charset="0"/>
                        </a:rPr>
                        <a:t>Производство рыбной продукции для детского питания</a:t>
                      </a:r>
                    </a:p>
                  </a:txBody>
                  <a:tcPr marL="72000" marR="9088" marT="90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2978"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en-US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  <a:ea typeface="+mn-ea"/>
                          <a:cs typeface="Arial" panose="020B0604020202020204" pitchFamily="34" charset="0"/>
                        </a:rPr>
                        <a:t>10.86.9</a:t>
                      </a:r>
                    </a:p>
                  </a:txBody>
                  <a:tcPr marL="9088" marR="9088" marT="9088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t" latinLnBrk="0" hangingPunct="1"/>
                      <a:r>
                        <a:rPr lang="ru-RU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  <a:ea typeface="+mn-ea"/>
                          <a:cs typeface="Arial" panose="020B0604020202020204" pitchFamily="34" charset="0"/>
                        </a:rPr>
                        <a:t>Производство хлебобулочных и кондитерских изделий для детского питания</a:t>
                      </a:r>
                    </a:p>
                  </a:txBody>
                  <a:tcPr marL="72000" marR="9088" marT="90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2978"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en-US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  <a:ea typeface="+mn-ea"/>
                          <a:cs typeface="Arial" panose="020B0604020202020204" pitchFamily="34" charset="0"/>
                        </a:rPr>
                        <a:t>19.20.1</a:t>
                      </a:r>
                    </a:p>
                  </a:txBody>
                  <a:tcPr marL="9088" marR="9088" marT="9088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t" latinLnBrk="0" hangingPunct="1"/>
                      <a:r>
                        <a:rPr lang="ru-RU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  <a:ea typeface="+mn-ea"/>
                          <a:cs typeface="Arial" panose="020B0604020202020204" pitchFamily="34" charset="0"/>
                        </a:rPr>
                        <a:t>Производство жидкого топлива</a:t>
                      </a:r>
                    </a:p>
                  </a:txBody>
                  <a:tcPr marL="72000" marR="9088" marT="90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2978"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en-US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  <a:ea typeface="+mn-ea"/>
                          <a:cs typeface="Arial" panose="020B0604020202020204" pitchFamily="34" charset="0"/>
                        </a:rPr>
                        <a:t>19.20.2</a:t>
                      </a:r>
                    </a:p>
                  </a:txBody>
                  <a:tcPr marL="9088" marR="9088" marT="9088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t" latinLnBrk="0" hangingPunct="1"/>
                      <a:r>
                        <a:rPr lang="ru-RU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  <a:ea typeface="+mn-ea"/>
                          <a:cs typeface="Arial" panose="020B0604020202020204" pitchFamily="34" charset="0"/>
                        </a:rPr>
                        <a:t>Разделение и извлечение фракций из нефтяного (попутного) газа</a:t>
                      </a:r>
                    </a:p>
                  </a:txBody>
                  <a:tcPr marL="72000" marR="9088" marT="90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2978"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en-US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  <a:ea typeface="+mn-ea"/>
                          <a:cs typeface="Arial" panose="020B0604020202020204" pitchFamily="34" charset="0"/>
                        </a:rPr>
                        <a:t>19.20.9</a:t>
                      </a:r>
                    </a:p>
                  </a:txBody>
                  <a:tcPr marL="9088" marR="9088" marT="9088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t" latinLnBrk="0" hangingPunct="1"/>
                      <a:r>
                        <a:rPr lang="ru-RU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  <a:ea typeface="+mn-ea"/>
                          <a:cs typeface="Arial" panose="020B0604020202020204" pitchFamily="34" charset="0"/>
                        </a:rPr>
                        <a:t>Производство прочих </a:t>
                      </a:r>
                      <a:r>
                        <a:rPr lang="ru-RU" sz="12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  <a:ea typeface="+mn-ea"/>
                          <a:cs typeface="Arial" panose="020B0604020202020204" pitchFamily="34" charset="0"/>
                        </a:rPr>
                        <a:t>нефтепродуктов</a:t>
                      </a:r>
                      <a:endParaRPr lang="ru-RU" sz="12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2000" marR="9088" marT="90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297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  <a:ea typeface="+mn-ea"/>
                          <a:cs typeface="Arial" panose="020B0604020202020204" pitchFamily="34" charset="0"/>
                        </a:rPr>
                        <a:t>22.29.3 </a:t>
                      </a:r>
                      <a:endParaRPr lang="ru-RU" sz="12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  <a:ea typeface="+mn-ea"/>
                          <a:cs typeface="Arial" panose="020B0604020202020204" pitchFamily="34" charset="0"/>
                        </a:rPr>
                        <a:t>Производство устройств пломбировочных из пластика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2978"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en-US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  <a:ea typeface="+mn-ea"/>
                          <a:cs typeface="Arial" panose="020B0604020202020204" pitchFamily="34" charset="0"/>
                        </a:rPr>
                        <a:t>26.20.1</a:t>
                      </a:r>
                    </a:p>
                  </a:txBody>
                  <a:tcPr marL="9088" marR="9088" marT="9088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t" latinLnBrk="0" hangingPunct="1"/>
                      <a:r>
                        <a:rPr lang="ru-RU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  <a:ea typeface="+mn-ea"/>
                          <a:cs typeface="Arial" panose="020B0604020202020204" pitchFamily="34" charset="0"/>
                        </a:rPr>
                        <a:t>Производство компьютеров</a:t>
                      </a:r>
                    </a:p>
                  </a:txBody>
                  <a:tcPr marL="72000" marR="9088" marT="90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2978"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en-US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  <a:ea typeface="+mn-ea"/>
                          <a:cs typeface="Arial" panose="020B0604020202020204" pitchFamily="34" charset="0"/>
                        </a:rPr>
                        <a:t>26.20.2</a:t>
                      </a:r>
                    </a:p>
                  </a:txBody>
                  <a:tcPr marL="9088" marR="9088" marT="9088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t" latinLnBrk="0" hangingPunct="1"/>
                      <a:r>
                        <a:rPr lang="ru-RU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  <a:ea typeface="+mn-ea"/>
                          <a:cs typeface="Arial" panose="020B0604020202020204" pitchFamily="34" charset="0"/>
                        </a:rPr>
                        <a:t>Производство периферийного оборудования</a:t>
                      </a:r>
                    </a:p>
                  </a:txBody>
                  <a:tcPr marL="72000" marR="9088" marT="90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2978"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en-US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  <a:ea typeface="+mn-ea"/>
                          <a:cs typeface="Arial" panose="020B0604020202020204" pitchFamily="34" charset="0"/>
                        </a:rPr>
                        <a:t>26.20.3</a:t>
                      </a:r>
                    </a:p>
                  </a:txBody>
                  <a:tcPr marL="9088" marR="9088" marT="9088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t" latinLnBrk="0" hangingPunct="1"/>
                      <a:r>
                        <a:rPr lang="ru-RU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  <a:ea typeface="+mn-ea"/>
                          <a:cs typeface="Arial" panose="020B0604020202020204" pitchFamily="34" charset="0"/>
                        </a:rPr>
                        <a:t>Производство запоминающих устройств и прочих устройств хранения данных</a:t>
                      </a:r>
                    </a:p>
                  </a:txBody>
                  <a:tcPr marL="72000" marR="9088" marT="90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58241"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en-US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  <a:ea typeface="+mn-ea"/>
                          <a:cs typeface="Arial" panose="020B0604020202020204" pitchFamily="34" charset="0"/>
                        </a:rPr>
                        <a:t>26.20.4</a:t>
                      </a:r>
                    </a:p>
                  </a:txBody>
                  <a:tcPr marL="9088" marR="9088" marT="9088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t" latinLnBrk="0" hangingPunct="1"/>
                      <a:r>
                        <a:rPr lang="ru-RU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  <a:ea typeface="+mn-ea"/>
                          <a:cs typeface="Arial" panose="020B0604020202020204" pitchFamily="34" charset="0"/>
                        </a:rPr>
                        <a:t>Производство средств защиты информации, а также информационных и телекоммуникационных систем, защищенных с использованием средств защиты информации</a:t>
                      </a:r>
                    </a:p>
                  </a:txBody>
                  <a:tcPr marL="72000" marR="9088" marT="90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4877"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en-US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  <a:ea typeface="+mn-ea"/>
                          <a:cs typeface="Arial" panose="020B0604020202020204" pitchFamily="34" charset="0"/>
                        </a:rPr>
                        <a:t>26.20.9</a:t>
                      </a:r>
                    </a:p>
                  </a:txBody>
                  <a:tcPr marL="9088" marR="9088" marT="9088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t" latinLnBrk="0" hangingPunct="1"/>
                      <a:r>
                        <a:rPr lang="ru-RU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  <a:ea typeface="+mn-ea"/>
                          <a:cs typeface="Arial" panose="020B0604020202020204" pitchFamily="34" charset="0"/>
                        </a:rPr>
                        <a:t>Производство прочих устройств автоматической обработки данных</a:t>
                      </a:r>
                    </a:p>
                  </a:txBody>
                  <a:tcPr marL="72000" marR="9088" marT="90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14255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Picture 4"/>
          <p:cNvPicPr/>
          <p:nvPr/>
        </p:nvPicPr>
        <p:blipFill>
          <a:blip r:embed="rId2"/>
          <a:stretch/>
        </p:blipFill>
        <p:spPr>
          <a:xfrm>
            <a:off x="0" y="0"/>
            <a:ext cx="9143280" cy="691920"/>
          </a:xfrm>
          <a:prstGeom prst="rect">
            <a:avLst/>
          </a:prstGeom>
          <a:ln>
            <a:noFill/>
          </a:ln>
        </p:spPr>
      </p:pic>
      <p:sp>
        <p:nvSpPr>
          <p:cNvPr id="130" name="CustomShape 3"/>
          <p:cNvSpPr/>
          <p:nvPr/>
        </p:nvSpPr>
        <p:spPr>
          <a:xfrm>
            <a:off x="300872" y="1268760"/>
            <a:ext cx="8541536" cy="86409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1400" b="1" strike="noStrike" spc="-1" dirty="0" smtClean="0">
                <a:solidFill>
                  <a:srgbClr val="002060"/>
                </a:solidFill>
                <a:latin typeface="Arial Black" panose="020B0A04020102020204" pitchFamily="34" charset="0"/>
                <a:ea typeface="DejaVu Sans"/>
              </a:rPr>
              <a:t>Распределение товаров-представителей «корзины» </a:t>
            </a:r>
            <a:br>
              <a:rPr lang="ru-RU" sz="1400" b="1" strike="noStrike" spc="-1" dirty="0" smtClean="0">
                <a:solidFill>
                  <a:srgbClr val="002060"/>
                </a:solidFill>
                <a:latin typeface="Arial Black" panose="020B0A04020102020204" pitchFamily="34" charset="0"/>
                <a:ea typeface="DejaVu Sans"/>
              </a:rPr>
            </a:br>
            <a:r>
              <a:rPr lang="ru-RU" sz="1400" b="1" strike="noStrike" spc="-1" dirty="0" smtClean="0">
                <a:solidFill>
                  <a:srgbClr val="002060"/>
                </a:solidFill>
                <a:latin typeface="Arial Black" panose="020B0A04020102020204" pitchFamily="34" charset="0"/>
                <a:ea typeface="DejaVu Sans"/>
              </a:rPr>
              <a:t>по размеру уточнений </a:t>
            </a:r>
            <a:r>
              <a:rPr lang="ru-RU" sz="1400" b="1" strike="noStrike" spc="-1" dirty="0">
                <a:solidFill>
                  <a:srgbClr val="002060"/>
                </a:solidFill>
                <a:latin typeface="Arial Black" panose="020B0A04020102020204" pitchFamily="34" charset="0"/>
                <a:ea typeface="DejaVu Sans"/>
              </a:rPr>
              <a:t>данных </a:t>
            </a:r>
            <a:r>
              <a:rPr lang="ru-RU" sz="1400" b="1" strike="noStrike" spc="-1" dirty="0" smtClean="0">
                <a:solidFill>
                  <a:srgbClr val="002060"/>
                </a:solidFill>
                <a:latin typeface="Arial Black" panose="020B0A04020102020204" pitchFamily="34" charset="0"/>
                <a:ea typeface="DejaVu Sans"/>
              </a:rPr>
              <a:t>за декабрь 2017 года</a:t>
            </a:r>
          </a:p>
          <a:p>
            <a:pPr algn="ctr">
              <a:lnSpc>
                <a:spcPct val="100000"/>
              </a:lnSpc>
              <a:spcBef>
                <a:spcPts val="600"/>
              </a:spcBef>
            </a:pPr>
            <a:r>
              <a:rPr lang="ru-RU" sz="1200" b="1" strike="noStrike" spc="-1" dirty="0" smtClean="0">
                <a:solidFill>
                  <a:srgbClr val="002060"/>
                </a:solidFill>
                <a:latin typeface="Arial Black" panose="020B0A04020102020204" pitchFamily="34" charset="0"/>
                <a:ea typeface="DejaVu Sans"/>
              </a:rPr>
              <a:t>(</a:t>
            </a:r>
            <a:r>
              <a:rPr lang="ru-RU" sz="1200" b="1" strike="noStrike" spc="-1" dirty="0">
                <a:solidFill>
                  <a:srgbClr val="002060"/>
                </a:solidFill>
                <a:latin typeface="Arial Black" panose="020B0A04020102020204" pitchFamily="34" charset="0"/>
                <a:ea typeface="DejaVu Sans"/>
              </a:rPr>
              <a:t>в процентах к количеству товаров </a:t>
            </a:r>
            <a:r>
              <a:rPr lang="ru-RU" sz="1200" b="1" strike="noStrike" spc="-1" dirty="0" smtClean="0">
                <a:solidFill>
                  <a:srgbClr val="002060"/>
                </a:solidFill>
                <a:latin typeface="Arial Black" panose="020B0A04020102020204" pitchFamily="34" charset="0"/>
                <a:ea typeface="DejaVu Sans"/>
              </a:rPr>
              <a:t>в «корзине»)</a:t>
            </a:r>
            <a:endParaRPr lang="ru-RU" sz="1200" b="0" strike="noStrike" spc="-1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sp>
        <p:nvSpPr>
          <p:cNvPr id="132" name="TextShape 4"/>
          <p:cNvSpPr txBox="1"/>
          <p:nvPr/>
        </p:nvSpPr>
        <p:spPr>
          <a:xfrm>
            <a:off x="144000" y="758160"/>
            <a:ext cx="8856000" cy="367878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spAutoFit/>
          </a:bodyPr>
          <a:lstStyle/>
          <a:p>
            <a:pPr algn="ctr"/>
            <a:r>
              <a:rPr lang="ru-RU" b="1" spc="-1" dirty="0">
                <a:solidFill>
                  <a:srgbClr val="171785"/>
                </a:solidFill>
                <a:latin typeface="Bookman Old Style"/>
                <a:ea typeface="DejaVu Sans"/>
              </a:rPr>
              <a:t>Уточнение респондентами данных </a:t>
            </a:r>
            <a:r>
              <a:rPr lang="ru-RU" b="1" spc="-1" dirty="0" smtClean="0">
                <a:solidFill>
                  <a:srgbClr val="171785"/>
                </a:solidFill>
                <a:latin typeface="Bookman Old Style"/>
                <a:ea typeface="DejaVu Sans"/>
              </a:rPr>
              <a:t>о </a:t>
            </a:r>
            <a:r>
              <a:rPr lang="ru-RU" b="1" spc="-1" dirty="0">
                <a:solidFill>
                  <a:srgbClr val="171785"/>
                </a:solidFill>
                <a:latin typeface="Bookman Old Style"/>
                <a:ea typeface="DejaVu Sans"/>
              </a:rPr>
              <a:t>производстве </a:t>
            </a:r>
            <a:r>
              <a:rPr lang="ru-RU" b="1" spc="-1" dirty="0" smtClean="0">
                <a:solidFill>
                  <a:srgbClr val="171785"/>
                </a:solidFill>
                <a:latin typeface="Bookman Old Style"/>
                <a:ea typeface="DejaVu Sans"/>
              </a:rPr>
              <a:t>продукции</a:t>
            </a:r>
            <a:endParaRPr lang="ru-RU" b="1" spc="-1" dirty="0">
              <a:solidFill>
                <a:srgbClr val="171785"/>
              </a:solidFill>
              <a:latin typeface="Bookman Old Style"/>
              <a:ea typeface="DejaVu Sans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DAABC-5DD0-4942-B4D1-C55197750B21}" type="slidenum">
              <a:rPr lang="ru-RU" smtClean="0"/>
              <a:t>32</a:t>
            </a:fld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772" y="2204864"/>
            <a:ext cx="7431087" cy="398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08889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Picture 4"/>
          <p:cNvPicPr/>
          <p:nvPr/>
        </p:nvPicPr>
        <p:blipFill>
          <a:blip r:embed="rId2"/>
          <a:stretch/>
        </p:blipFill>
        <p:spPr>
          <a:xfrm>
            <a:off x="0" y="0"/>
            <a:ext cx="9143280" cy="691920"/>
          </a:xfrm>
          <a:prstGeom prst="rect">
            <a:avLst/>
          </a:prstGeom>
          <a:ln>
            <a:noFill/>
          </a:ln>
        </p:spPr>
      </p:pic>
      <p:sp>
        <p:nvSpPr>
          <p:cNvPr id="130" name="CustomShape 3"/>
          <p:cNvSpPr/>
          <p:nvPr/>
        </p:nvSpPr>
        <p:spPr>
          <a:xfrm>
            <a:off x="301232" y="1340768"/>
            <a:ext cx="8541536" cy="64807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algn="ctr">
              <a:defRPr sz="1200" b="1" i="0" u="none" strike="noStrike" kern="1200" baseline="0">
                <a:solidFill>
                  <a:prstClr val="black"/>
                </a:solidFill>
                <a:latin typeface="Times New Roman" pitchFamily="18" charset="0"/>
                <a:ea typeface="+mn-ea"/>
                <a:cs typeface="+mn-cs"/>
              </a:defRPr>
            </a:pPr>
            <a:r>
              <a:rPr lang="ru-RU" sz="1400" b="1" spc="-1" dirty="0">
                <a:solidFill>
                  <a:srgbClr val="002060"/>
                </a:solidFill>
                <a:latin typeface="Arial Black" panose="020B0A04020102020204" pitchFamily="34" charset="0"/>
                <a:ea typeface="DejaVu Sans"/>
              </a:rPr>
              <a:t>Распределение товаров-представителей «корзины» </a:t>
            </a:r>
            <a:br>
              <a:rPr lang="ru-RU" sz="1400" b="1" spc="-1" dirty="0">
                <a:solidFill>
                  <a:srgbClr val="002060"/>
                </a:solidFill>
                <a:latin typeface="Arial Black" panose="020B0A04020102020204" pitchFamily="34" charset="0"/>
                <a:ea typeface="DejaVu Sans"/>
              </a:rPr>
            </a:br>
            <a:r>
              <a:rPr lang="ru-RU" sz="1400" b="1" spc="-1" dirty="0">
                <a:solidFill>
                  <a:srgbClr val="002060"/>
                </a:solidFill>
                <a:latin typeface="Arial Black" panose="020B0A04020102020204" pitchFamily="34" charset="0"/>
                <a:ea typeface="DejaVu Sans"/>
              </a:rPr>
              <a:t>по размеру уточнений </a:t>
            </a:r>
            <a:r>
              <a:rPr lang="ru-RU" sz="1400" b="1" spc="-1" dirty="0" smtClean="0">
                <a:solidFill>
                  <a:srgbClr val="002060"/>
                </a:solidFill>
                <a:latin typeface="Arial Black" panose="020B0A04020102020204" pitchFamily="34" charset="0"/>
                <a:ea typeface="DejaVu Sans"/>
              </a:rPr>
              <a:t>оперативных данных </a:t>
            </a:r>
          </a:p>
          <a:p>
            <a:pPr algn="ctr">
              <a:defRPr sz="1200" b="1" i="0" u="none" strike="noStrike" kern="1200" baseline="0">
                <a:solidFill>
                  <a:prstClr val="black"/>
                </a:solidFill>
                <a:latin typeface="Times New Roman" pitchFamily="18" charset="0"/>
                <a:ea typeface="+mn-ea"/>
                <a:cs typeface="+mn-cs"/>
              </a:defRPr>
            </a:pPr>
            <a:r>
              <a:rPr lang="ru-RU" sz="1400" dirty="0" smtClean="0">
                <a:solidFill>
                  <a:srgbClr val="002060"/>
                </a:solidFill>
                <a:latin typeface="Arial Black" panose="020B0A04020102020204" pitchFamily="34" charset="0"/>
                <a:cs typeface="Arial Cyr" panose="020B0604020202020204" pitchFamily="34" charset="0"/>
              </a:rPr>
              <a:t>в </a:t>
            </a:r>
            <a:r>
              <a:rPr lang="ru-RU" sz="1400" dirty="0">
                <a:solidFill>
                  <a:srgbClr val="002060"/>
                </a:solidFill>
                <a:latin typeface="Arial Black" panose="020B0A04020102020204" pitchFamily="34" charset="0"/>
                <a:cs typeface="Arial Cyr" panose="020B0604020202020204" pitchFamily="34" charset="0"/>
              </a:rPr>
              <a:t>% к общему количеству </a:t>
            </a:r>
            <a:r>
              <a:rPr lang="ru-RU" sz="1400" dirty="0" smtClean="0">
                <a:solidFill>
                  <a:srgbClr val="002060"/>
                </a:solidFill>
                <a:latin typeface="Arial Black" panose="020B0A04020102020204" pitchFamily="34" charset="0"/>
                <a:cs typeface="Arial Cyr" panose="020B0604020202020204" pitchFamily="34" charset="0"/>
              </a:rPr>
              <a:t>товаров в «корзине»</a:t>
            </a:r>
          </a:p>
          <a:p>
            <a:pPr algn="ctr">
              <a:defRPr sz="1200" b="1" i="0" u="none" strike="noStrike" kern="1200" baseline="0">
                <a:solidFill>
                  <a:prstClr val="black"/>
                </a:solidFill>
                <a:latin typeface="Times New Roman" pitchFamily="18" charset="0"/>
                <a:ea typeface="+mn-ea"/>
                <a:cs typeface="+mn-cs"/>
              </a:defRPr>
            </a:pPr>
            <a:endParaRPr lang="ru-RU" sz="1400" dirty="0">
              <a:solidFill>
                <a:srgbClr val="002060"/>
              </a:solidFill>
              <a:latin typeface="Arial Black" panose="020B0A04020102020204" pitchFamily="34" charset="0"/>
              <a:cs typeface="Arial Cyr" panose="020B0604020202020204" pitchFamily="34" charset="0"/>
            </a:endParaRPr>
          </a:p>
        </p:txBody>
      </p:sp>
      <p:sp>
        <p:nvSpPr>
          <p:cNvPr id="132" name="TextShape 4"/>
          <p:cNvSpPr txBox="1"/>
          <p:nvPr/>
        </p:nvSpPr>
        <p:spPr>
          <a:xfrm>
            <a:off x="144000" y="758160"/>
            <a:ext cx="8856000" cy="367878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spAutoFit/>
          </a:bodyPr>
          <a:lstStyle/>
          <a:p>
            <a:pPr algn="ctr"/>
            <a:r>
              <a:rPr lang="ru-RU" b="1" spc="-1" dirty="0">
                <a:solidFill>
                  <a:srgbClr val="171785"/>
                </a:solidFill>
                <a:latin typeface="Bookman Old Style"/>
                <a:ea typeface="DejaVu Sans"/>
              </a:rPr>
              <a:t>Уточнение респондентами данных </a:t>
            </a:r>
            <a:r>
              <a:rPr lang="ru-RU" b="1" spc="-1" dirty="0" smtClean="0">
                <a:solidFill>
                  <a:srgbClr val="171785"/>
                </a:solidFill>
                <a:latin typeface="Bookman Old Style"/>
                <a:ea typeface="DejaVu Sans"/>
              </a:rPr>
              <a:t>о </a:t>
            </a:r>
            <a:r>
              <a:rPr lang="ru-RU" b="1" spc="-1" dirty="0">
                <a:solidFill>
                  <a:srgbClr val="171785"/>
                </a:solidFill>
                <a:latin typeface="Bookman Old Style"/>
                <a:ea typeface="DejaVu Sans"/>
              </a:rPr>
              <a:t>производстве </a:t>
            </a:r>
            <a:r>
              <a:rPr lang="ru-RU" b="1" spc="-1" dirty="0" smtClean="0">
                <a:solidFill>
                  <a:srgbClr val="171785"/>
                </a:solidFill>
                <a:latin typeface="Bookman Old Style"/>
                <a:ea typeface="DejaVu Sans"/>
              </a:rPr>
              <a:t>продукции</a:t>
            </a:r>
            <a:endParaRPr lang="ru-RU" b="1" spc="-1" dirty="0">
              <a:solidFill>
                <a:srgbClr val="171785"/>
              </a:solidFill>
              <a:latin typeface="Bookman Old Style"/>
              <a:ea typeface="DejaVu Sans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DAABC-5DD0-4942-B4D1-C55197750B2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33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7" name="Диаграмма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25853186"/>
              </p:ext>
            </p:extLst>
          </p:nvPr>
        </p:nvGraphicFramePr>
        <p:xfrm>
          <a:off x="301232" y="2060848"/>
          <a:ext cx="8447232" cy="44064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259615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Picture 4"/>
          <p:cNvPicPr/>
          <p:nvPr/>
        </p:nvPicPr>
        <p:blipFill>
          <a:blip r:embed="rId2"/>
          <a:stretch/>
        </p:blipFill>
        <p:spPr>
          <a:xfrm>
            <a:off x="0" y="0"/>
            <a:ext cx="9143280" cy="691920"/>
          </a:xfrm>
          <a:prstGeom prst="rect">
            <a:avLst/>
          </a:prstGeom>
          <a:ln>
            <a:noFill/>
          </a:ln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DAABC-5DD0-4942-B4D1-C55197750B2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8" name="Диаграмма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77848791"/>
              </p:ext>
            </p:extLst>
          </p:nvPr>
        </p:nvGraphicFramePr>
        <p:xfrm>
          <a:off x="251520" y="1268760"/>
          <a:ext cx="8640960" cy="40639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057"/>
          <a:stretch/>
        </p:blipFill>
        <p:spPr bwMode="auto">
          <a:xfrm>
            <a:off x="683208" y="5398255"/>
            <a:ext cx="7776864" cy="1027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Shape 4"/>
          <p:cNvSpPr txBox="1"/>
          <p:nvPr/>
        </p:nvSpPr>
        <p:spPr>
          <a:xfrm>
            <a:off x="144000" y="758160"/>
            <a:ext cx="8856000" cy="367878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spAutoFit/>
          </a:bodyPr>
          <a:lstStyle/>
          <a:p>
            <a:pPr algn="ctr"/>
            <a:r>
              <a:rPr lang="ru-RU" b="1" spc="-1" dirty="0">
                <a:solidFill>
                  <a:srgbClr val="171785"/>
                </a:solidFill>
                <a:latin typeface="Bookman Old Style"/>
                <a:ea typeface="DejaVu Sans"/>
              </a:rPr>
              <a:t>Уточнение респондентами данных </a:t>
            </a:r>
            <a:r>
              <a:rPr lang="ru-RU" b="1" spc="-1" dirty="0" smtClean="0">
                <a:solidFill>
                  <a:srgbClr val="171785"/>
                </a:solidFill>
                <a:latin typeface="Bookman Old Style"/>
                <a:ea typeface="DejaVu Sans"/>
              </a:rPr>
              <a:t>о </a:t>
            </a:r>
            <a:r>
              <a:rPr lang="ru-RU" b="1" spc="-1" dirty="0">
                <a:solidFill>
                  <a:srgbClr val="171785"/>
                </a:solidFill>
                <a:latin typeface="Bookman Old Style"/>
                <a:ea typeface="DejaVu Sans"/>
              </a:rPr>
              <a:t>производстве </a:t>
            </a:r>
            <a:r>
              <a:rPr lang="ru-RU" b="1" spc="-1" dirty="0" smtClean="0">
                <a:solidFill>
                  <a:srgbClr val="171785"/>
                </a:solidFill>
                <a:latin typeface="Bookman Old Style"/>
                <a:ea typeface="DejaVu Sans"/>
              </a:rPr>
              <a:t>продукции</a:t>
            </a:r>
            <a:endParaRPr lang="ru-RU" b="1" spc="-1" dirty="0">
              <a:solidFill>
                <a:srgbClr val="171785"/>
              </a:solidFill>
              <a:latin typeface="Bookman Old Style"/>
              <a:ea typeface="DejaVu Sans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971600" y="5360913"/>
            <a:ext cx="3561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 </a:t>
            </a:r>
            <a:r>
              <a:rPr lang="ru-RU" dirty="0" smtClean="0"/>
              <a:t>«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5796136" y="6118234"/>
            <a:ext cx="3561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 </a:t>
            </a:r>
            <a:r>
              <a:rPr lang="ru-RU" dirty="0" smtClean="0"/>
              <a:t>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25065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Picture 4"/>
          <p:cNvPicPr/>
          <p:nvPr/>
        </p:nvPicPr>
        <p:blipFill>
          <a:blip r:embed="rId2"/>
          <a:stretch/>
        </p:blipFill>
        <p:spPr>
          <a:xfrm>
            <a:off x="0" y="0"/>
            <a:ext cx="9143280" cy="691920"/>
          </a:xfrm>
          <a:prstGeom prst="rect">
            <a:avLst/>
          </a:prstGeom>
          <a:ln>
            <a:noFill/>
          </a:ln>
        </p:spPr>
      </p:pic>
      <p:sp>
        <p:nvSpPr>
          <p:cNvPr id="132" name="TextShape 4"/>
          <p:cNvSpPr txBox="1"/>
          <p:nvPr/>
        </p:nvSpPr>
        <p:spPr>
          <a:xfrm>
            <a:off x="144000" y="758160"/>
            <a:ext cx="8856000" cy="367878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spAutoFit/>
          </a:bodyPr>
          <a:lstStyle/>
          <a:p>
            <a:pPr algn="ctr"/>
            <a:r>
              <a:rPr lang="ru-RU" b="1" spc="-1" dirty="0">
                <a:solidFill>
                  <a:srgbClr val="171785"/>
                </a:solidFill>
                <a:latin typeface="Bookman Old Style"/>
                <a:ea typeface="DejaVu Sans"/>
              </a:rPr>
              <a:t>Уточнение респондентами данных </a:t>
            </a:r>
            <a:r>
              <a:rPr lang="ru-RU" b="1" spc="-1" dirty="0" smtClean="0">
                <a:solidFill>
                  <a:srgbClr val="171785"/>
                </a:solidFill>
                <a:latin typeface="Bookman Old Style"/>
                <a:ea typeface="DejaVu Sans"/>
              </a:rPr>
              <a:t>о </a:t>
            </a:r>
            <a:r>
              <a:rPr lang="ru-RU" b="1" spc="-1" dirty="0">
                <a:solidFill>
                  <a:srgbClr val="171785"/>
                </a:solidFill>
                <a:latin typeface="Bookman Old Style"/>
                <a:ea typeface="DejaVu Sans"/>
              </a:rPr>
              <a:t>производстве </a:t>
            </a:r>
            <a:r>
              <a:rPr lang="ru-RU" b="1" spc="-1" dirty="0" smtClean="0">
                <a:solidFill>
                  <a:srgbClr val="171785"/>
                </a:solidFill>
                <a:latin typeface="Bookman Old Style"/>
                <a:ea typeface="DejaVu Sans"/>
              </a:rPr>
              <a:t>продукции</a:t>
            </a:r>
            <a:endParaRPr lang="ru-RU" b="1" spc="-1" dirty="0">
              <a:solidFill>
                <a:srgbClr val="171785"/>
              </a:solidFill>
              <a:latin typeface="Bookman Old Style"/>
              <a:ea typeface="DejaVu Sans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DAABC-5DD0-4942-B4D1-C55197750B2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35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10" name="Диаграмма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84060459"/>
              </p:ext>
            </p:extLst>
          </p:nvPr>
        </p:nvGraphicFramePr>
        <p:xfrm>
          <a:off x="233404" y="1268761"/>
          <a:ext cx="8676472" cy="33843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71"/>
          <a:stretch/>
        </p:blipFill>
        <p:spPr bwMode="auto">
          <a:xfrm>
            <a:off x="827584" y="5018567"/>
            <a:ext cx="7416824" cy="1578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Овал 3"/>
          <p:cNvSpPr/>
          <p:nvPr/>
        </p:nvSpPr>
        <p:spPr>
          <a:xfrm>
            <a:off x="6588224" y="2420888"/>
            <a:ext cx="720080" cy="1944216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1067443" y="5005126"/>
            <a:ext cx="3561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 </a:t>
            </a:r>
            <a:r>
              <a:rPr lang="ru-RU" dirty="0" smtClean="0"/>
              <a:t>«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64260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Picture 4"/>
          <p:cNvPicPr/>
          <p:nvPr/>
        </p:nvPicPr>
        <p:blipFill>
          <a:blip r:embed="rId2"/>
          <a:stretch/>
        </p:blipFill>
        <p:spPr>
          <a:xfrm>
            <a:off x="0" y="0"/>
            <a:ext cx="9143280" cy="691920"/>
          </a:xfrm>
          <a:prstGeom prst="rect">
            <a:avLst/>
          </a:prstGeom>
          <a:ln>
            <a:noFill/>
          </a:ln>
        </p:spPr>
      </p:pic>
      <p:sp>
        <p:nvSpPr>
          <p:cNvPr id="132" name="TextShape 4"/>
          <p:cNvSpPr txBox="1"/>
          <p:nvPr/>
        </p:nvSpPr>
        <p:spPr>
          <a:xfrm>
            <a:off x="144000" y="758160"/>
            <a:ext cx="8856000" cy="398655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spAutoFit/>
          </a:bodyPr>
          <a:lstStyle/>
          <a:p>
            <a:pPr algn="ctr"/>
            <a:r>
              <a:rPr lang="ru-RU" sz="2000" b="1" spc="-1" dirty="0" smtClean="0">
                <a:solidFill>
                  <a:srgbClr val="171785"/>
                </a:solidFill>
                <a:latin typeface="Bookman Old Style"/>
                <a:ea typeface="DejaVu Sans"/>
              </a:rPr>
              <a:t>Объяснения респондентов о причинах уточнения данных</a:t>
            </a:r>
            <a:endParaRPr lang="ru-RU" sz="2000" b="1" spc="-1" dirty="0">
              <a:solidFill>
                <a:srgbClr val="171785"/>
              </a:solidFill>
              <a:latin typeface="Bookman Old Style"/>
              <a:ea typeface="DejaVu Sans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DAABC-5DD0-4942-B4D1-C55197750B2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5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8" t="8867" r="2428" b="12733"/>
          <a:stretch/>
        </p:blipFill>
        <p:spPr bwMode="auto">
          <a:xfrm>
            <a:off x="1043607" y="2636912"/>
            <a:ext cx="7612029" cy="1939441"/>
          </a:xfrm>
          <a:prstGeom prst="rect">
            <a:avLst/>
          </a:prstGeom>
          <a:noFill/>
          <a:ln w="9525">
            <a:solidFill>
              <a:schemeClr val="tx2">
                <a:lumMod val="40000"/>
                <a:lumOff val="6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65" r="1445" b="5883"/>
          <a:stretch/>
        </p:blipFill>
        <p:spPr bwMode="auto">
          <a:xfrm>
            <a:off x="352129" y="4941168"/>
            <a:ext cx="8303508" cy="1368152"/>
          </a:xfrm>
          <a:prstGeom prst="rect">
            <a:avLst/>
          </a:prstGeom>
          <a:noFill/>
          <a:ln w="9525">
            <a:solidFill>
              <a:schemeClr val="tx2">
                <a:lumMod val="40000"/>
                <a:lumOff val="6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" name="Рисунок 9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10" t="53503" r="7994" b="38366"/>
          <a:stretch/>
        </p:blipFill>
        <p:spPr bwMode="auto">
          <a:xfrm>
            <a:off x="611560" y="1412776"/>
            <a:ext cx="7307413" cy="965577"/>
          </a:xfrm>
          <a:prstGeom prst="rect">
            <a:avLst/>
          </a:prstGeom>
          <a:noFill/>
          <a:ln>
            <a:solidFill>
              <a:schemeClr val="tx2">
                <a:lumMod val="40000"/>
                <a:lumOff val="60000"/>
              </a:schemeClr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970796" y="1412776"/>
            <a:ext cx="3561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 </a:t>
            </a:r>
            <a:r>
              <a:rPr lang="ru-RU" dirty="0" smtClean="0"/>
              <a:t>«</a:t>
            </a:r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1400370" y="2564904"/>
            <a:ext cx="3561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 </a:t>
            </a:r>
            <a:r>
              <a:rPr lang="ru-RU" dirty="0" smtClean="0"/>
              <a:t>«</a:t>
            </a:r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792702" y="4855168"/>
            <a:ext cx="3561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 </a:t>
            </a:r>
            <a:r>
              <a:rPr lang="ru-RU" dirty="0" smtClean="0"/>
              <a:t>«</a:t>
            </a:r>
            <a:endParaRPr lang="ru-RU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4433289" y="1885093"/>
            <a:ext cx="3561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 </a:t>
            </a:r>
            <a:r>
              <a:rPr lang="ru-RU" dirty="0" smtClean="0"/>
              <a:t>»</a:t>
            </a:r>
            <a:endParaRPr lang="ru-RU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7380312" y="5939988"/>
            <a:ext cx="3561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 </a:t>
            </a:r>
            <a:r>
              <a:rPr lang="ru-RU" dirty="0" smtClean="0"/>
              <a:t>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08222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Picture 4"/>
          <p:cNvPicPr/>
          <p:nvPr/>
        </p:nvPicPr>
        <p:blipFill>
          <a:blip r:embed="rId2"/>
          <a:stretch/>
        </p:blipFill>
        <p:spPr>
          <a:xfrm>
            <a:off x="0" y="0"/>
            <a:ext cx="9143280" cy="691920"/>
          </a:xfrm>
          <a:prstGeom prst="rect">
            <a:avLst/>
          </a:prstGeom>
          <a:ln>
            <a:noFill/>
          </a:ln>
        </p:spPr>
      </p:pic>
      <p:sp>
        <p:nvSpPr>
          <p:cNvPr id="132" name="TextShape 4"/>
          <p:cNvSpPr txBox="1"/>
          <p:nvPr/>
        </p:nvSpPr>
        <p:spPr>
          <a:xfrm>
            <a:off x="144000" y="758160"/>
            <a:ext cx="8856000" cy="398655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spAutoFit/>
          </a:bodyPr>
          <a:lstStyle/>
          <a:p>
            <a:pPr algn="ctr"/>
            <a:r>
              <a:rPr lang="ru-RU" sz="2000" b="1" spc="-1" dirty="0">
                <a:solidFill>
                  <a:srgbClr val="171785"/>
                </a:solidFill>
                <a:latin typeface="Bookman Old Style"/>
                <a:ea typeface="DejaVu Sans"/>
              </a:rPr>
              <a:t>Объяснения респондентов о </a:t>
            </a:r>
            <a:r>
              <a:rPr lang="ru-RU" sz="2000" b="1" spc="-1" dirty="0" smtClean="0">
                <a:solidFill>
                  <a:srgbClr val="171785"/>
                </a:solidFill>
                <a:latin typeface="Bookman Old Style"/>
                <a:ea typeface="DejaVu Sans"/>
              </a:rPr>
              <a:t>причинах  уточнения </a:t>
            </a:r>
            <a:r>
              <a:rPr lang="ru-RU" sz="2000" b="1" spc="-1" dirty="0">
                <a:solidFill>
                  <a:srgbClr val="171785"/>
                </a:solidFill>
                <a:latin typeface="Bookman Old Style"/>
                <a:ea typeface="DejaVu Sans"/>
              </a:rPr>
              <a:t>данных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DAABC-5DD0-4942-B4D1-C55197750B2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5" t="9577" r="1396" b="13390"/>
          <a:stretch/>
        </p:blipFill>
        <p:spPr bwMode="auto">
          <a:xfrm>
            <a:off x="642866" y="1556792"/>
            <a:ext cx="8128131" cy="1579766"/>
          </a:xfrm>
          <a:prstGeom prst="rect">
            <a:avLst/>
          </a:prstGeom>
          <a:noFill/>
          <a:ln w="9525">
            <a:solidFill>
              <a:schemeClr val="tx2">
                <a:lumMod val="40000"/>
                <a:lumOff val="6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866" y="5517232"/>
            <a:ext cx="8244407" cy="1065048"/>
          </a:xfrm>
          <a:prstGeom prst="rect">
            <a:avLst/>
          </a:prstGeom>
          <a:noFill/>
          <a:ln w="9525">
            <a:solidFill>
              <a:schemeClr val="accent1">
                <a:lumMod val="40000"/>
                <a:lumOff val="6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3391602"/>
            <a:ext cx="7488832" cy="19780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043608" y="1510100"/>
            <a:ext cx="3561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 </a:t>
            </a:r>
            <a:r>
              <a:rPr lang="ru-RU" dirty="0" smtClean="0"/>
              <a:t>«</a:t>
            </a: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865514" y="3284984"/>
            <a:ext cx="3561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 </a:t>
            </a:r>
            <a:r>
              <a:rPr lang="ru-RU" dirty="0" smtClean="0"/>
              <a:t>«</a:t>
            </a:r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1043608" y="5493344"/>
            <a:ext cx="3561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 </a:t>
            </a:r>
            <a:r>
              <a:rPr lang="ru-RU" dirty="0" smtClean="0"/>
              <a:t>«</a:t>
            </a:r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8028384" y="2777812"/>
            <a:ext cx="3561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 </a:t>
            </a:r>
            <a:r>
              <a:rPr lang="ru-RU" dirty="0" smtClean="0"/>
              <a:t>»</a:t>
            </a:r>
            <a:endParaRPr lang="ru-RU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7672196" y="4797152"/>
            <a:ext cx="3561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 </a:t>
            </a:r>
            <a:r>
              <a:rPr lang="ru-RU" dirty="0" smtClean="0"/>
              <a:t>»</a:t>
            </a:r>
            <a:endParaRPr lang="ru-RU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5083515" y="6213675"/>
            <a:ext cx="3561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 </a:t>
            </a:r>
            <a:r>
              <a:rPr lang="ru-RU" dirty="0" smtClean="0"/>
              <a:t>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73943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CustomShape 1"/>
          <p:cNvSpPr/>
          <p:nvPr/>
        </p:nvSpPr>
        <p:spPr>
          <a:xfrm>
            <a:off x="102600" y="691920"/>
            <a:ext cx="8938080" cy="64884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lvl="0" algn="ctr"/>
            <a:r>
              <a:rPr lang="ru-RU" b="1" spc="-1" dirty="0">
                <a:solidFill>
                  <a:srgbClr val="171785"/>
                </a:solidFill>
                <a:latin typeface="Bookman Old Style"/>
                <a:ea typeface="DejaVu Sans"/>
              </a:rPr>
              <a:t>Данные  по переходным ключам</a:t>
            </a:r>
          </a:p>
          <a:p>
            <a:pPr lvl="0" algn="ctr"/>
            <a:r>
              <a:rPr lang="ru-RU" b="1" spc="-1" dirty="0">
                <a:solidFill>
                  <a:srgbClr val="171785"/>
                </a:solidFill>
                <a:latin typeface="Bookman Old Style"/>
                <a:ea typeface="DejaVu Sans"/>
              </a:rPr>
              <a:t>и реальные данные респондентов за 2016 год</a:t>
            </a:r>
          </a:p>
        </p:txBody>
      </p:sp>
      <p:pic>
        <p:nvPicPr>
          <p:cNvPr id="126" name="Picture 4"/>
          <p:cNvPicPr/>
          <p:nvPr/>
        </p:nvPicPr>
        <p:blipFill>
          <a:blip r:embed="rId2"/>
          <a:stretch/>
        </p:blipFill>
        <p:spPr>
          <a:xfrm>
            <a:off x="0" y="0"/>
            <a:ext cx="9143280" cy="691920"/>
          </a:xfrm>
          <a:prstGeom prst="rect">
            <a:avLst/>
          </a:prstGeom>
          <a:ln>
            <a:noFill/>
          </a:ln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DAABC-5DD0-4942-B4D1-C55197750B21}" type="slidenum">
              <a:rPr lang="ru-RU" smtClean="0"/>
              <a:t>38</a:t>
            </a:fld>
            <a:endParaRPr lang="ru-RU" dirty="0"/>
          </a:p>
        </p:txBody>
      </p:sp>
      <p:graphicFrame>
        <p:nvGraphicFramePr>
          <p:cNvPr id="12" name="Диаграмма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61825354"/>
              </p:ext>
            </p:extLst>
          </p:nvPr>
        </p:nvGraphicFramePr>
        <p:xfrm>
          <a:off x="395176" y="1340768"/>
          <a:ext cx="8352928" cy="50909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092304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Picture 4"/>
          <p:cNvPicPr/>
          <p:nvPr/>
        </p:nvPicPr>
        <p:blipFill>
          <a:blip r:embed="rId2"/>
          <a:stretch/>
        </p:blipFill>
        <p:spPr>
          <a:xfrm>
            <a:off x="0" y="0"/>
            <a:ext cx="9143280" cy="691920"/>
          </a:xfrm>
          <a:prstGeom prst="rect">
            <a:avLst/>
          </a:prstGeom>
          <a:ln>
            <a:noFill/>
          </a:ln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DAABC-5DD0-4942-B4D1-C55197750B21}" type="slidenum">
              <a:rPr lang="ru-RU" smtClean="0"/>
              <a:t>39</a:t>
            </a:fld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575196" y="5805430"/>
            <a:ext cx="799288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 sz="1200" b="1" i="0" u="none" strike="noStrike" kern="1200" baseline="0">
                <a:solidFill>
                  <a:prstClr val="black"/>
                </a:solidFill>
                <a:latin typeface="Arial Black" panose="020B0A04020102020204" pitchFamily="34" charset="0"/>
                <a:ea typeface="+mn-ea"/>
                <a:cs typeface="+mn-cs"/>
              </a:defRPr>
            </a:pPr>
            <a:r>
              <a:rPr lang="ru-RU" sz="1200" dirty="0" smtClean="0">
                <a:latin typeface="Arial Black" panose="020B0A04020102020204" pitchFamily="34" charset="0"/>
              </a:rPr>
              <a:t>По переходным ключам ОКПД-ОКПД2 соответствие не установлено. При перекодировке принято решение по коду </a:t>
            </a:r>
            <a:r>
              <a:rPr lang="ru-RU" sz="1200" dirty="0">
                <a:latin typeface="Arial Black" panose="020B0A04020102020204" pitchFamily="34" charset="0"/>
              </a:rPr>
              <a:t>10.85.1 </a:t>
            </a:r>
            <a:r>
              <a:rPr lang="ru-RU" sz="1200" dirty="0" smtClean="0">
                <a:latin typeface="Arial Black" panose="020B0A04020102020204" pitchFamily="34" charset="0"/>
              </a:rPr>
              <a:t>ОКПД2 использовать данные кода 15.20.14.250 ОКПД</a:t>
            </a:r>
          </a:p>
        </p:txBody>
      </p:sp>
      <p:sp>
        <p:nvSpPr>
          <p:cNvPr id="13" name="CustomShape 1"/>
          <p:cNvSpPr/>
          <p:nvPr/>
        </p:nvSpPr>
        <p:spPr>
          <a:xfrm>
            <a:off x="102600" y="691920"/>
            <a:ext cx="8938080" cy="64884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lvl="0" algn="ctr"/>
            <a:r>
              <a:rPr lang="ru-RU" b="1" spc="-1" dirty="0">
                <a:solidFill>
                  <a:srgbClr val="171785"/>
                </a:solidFill>
                <a:latin typeface="Bookman Old Style"/>
                <a:ea typeface="DejaVu Sans"/>
              </a:rPr>
              <a:t>Данные  по переходным ключам</a:t>
            </a:r>
          </a:p>
          <a:p>
            <a:pPr lvl="0" algn="ctr"/>
            <a:r>
              <a:rPr lang="ru-RU" b="1" spc="-1" dirty="0">
                <a:solidFill>
                  <a:srgbClr val="171785"/>
                </a:solidFill>
                <a:latin typeface="Bookman Old Style"/>
                <a:ea typeface="DejaVu Sans"/>
              </a:rPr>
              <a:t>и реальные данные респондентов за 2016 год</a:t>
            </a:r>
          </a:p>
        </p:txBody>
      </p:sp>
      <p:graphicFrame>
        <p:nvGraphicFramePr>
          <p:cNvPr id="14" name="Диаграмма 1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25668438"/>
              </p:ext>
            </p:extLst>
          </p:nvPr>
        </p:nvGraphicFramePr>
        <p:xfrm>
          <a:off x="431180" y="1556792"/>
          <a:ext cx="8280920" cy="41044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70672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shapk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2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ectangle 3"/>
          <p:cNvSpPr txBox="1">
            <a:spLocks noChangeArrowheads="1"/>
          </p:cNvSpPr>
          <p:nvPr/>
        </p:nvSpPr>
        <p:spPr>
          <a:xfrm>
            <a:off x="314248" y="1278962"/>
            <a:ext cx="8484191" cy="166019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spcBef>
                <a:spcPts val="600"/>
              </a:spcBef>
              <a:buClr>
                <a:srgbClr val="FF9900"/>
              </a:buClr>
              <a:buSzPct val="150000"/>
              <a:buFont typeface="Wingdings" pitchFamily="2" charset="2"/>
              <a:buChar char="§"/>
            </a:pPr>
            <a:r>
              <a:rPr lang="en-US" sz="1400" b="1" dirty="0" smtClean="0">
                <a:solidFill>
                  <a:srgbClr val="000000"/>
                </a:solidFill>
                <a:latin typeface="Arial Black" pitchFamily="34" charset="0"/>
              </a:rPr>
              <a:t>«International recommendations  for the index of industrial production», United Nations Statistics Division, Department of Economic and Social Affairs, United Nations, New York, 20</a:t>
            </a:r>
            <a:r>
              <a:rPr lang="ru-RU" sz="1400" b="1" dirty="0" smtClean="0">
                <a:solidFill>
                  <a:srgbClr val="000000"/>
                </a:solidFill>
                <a:latin typeface="Arial Black" pitchFamily="34" charset="0"/>
              </a:rPr>
              <a:t>1</a:t>
            </a:r>
            <a:r>
              <a:rPr lang="en-US" sz="1400" b="1" dirty="0" smtClean="0">
                <a:solidFill>
                  <a:srgbClr val="000000"/>
                </a:solidFill>
                <a:latin typeface="Arial Black" pitchFamily="34" charset="0"/>
              </a:rPr>
              <a:t>0</a:t>
            </a:r>
          </a:p>
          <a:p>
            <a:pPr>
              <a:lnSpc>
                <a:spcPct val="90000"/>
              </a:lnSpc>
              <a:spcBef>
                <a:spcPts val="600"/>
              </a:spcBef>
              <a:buClr>
                <a:srgbClr val="FF9900"/>
              </a:buClr>
              <a:buSzPct val="150000"/>
              <a:buFont typeface="Wingdings" pitchFamily="2" charset="2"/>
              <a:buChar char="§"/>
            </a:pPr>
            <a:r>
              <a:rPr lang="en-US" sz="1400" b="1" dirty="0" smtClean="0">
                <a:solidFill>
                  <a:srgbClr val="000000"/>
                </a:solidFill>
                <a:latin typeface="Arial Black" pitchFamily="34" charset="0"/>
              </a:rPr>
              <a:t>«Methodology of short-term business statistics». European Communities - 2002, Cat. № KS-BG-02-002-EN-N</a:t>
            </a:r>
            <a:endParaRPr lang="en-US" sz="1400" dirty="0" smtClean="0">
              <a:solidFill>
                <a:srgbClr val="000000"/>
              </a:solidFill>
              <a:latin typeface="Arial Black" pitchFamily="34" charset="0"/>
            </a:endParaRPr>
          </a:p>
          <a:p>
            <a:pPr>
              <a:lnSpc>
                <a:spcPct val="90000"/>
              </a:lnSpc>
              <a:spcBef>
                <a:spcPts val="600"/>
              </a:spcBef>
              <a:buClr>
                <a:srgbClr val="FF9900"/>
              </a:buClr>
              <a:buSzPct val="150000"/>
              <a:buFont typeface="Wingdings" pitchFamily="2" charset="2"/>
              <a:buChar char="§"/>
            </a:pPr>
            <a:r>
              <a:rPr lang="ru-RU" sz="1400" dirty="0" smtClean="0">
                <a:solidFill>
                  <a:srgbClr val="000000"/>
                </a:solidFill>
                <a:latin typeface="Arial Black" pitchFamily="34" charset="0"/>
              </a:rPr>
              <a:t> </a:t>
            </a:r>
            <a:r>
              <a:rPr lang="en-US" sz="1400" b="1" dirty="0" smtClean="0">
                <a:solidFill>
                  <a:srgbClr val="000000"/>
                </a:solidFill>
                <a:latin typeface="Arial Black" pitchFamily="34" charset="0"/>
              </a:rPr>
              <a:t>«Industrial Statistics Guidelines and Methodology</a:t>
            </a:r>
            <a:r>
              <a:rPr lang="ru-RU" sz="1400" b="1" dirty="0" smtClean="0">
                <a:solidFill>
                  <a:srgbClr val="000000"/>
                </a:solidFill>
                <a:latin typeface="Arial Black" pitchFamily="34" charset="0"/>
              </a:rPr>
              <a:t>» </a:t>
            </a:r>
            <a:r>
              <a:rPr lang="en-US" sz="1400" b="1" dirty="0" smtClean="0">
                <a:solidFill>
                  <a:srgbClr val="000000"/>
                </a:solidFill>
                <a:latin typeface="Arial Black" pitchFamily="34" charset="0"/>
              </a:rPr>
              <a:t>United Nations Industrial Development Organization (UNIDO) Vienna 2010</a:t>
            </a:r>
            <a:endParaRPr lang="ru-RU" sz="1400" b="1" dirty="0" smtClean="0">
              <a:solidFill>
                <a:srgbClr val="000000"/>
              </a:solidFill>
              <a:latin typeface="Arial Black" pitchFamily="34" charset="0"/>
            </a:endParaRPr>
          </a:p>
        </p:txBody>
      </p:sp>
      <p:pic>
        <p:nvPicPr>
          <p:cNvPr id="19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5853" y="2564904"/>
            <a:ext cx="976287" cy="1008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3"/>
          <p:cNvSpPr>
            <a:spLocks noChangeArrowheads="1"/>
          </p:cNvSpPr>
          <p:nvPr/>
        </p:nvSpPr>
        <p:spPr bwMode="auto">
          <a:xfrm>
            <a:off x="107504" y="679393"/>
            <a:ext cx="88460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altLang="ru-RU" sz="2400" b="1" dirty="0" smtClean="0">
                <a:solidFill>
                  <a:srgbClr val="171785"/>
                </a:solidFill>
                <a:latin typeface="Bookman Old Style" pitchFamily="18" charset="0"/>
              </a:rPr>
              <a:t>Международные рекомендации  по расчету </a:t>
            </a:r>
            <a:r>
              <a:rPr lang="ru-RU" sz="2400" b="1" dirty="0" smtClean="0">
                <a:solidFill>
                  <a:srgbClr val="171785"/>
                </a:solidFill>
                <a:latin typeface="Bookman Old Style" pitchFamily="18" charset="0"/>
              </a:rPr>
              <a:t>ИПП</a:t>
            </a:r>
            <a:endParaRPr lang="ru-RU" altLang="ru-RU" sz="2400" b="1" dirty="0">
              <a:solidFill>
                <a:srgbClr val="171785"/>
              </a:solidFill>
              <a:latin typeface="Bookman Old Style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84014" y="2939157"/>
            <a:ext cx="8493042" cy="3400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Clr>
                <a:srgbClr val="000099"/>
              </a:buClr>
            </a:pPr>
            <a:r>
              <a:rPr lang="ru-RU" sz="1600" u="sng" dirty="0" smtClean="0">
                <a:latin typeface="Arial Black" panose="020B0A04020102020204" pitchFamily="34" charset="0"/>
              </a:rPr>
              <a:t>Основные типы индексов</a:t>
            </a:r>
            <a:r>
              <a:rPr lang="ru-RU" sz="1600" dirty="0" smtClean="0">
                <a:latin typeface="Arial Black" panose="020B0A04020102020204" pitchFamily="34" charset="0"/>
              </a:rPr>
              <a:t>:</a:t>
            </a:r>
            <a:endParaRPr lang="ru-RU" sz="1600" dirty="0">
              <a:latin typeface="Arial Black" panose="020B0A04020102020204" pitchFamily="34" charset="0"/>
            </a:endParaRPr>
          </a:p>
          <a:p>
            <a:pPr marL="540000" algn="just">
              <a:spcBef>
                <a:spcPts val="600"/>
              </a:spcBef>
              <a:buClr>
                <a:srgbClr val="000099"/>
              </a:buClr>
            </a:pPr>
            <a:r>
              <a:rPr lang="ru-RU" sz="1400" dirty="0" smtClean="0">
                <a:latin typeface="Arial Black" panose="020B0A04020102020204" pitchFamily="34" charset="0"/>
              </a:rPr>
              <a:t>- индекс </a:t>
            </a:r>
            <a:r>
              <a:rPr lang="ru-RU" sz="1400" dirty="0">
                <a:latin typeface="Arial Black" panose="020B0A04020102020204" pitchFamily="34" charset="0"/>
              </a:rPr>
              <a:t>Ласпейреса </a:t>
            </a:r>
            <a:r>
              <a:rPr lang="ru-RU" sz="1400" dirty="0" smtClean="0">
                <a:latin typeface="Arial Black" panose="020B0A04020102020204" pitchFamily="34" charset="0"/>
              </a:rPr>
              <a:t>(веса </a:t>
            </a:r>
            <a:r>
              <a:rPr lang="ru-RU" sz="1400" dirty="0">
                <a:latin typeface="Arial Black" panose="020B0A04020102020204" pitchFamily="34" charset="0"/>
              </a:rPr>
              <a:t>фиксированного базового </a:t>
            </a:r>
            <a:r>
              <a:rPr lang="ru-RU" sz="1400" dirty="0" smtClean="0">
                <a:latin typeface="Arial Black" panose="020B0A04020102020204" pitchFamily="34" charset="0"/>
              </a:rPr>
              <a:t>периода)</a:t>
            </a:r>
          </a:p>
          <a:p>
            <a:pPr marL="540000" algn="just">
              <a:spcBef>
                <a:spcPts val="600"/>
              </a:spcBef>
              <a:buClr>
                <a:srgbClr val="000099"/>
              </a:buClr>
            </a:pPr>
            <a:r>
              <a:rPr lang="ru-RU" sz="1400" dirty="0" smtClean="0">
                <a:latin typeface="Arial Black" panose="020B0A04020102020204" pitchFamily="34" charset="0"/>
              </a:rPr>
              <a:t>- индекс </a:t>
            </a:r>
            <a:r>
              <a:rPr lang="ru-RU" sz="1400" dirty="0">
                <a:latin typeface="Arial Black" panose="020B0A04020102020204" pitchFamily="34" charset="0"/>
              </a:rPr>
              <a:t>Пааше </a:t>
            </a:r>
            <a:r>
              <a:rPr lang="ru-RU" sz="1400" dirty="0" smtClean="0">
                <a:latin typeface="Arial Black" panose="020B0A04020102020204" pitchFamily="34" charset="0"/>
              </a:rPr>
              <a:t>(веса </a:t>
            </a:r>
            <a:r>
              <a:rPr lang="ru-RU" sz="1400" dirty="0">
                <a:latin typeface="Arial Black" panose="020B0A04020102020204" pitchFamily="34" charset="0"/>
              </a:rPr>
              <a:t>текущего </a:t>
            </a:r>
            <a:r>
              <a:rPr lang="ru-RU" sz="1400" dirty="0" smtClean="0">
                <a:latin typeface="Arial Black" panose="020B0A04020102020204" pitchFamily="34" charset="0"/>
              </a:rPr>
              <a:t>периода)</a:t>
            </a:r>
          </a:p>
          <a:p>
            <a:pPr marL="540000">
              <a:spcBef>
                <a:spcPts val="600"/>
              </a:spcBef>
              <a:buClr>
                <a:srgbClr val="000099"/>
              </a:buClr>
            </a:pPr>
            <a:r>
              <a:rPr lang="ru-RU" sz="1400" dirty="0" smtClean="0">
                <a:latin typeface="Arial Black" panose="020B0A04020102020204" pitchFamily="34" charset="0"/>
              </a:rPr>
              <a:t>- индекс </a:t>
            </a:r>
            <a:r>
              <a:rPr lang="ru-RU" sz="1400" dirty="0">
                <a:latin typeface="Arial Black" panose="020B0A04020102020204" pitchFamily="34" charset="0"/>
              </a:rPr>
              <a:t>Фишера </a:t>
            </a:r>
            <a:r>
              <a:rPr lang="ru-RU" sz="1400" dirty="0" smtClean="0">
                <a:latin typeface="Arial Black" panose="020B0A04020102020204" pitchFamily="34" charset="0"/>
              </a:rPr>
              <a:t> (геометрическая </a:t>
            </a:r>
            <a:r>
              <a:rPr lang="ru-RU" sz="1400" dirty="0">
                <a:latin typeface="Arial Black" panose="020B0A04020102020204" pitchFamily="34" charset="0"/>
              </a:rPr>
              <a:t>средняя индексов Ласпейреса и </a:t>
            </a:r>
            <a:r>
              <a:rPr lang="ru-RU" sz="1400" dirty="0" smtClean="0">
                <a:latin typeface="Arial Black" panose="020B0A04020102020204" pitchFamily="34" charset="0"/>
              </a:rPr>
              <a:t> Пааше)</a:t>
            </a:r>
          </a:p>
          <a:p>
            <a:pPr algn="just">
              <a:spcBef>
                <a:spcPts val="1200"/>
              </a:spcBef>
              <a:buClr>
                <a:srgbClr val="000099"/>
              </a:buClr>
            </a:pPr>
            <a:r>
              <a:rPr lang="ru-RU" sz="1600" dirty="0" smtClean="0">
                <a:latin typeface="Arial Black" panose="020B0A04020102020204" pitchFamily="34" charset="0"/>
              </a:rPr>
              <a:t>При </a:t>
            </a:r>
            <a:r>
              <a:rPr lang="ru-RU" sz="1600" dirty="0">
                <a:latin typeface="Arial Black" panose="020B0A04020102020204" pitchFamily="34" charset="0"/>
              </a:rPr>
              <a:t>составлении </a:t>
            </a:r>
            <a:r>
              <a:rPr lang="ru-RU" sz="1600" dirty="0" smtClean="0">
                <a:latin typeface="Arial Black" panose="020B0A04020102020204" pitchFamily="34" charset="0"/>
              </a:rPr>
              <a:t>ИПП рекомендуется </a:t>
            </a:r>
            <a:r>
              <a:rPr lang="ru-RU" sz="1600" dirty="0">
                <a:latin typeface="Arial Black" panose="020B0A04020102020204" pitchFamily="34" charset="0"/>
              </a:rPr>
              <a:t>индекс </a:t>
            </a:r>
            <a:r>
              <a:rPr lang="ru-RU" sz="1600" dirty="0" smtClean="0">
                <a:latin typeface="Arial Black" panose="020B0A04020102020204" pitchFamily="34" charset="0"/>
              </a:rPr>
              <a:t>Ласпейреса (оперативно </a:t>
            </a:r>
            <a:r>
              <a:rPr lang="ru-RU" sz="1600" dirty="0">
                <a:latin typeface="Arial Black" panose="020B0A04020102020204" pitchFamily="34" charset="0"/>
              </a:rPr>
              <a:t>и </a:t>
            </a:r>
            <a:r>
              <a:rPr lang="ru-RU" sz="1600" dirty="0" smtClean="0">
                <a:latin typeface="Arial Black" panose="020B0A04020102020204" pitchFamily="34" charset="0"/>
              </a:rPr>
              <a:t>дешево)</a:t>
            </a:r>
          </a:p>
          <a:p>
            <a:pPr marL="540000" algn="just">
              <a:spcBef>
                <a:spcPts val="1200"/>
              </a:spcBef>
              <a:buClr>
                <a:srgbClr val="000099"/>
              </a:buClr>
            </a:pPr>
            <a:r>
              <a:rPr lang="ru-RU" sz="1600" dirty="0" smtClean="0">
                <a:latin typeface="Arial Black" panose="020B0A04020102020204" pitchFamily="34" charset="0"/>
              </a:rPr>
              <a:t>проблема - </a:t>
            </a:r>
            <a:r>
              <a:rPr lang="ru-RU" sz="1600" dirty="0">
                <a:latin typeface="Arial Black" panose="020B0A04020102020204" pitchFamily="34" charset="0"/>
              </a:rPr>
              <a:t>отсутствие  актуальной структуры </a:t>
            </a:r>
            <a:r>
              <a:rPr lang="ru-RU" sz="1600" dirty="0" smtClean="0">
                <a:latin typeface="Arial Black" panose="020B0A04020102020204" pitchFamily="34" charset="0"/>
              </a:rPr>
              <a:t>весов. Решается обновлением весов (каждые 1-5 лет)</a:t>
            </a:r>
          </a:p>
          <a:p>
            <a:pPr algn="just">
              <a:spcBef>
                <a:spcPts val="1200"/>
              </a:spcBef>
              <a:buClr>
                <a:srgbClr val="000099"/>
              </a:buClr>
            </a:pPr>
            <a:r>
              <a:rPr lang="ru-RU" sz="1600" dirty="0" smtClean="0">
                <a:latin typeface="Arial Black" panose="020B0A04020102020204" pitchFamily="34" charset="0"/>
              </a:rPr>
              <a:t>В качестве весов используется добавленная </a:t>
            </a:r>
            <a:r>
              <a:rPr lang="ru-RU" sz="1600" dirty="0">
                <a:latin typeface="Arial Black" panose="020B0A04020102020204" pitchFamily="34" charset="0"/>
              </a:rPr>
              <a:t>стоимость (условно чистый выпуск</a:t>
            </a:r>
            <a:r>
              <a:rPr lang="ru-RU" sz="1600" dirty="0" smtClean="0">
                <a:latin typeface="Arial Black" panose="020B0A04020102020204" pitchFamily="34" charset="0"/>
              </a:rPr>
              <a:t>), которая </a:t>
            </a:r>
            <a:r>
              <a:rPr lang="ru-RU" sz="1600" dirty="0">
                <a:latin typeface="Arial Black" panose="020B0A04020102020204" pitchFamily="34" charset="0"/>
              </a:rPr>
              <a:t>обеспечивает наиболее точную систему взвешивания для индексов объема </a:t>
            </a:r>
            <a:r>
              <a:rPr lang="ru-RU" sz="1600" dirty="0" smtClean="0">
                <a:latin typeface="Arial Black" panose="020B0A04020102020204" pitchFamily="34" charset="0"/>
              </a:rPr>
              <a:t>производства</a:t>
            </a:r>
            <a:endParaRPr lang="ru-RU" sz="1600" dirty="0">
              <a:latin typeface="Arial Black" panose="020B0A04020102020204" pitchFamily="34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DAABC-5DD0-4942-B4D1-C55197750B21}" type="slidenum">
              <a:rPr lang="ru-RU" smtClean="0"/>
              <a:t>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49441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CustomShape 1"/>
          <p:cNvSpPr/>
          <p:nvPr/>
        </p:nvSpPr>
        <p:spPr>
          <a:xfrm>
            <a:off x="53392" y="713336"/>
            <a:ext cx="9036496" cy="365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2400" b="1" spc="-1" dirty="0" smtClean="0">
                <a:solidFill>
                  <a:srgbClr val="171785"/>
                </a:solidFill>
                <a:latin typeface="Bookman Old Style"/>
                <a:ea typeface="DejaVu Sans"/>
              </a:rPr>
              <a:t>Проблемы построения </a:t>
            </a:r>
            <a:r>
              <a:rPr lang="ru-RU" sz="2400" b="1" spc="-1" dirty="0">
                <a:solidFill>
                  <a:srgbClr val="171785"/>
                </a:solidFill>
                <a:latin typeface="Bookman Old Style"/>
                <a:ea typeface="DejaVu Sans"/>
              </a:rPr>
              <a:t>ретроспективных рядов </a:t>
            </a:r>
            <a:r>
              <a:rPr lang="ru-RU" sz="2400" b="1" spc="-1" dirty="0" smtClean="0">
                <a:solidFill>
                  <a:srgbClr val="171785"/>
                </a:solidFill>
                <a:latin typeface="Bookman Old Style"/>
                <a:ea typeface="DejaVu Sans"/>
              </a:rPr>
              <a:t>ИПП</a:t>
            </a:r>
            <a:endParaRPr lang="ru-RU" sz="2400" b="1" spc="-1" dirty="0">
              <a:solidFill>
                <a:srgbClr val="171785"/>
              </a:solidFill>
              <a:latin typeface="Bookman Old Style"/>
              <a:ea typeface="DejaVu Sans"/>
            </a:endParaRPr>
          </a:p>
          <a:p>
            <a:pPr algn="ctr">
              <a:lnSpc>
                <a:spcPct val="100000"/>
              </a:lnSpc>
            </a:pPr>
            <a:endParaRPr lang="ru-RU" sz="2000" b="1" spc="-1" dirty="0">
              <a:solidFill>
                <a:srgbClr val="171785"/>
              </a:solidFill>
              <a:latin typeface="Bookman Old Style"/>
              <a:ea typeface="DejaVu Sans"/>
            </a:endParaRPr>
          </a:p>
        </p:txBody>
      </p:sp>
      <p:pic>
        <p:nvPicPr>
          <p:cNvPr id="97" name="Picture 4"/>
          <p:cNvPicPr/>
          <p:nvPr/>
        </p:nvPicPr>
        <p:blipFill>
          <a:blip r:embed="rId2"/>
          <a:stretch/>
        </p:blipFill>
        <p:spPr>
          <a:xfrm>
            <a:off x="0" y="0"/>
            <a:ext cx="9143280" cy="691920"/>
          </a:xfrm>
          <a:prstGeom prst="rect">
            <a:avLst/>
          </a:prstGeom>
          <a:ln>
            <a:noFill/>
          </a:ln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DAABC-5DD0-4942-B4D1-C55197750B21}" type="slidenum">
              <a:rPr lang="ru-RU" smtClean="0"/>
              <a:t>40</a:t>
            </a:fld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827584" y="1484784"/>
            <a:ext cx="770485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ru-RU" sz="2000" spc="-1" dirty="0" smtClean="0">
                <a:solidFill>
                  <a:srgbClr val="000000"/>
                </a:solidFill>
                <a:latin typeface="Arial Black" panose="020B0A04020102020204" pitchFamily="34" charset="0"/>
                <a:ea typeface="DejaVu Sans"/>
              </a:rPr>
              <a:t>изменение структуры промышленного производства</a:t>
            </a:r>
          </a:p>
          <a:p>
            <a:pPr>
              <a:spcBef>
                <a:spcPts val="1200"/>
              </a:spcBef>
            </a:pPr>
            <a:r>
              <a:rPr lang="ru-RU" sz="2000" spc="-1" dirty="0" smtClean="0">
                <a:solidFill>
                  <a:srgbClr val="000000"/>
                </a:solidFill>
                <a:latin typeface="Arial Black" panose="020B0A04020102020204" pitchFamily="34" charset="0"/>
                <a:ea typeface="DejaVu Sans"/>
              </a:rPr>
              <a:t>существенные различия в ОКПД-ОКПД2 и ОКВЭД-ОКВЭД2</a:t>
            </a:r>
          </a:p>
          <a:p>
            <a:pPr>
              <a:spcBef>
                <a:spcPts val="1200"/>
              </a:spcBef>
            </a:pPr>
            <a:r>
              <a:rPr lang="ru-RU" sz="2000" spc="-1" dirty="0" smtClean="0">
                <a:solidFill>
                  <a:srgbClr val="000000"/>
                </a:solidFill>
                <a:latin typeface="Arial Black" panose="020B0A04020102020204" pitchFamily="34" charset="0"/>
                <a:ea typeface="DejaVu Sans"/>
              </a:rPr>
              <a:t>неоднозначность применения переходных ключей ОКПД-ОКПД2 </a:t>
            </a:r>
            <a:r>
              <a:rPr lang="ru-RU" sz="2000" spc="-1" dirty="0">
                <a:solidFill>
                  <a:srgbClr val="000000"/>
                </a:solidFill>
                <a:latin typeface="Arial Black" panose="020B0A04020102020204" pitchFamily="34" charset="0"/>
                <a:ea typeface="DejaVu Sans"/>
              </a:rPr>
              <a:t>и ОКВЭД-ОКВЭД2 </a:t>
            </a:r>
            <a:endParaRPr lang="ru-RU" sz="2000" spc="-1" dirty="0" smtClean="0">
              <a:solidFill>
                <a:srgbClr val="000000"/>
              </a:solidFill>
              <a:latin typeface="Arial Black" panose="020B0A04020102020204" pitchFamily="34" charset="0"/>
              <a:ea typeface="DejaVu Sans"/>
            </a:endParaRPr>
          </a:p>
          <a:p>
            <a:pPr>
              <a:spcBef>
                <a:spcPts val="1200"/>
              </a:spcBef>
            </a:pPr>
            <a:r>
              <a:rPr lang="ru-RU" sz="2000" spc="-1" dirty="0" smtClean="0">
                <a:solidFill>
                  <a:srgbClr val="000000"/>
                </a:solidFill>
                <a:latin typeface="Arial Black" panose="020B0A04020102020204" pitchFamily="34" charset="0"/>
                <a:ea typeface="DejaVu Sans"/>
              </a:rPr>
              <a:t>неопределенность ретроспективы данных о производстве и отгрузке продукции</a:t>
            </a:r>
          </a:p>
          <a:p>
            <a:pPr algn="just">
              <a:spcBef>
                <a:spcPts val="1200"/>
              </a:spcBef>
            </a:pPr>
            <a:endParaRPr lang="ru-RU" sz="1600" spc="-1" dirty="0" smtClean="0">
              <a:solidFill>
                <a:srgbClr val="000000"/>
              </a:solidFill>
              <a:latin typeface="Arial Black" panose="020B0A04020102020204" pitchFamily="34" charset="0"/>
              <a:ea typeface="DejaVu Sans"/>
            </a:endParaRPr>
          </a:p>
        </p:txBody>
      </p:sp>
      <p:pic>
        <p:nvPicPr>
          <p:cNvPr id="6148" name="Picture 4" descr="Картинки по запросу &quot;смешные картинки на тему экономика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4725144"/>
            <a:ext cx="2664296" cy="1772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6803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Picture 4"/>
          <p:cNvPicPr/>
          <p:nvPr/>
        </p:nvPicPr>
        <p:blipFill>
          <a:blip r:embed="rId2"/>
          <a:stretch/>
        </p:blipFill>
        <p:spPr>
          <a:xfrm>
            <a:off x="0" y="0"/>
            <a:ext cx="9143280" cy="691920"/>
          </a:xfrm>
          <a:prstGeom prst="rect">
            <a:avLst/>
          </a:prstGeom>
          <a:ln>
            <a:noFill/>
          </a:ln>
        </p:spPr>
      </p:pic>
      <p:sp>
        <p:nvSpPr>
          <p:cNvPr id="132" name="TextShape 4"/>
          <p:cNvSpPr txBox="1"/>
          <p:nvPr/>
        </p:nvSpPr>
        <p:spPr>
          <a:xfrm>
            <a:off x="126228" y="674539"/>
            <a:ext cx="8856000" cy="521766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spAutoFit/>
          </a:bodyPr>
          <a:lstStyle/>
          <a:p>
            <a:pPr algn="ctr"/>
            <a:r>
              <a:rPr lang="ru-RU" sz="2800" b="1" spc="-1" dirty="0" smtClean="0">
                <a:solidFill>
                  <a:srgbClr val="171785"/>
                </a:solidFill>
                <a:latin typeface="Bookman Old Style"/>
                <a:ea typeface="DejaVu Sans"/>
              </a:rPr>
              <a:t>Предложения</a:t>
            </a:r>
            <a:endParaRPr lang="ru-RU" sz="2800" b="1" spc="-1" dirty="0">
              <a:solidFill>
                <a:srgbClr val="171785"/>
              </a:solidFill>
              <a:latin typeface="Bookman Old Style"/>
              <a:ea typeface="DejaVu Sans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23528" y="1489628"/>
            <a:ext cx="8568952" cy="4791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400"/>
              </a:spcBef>
            </a:pPr>
            <a:r>
              <a:rPr lang="ru-RU" sz="2000" dirty="0">
                <a:solidFill>
                  <a:srgbClr val="000000"/>
                </a:solidFill>
                <a:latin typeface="Arial Black"/>
                <a:ea typeface="Times New Roman"/>
                <a:cs typeface="Times New Roman"/>
              </a:rPr>
              <a:t>Перейти в расчетах </a:t>
            </a:r>
            <a:r>
              <a:rPr lang="ru-RU" sz="2000" dirty="0" smtClean="0">
                <a:solidFill>
                  <a:srgbClr val="000000"/>
                </a:solidFill>
                <a:latin typeface="Arial Black"/>
                <a:ea typeface="Times New Roman"/>
                <a:cs typeface="Times New Roman"/>
              </a:rPr>
              <a:t>ИПП на базу 2018           с 01.02.2020</a:t>
            </a:r>
            <a:endParaRPr lang="en-US" sz="2000" dirty="0" smtClean="0">
              <a:solidFill>
                <a:srgbClr val="000000"/>
              </a:solidFill>
              <a:latin typeface="Arial Black"/>
              <a:ea typeface="Times New Roman"/>
              <a:cs typeface="Times New Roman"/>
            </a:endParaRPr>
          </a:p>
          <a:p>
            <a:pPr>
              <a:spcBef>
                <a:spcPts val="400"/>
              </a:spcBef>
            </a:pPr>
            <a:endParaRPr lang="en-US" sz="2000" dirty="0">
              <a:solidFill>
                <a:srgbClr val="000000"/>
              </a:solidFill>
              <a:latin typeface="Arial Black"/>
              <a:cs typeface="Times New Roman"/>
            </a:endParaRPr>
          </a:p>
          <a:p>
            <a:pPr>
              <a:spcBef>
                <a:spcPts val="400"/>
              </a:spcBef>
            </a:pPr>
            <a:r>
              <a:rPr lang="ru-RU" sz="2000" dirty="0" smtClean="0">
                <a:solidFill>
                  <a:srgbClr val="000000"/>
                </a:solidFill>
                <a:latin typeface="Arial Black"/>
                <a:cs typeface="Times New Roman"/>
              </a:rPr>
              <a:t>Пересчет ИПП по РФ за 2014-2019 годы</a:t>
            </a:r>
          </a:p>
          <a:p>
            <a:pPr>
              <a:spcBef>
                <a:spcPts val="400"/>
              </a:spcBef>
            </a:pPr>
            <a:r>
              <a:rPr lang="ru-RU" sz="2000" dirty="0" smtClean="0">
                <a:solidFill>
                  <a:srgbClr val="000000"/>
                </a:solidFill>
                <a:latin typeface="Arial Black"/>
                <a:cs typeface="Times New Roman"/>
              </a:rPr>
              <a:t> </a:t>
            </a:r>
            <a:endParaRPr lang="ru-RU" sz="2000" dirty="0" smtClean="0">
              <a:latin typeface="Arial Black" panose="020B0A04020102020204" pitchFamily="34" charset="0"/>
            </a:endParaRPr>
          </a:p>
          <a:p>
            <a:pPr algn="just">
              <a:spcBef>
                <a:spcPts val="400"/>
              </a:spcBef>
            </a:pPr>
            <a:r>
              <a:rPr lang="ru-RU" sz="2000" dirty="0" smtClean="0">
                <a:latin typeface="Arial Black" panose="020B0A04020102020204" pitchFamily="34" charset="0"/>
              </a:rPr>
              <a:t>Публикация по РФ в феврале 2020 года с итогами за январь  2020 года</a:t>
            </a:r>
          </a:p>
          <a:p>
            <a:pPr algn="just">
              <a:spcBef>
                <a:spcPts val="400"/>
              </a:spcBef>
            </a:pPr>
            <a:endParaRPr lang="ru-RU" sz="2000" dirty="0" smtClean="0">
              <a:latin typeface="Arial Black" panose="020B0A04020102020204" pitchFamily="34" charset="0"/>
            </a:endParaRPr>
          </a:p>
          <a:p>
            <a:pPr algn="just">
              <a:spcBef>
                <a:spcPts val="400"/>
              </a:spcBef>
            </a:pPr>
            <a:r>
              <a:rPr lang="ru-RU" sz="2000" dirty="0" smtClean="0">
                <a:latin typeface="Arial Black" panose="020B0A04020102020204" pitchFamily="34" charset="0"/>
              </a:rPr>
              <a:t>Сцепление динамических рядов ИПП на уровне разделов ОКВЭД2 (с 2005 по 2019 годы)</a:t>
            </a:r>
          </a:p>
          <a:p>
            <a:pPr algn="just">
              <a:spcBef>
                <a:spcPts val="400"/>
              </a:spcBef>
            </a:pPr>
            <a:endParaRPr lang="ru-RU" sz="2000" dirty="0" smtClean="0">
              <a:latin typeface="Arial Black" panose="020B0A04020102020204" pitchFamily="34" charset="0"/>
            </a:endParaRPr>
          </a:p>
          <a:p>
            <a:pPr algn="just">
              <a:spcBef>
                <a:spcPts val="400"/>
              </a:spcBef>
            </a:pPr>
            <a:r>
              <a:rPr lang="ru-RU" sz="2000" dirty="0" smtClean="0">
                <a:latin typeface="Arial Black" panose="020B0A04020102020204" pitchFamily="34" charset="0"/>
              </a:rPr>
              <a:t>Изменение регламента оценок ИПП – пересмотр данных предыдущего месяца</a:t>
            </a:r>
            <a:endParaRPr lang="ru-RU" sz="2000" dirty="0">
              <a:latin typeface="Arial Black" panose="020B0A04020102020204" pitchFamily="34" charset="0"/>
            </a:endParaRPr>
          </a:p>
          <a:p>
            <a:pPr algn="just">
              <a:spcBef>
                <a:spcPts val="400"/>
              </a:spcBef>
            </a:pPr>
            <a:endParaRPr lang="ru-RU" sz="1600" dirty="0" smtClean="0">
              <a:latin typeface="Arial Black" panose="020B0A04020102020204" pitchFamily="34" charset="0"/>
            </a:endParaRPr>
          </a:p>
          <a:p>
            <a:pPr algn="just">
              <a:spcBef>
                <a:spcPts val="400"/>
              </a:spcBef>
            </a:pPr>
            <a:endParaRPr lang="ru-RU" sz="1600" dirty="0" smtClean="0">
              <a:latin typeface="Arial Black" panose="020B0A04020102020204" pitchFamily="34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DAABC-5DD0-4942-B4D1-C55197750B21}" type="slidenum">
              <a:rPr lang="ru-RU" smtClean="0"/>
              <a:t>41</a:t>
            </a:fld>
            <a:endParaRPr lang="ru-RU" dirty="0"/>
          </a:p>
        </p:txBody>
      </p:sp>
      <p:sp>
        <p:nvSpPr>
          <p:cNvPr id="3" name="Стрелка вправо 2"/>
          <p:cNvSpPr/>
          <p:nvPr/>
        </p:nvSpPr>
        <p:spPr>
          <a:xfrm>
            <a:off x="5988365" y="1568646"/>
            <a:ext cx="743875" cy="2423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41455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Picture 4"/>
          <p:cNvPicPr/>
          <p:nvPr/>
        </p:nvPicPr>
        <p:blipFill>
          <a:blip r:embed="rId2"/>
          <a:stretch/>
        </p:blipFill>
        <p:spPr>
          <a:xfrm>
            <a:off x="0" y="0"/>
            <a:ext cx="9143280" cy="691920"/>
          </a:xfrm>
          <a:prstGeom prst="rect">
            <a:avLst/>
          </a:prstGeom>
          <a:ln>
            <a:noFill/>
          </a:ln>
        </p:spPr>
      </p:pic>
      <p:sp>
        <p:nvSpPr>
          <p:cNvPr id="132" name="TextShape 4"/>
          <p:cNvSpPr txBox="1"/>
          <p:nvPr/>
        </p:nvSpPr>
        <p:spPr>
          <a:xfrm>
            <a:off x="122567" y="736541"/>
            <a:ext cx="8856000" cy="460211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spAutoFit/>
          </a:bodyPr>
          <a:lstStyle/>
          <a:p>
            <a:pPr algn="ctr"/>
            <a:r>
              <a:rPr lang="ru-RU" sz="2400" b="1" spc="-1" dirty="0">
                <a:solidFill>
                  <a:srgbClr val="171785"/>
                </a:solidFill>
                <a:latin typeface="Bookman Old Style"/>
                <a:ea typeface="DejaVu Sans"/>
              </a:rPr>
              <a:t>Сцепление рядов индексов производства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DAABC-5DD0-4942-B4D1-C55197750B21}" type="slidenum">
              <a:rPr lang="ru-RU" smtClean="0"/>
              <a:t>42</a:t>
            </a:fld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683568" y="1196752"/>
            <a:ext cx="7920880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400" dirty="0" smtClean="0">
              <a:solidFill>
                <a:prstClr val="black"/>
              </a:solidFill>
              <a:latin typeface="Arial Black" panose="020B0A04020102020204" pitchFamily="34" charset="0"/>
            </a:endParaRPr>
          </a:p>
          <a:p>
            <a:pPr marL="342900" indent="-342900">
              <a:buAutoNum type="arabicPeriod"/>
            </a:pPr>
            <a:endParaRPr lang="ru-RU" sz="1400" dirty="0">
              <a:solidFill>
                <a:prstClr val="black"/>
              </a:solidFill>
              <a:latin typeface="Arial Black" panose="020B0A04020102020204" pitchFamily="34" charset="0"/>
            </a:endParaRPr>
          </a:p>
          <a:p>
            <a:pPr marL="342900" indent="-342900">
              <a:buAutoNum type="arabicPeriod"/>
            </a:pPr>
            <a:endParaRPr lang="ru-RU" sz="1400" dirty="0" smtClean="0">
              <a:solidFill>
                <a:prstClr val="black"/>
              </a:solidFill>
              <a:latin typeface="Arial Black" panose="020B0A04020102020204" pitchFamily="34" charset="0"/>
            </a:endParaRPr>
          </a:p>
          <a:p>
            <a:pPr marL="342900" indent="-342900">
              <a:buAutoNum type="arabicPeriod"/>
            </a:pPr>
            <a:endParaRPr lang="ru-RU" sz="1400" dirty="0">
              <a:solidFill>
                <a:prstClr val="black"/>
              </a:solidFill>
              <a:latin typeface="Arial Black" panose="020B0A04020102020204" pitchFamily="34" charset="0"/>
            </a:endParaRPr>
          </a:p>
          <a:p>
            <a:pPr marL="342900" indent="-342900">
              <a:buAutoNum type="arabicPeriod"/>
            </a:pPr>
            <a:endParaRPr lang="ru-RU" dirty="0">
              <a:latin typeface="Arial Black" panose="020B0A040201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Прямоугольник 2"/>
              <p:cNvSpPr/>
              <p:nvPr/>
            </p:nvSpPr>
            <p:spPr>
              <a:xfrm>
                <a:off x="685549" y="1412776"/>
                <a:ext cx="7920880" cy="387420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ru-RU" dirty="0" smtClean="0"/>
                  <a:t> </a:t>
                </a:r>
              </a:p>
              <a:p>
                <a:pPr lvl="0" algn="just">
                  <a:lnSpc>
                    <a:spcPct val="150000"/>
                  </a:lnSpc>
                </a:pPr>
                <a:r>
                  <a:rPr lang="ru-RU" b="1" dirty="0" smtClean="0">
                    <a:latin typeface="Arial Black" panose="020B0A04020102020204" pitchFamily="34" charset="0"/>
                  </a:rPr>
                  <a:t>Сцепление проведено на основании определения индексов, как</a:t>
                </a:r>
                <a:r>
                  <a:rPr lang="ru-RU" b="1" dirty="0" smtClean="0">
                    <a:solidFill>
                      <a:prstClr val="black"/>
                    </a:solidFill>
                    <a:latin typeface="Arial Black" panose="020B0A04020102020204" pitchFamily="34" charset="0"/>
                  </a:rPr>
                  <a:t> </a:t>
                </a:r>
                <a:r>
                  <a:rPr lang="ru-RU" b="1" dirty="0">
                    <a:solidFill>
                      <a:prstClr val="black"/>
                    </a:solidFill>
                    <a:latin typeface="Arial Black" panose="020B0A04020102020204" pitchFamily="34" charset="0"/>
                  </a:rPr>
                  <a:t>среднее геометрическое из </a:t>
                </a:r>
                <a:r>
                  <a:rPr lang="ru-RU" b="1" dirty="0" smtClean="0">
                    <a:solidFill>
                      <a:prstClr val="black"/>
                    </a:solidFill>
                    <a:latin typeface="Arial Black" panose="020B0A04020102020204" pitchFamily="34" charset="0"/>
                  </a:rPr>
                  <a:t>индексов к предыдущему месяцу, </a:t>
                </a:r>
                <a:r>
                  <a:rPr lang="ru-RU" b="1" dirty="0">
                    <a:solidFill>
                      <a:prstClr val="black"/>
                    </a:solidFill>
                    <a:latin typeface="Arial Black" panose="020B0A04020102020204" pitchFamily="34" charset="0"/>
                  </a:rPr>
                  <a:t>рассчитанных в двух </a:t>
                </a:r>
                <a:r>
                  <a:rPr lang="ru-RU" b="1" dirty="0" smtClean="0">
                    <a:solidFill>
                      <a:prstClr val="black"/>
                    </a:solidFill>
                    <a:latin typeface="Arial Black" panose="020B0A04020102020204" pitchFamily="34" charset="0"/>
                  </a:rPr>
                  <a:t>базах (2010, 2018), </a:t>
                </a:r>
                <a:r>
                  <a:rPr lang="ru-RU" b="1" dirty="0">
                    <a:solidFill>
                      <a:prstClr val="black"/>
                    </a:solidFill>
                    <a:latin typeface="Arial Black" panose="020B0A04020102020204" pitchFamily="34" charset="0"/>
                  </a:rPr>
                  <a:t>на месяцах </a:t>
                </a:r>
                <a:r>
                  <a:rPr lang="ru-RU" b="1" dirty="0" smtClean="0">
                    <a:solidFill>
                      <a:prstClr val="black"/>
                    </a:solidFill>
                    <a:latin typeface="Arial Black" panose="020B0A04020102020204" pitchFamily="34" charset="0"/>
                  </a:rPr>
                  <a:t>   2014 года </a:t>
                </a:r>
                <a:r>
                  <a:rPr lang="ru-RU" b="1" dirty="0" smtClean="0">
                    <a:latin typeface="Arial Black" panose="020B0A04020102020204" pitchFamily="34" charset="0"/>
                  </a:rPr>
                  <a:t>на </a:t>
                </a:r>
                <a:r>
                  <a:rPr lang="ru-RU" b="1" dirty="0">
                    <a:latin typeface="Arial Black" panose="020B0A04020102020204" pitchFamily="34" charset="0"/>
                  </a:rPr>
                  <a:t>уровне разделов промышленного производства</a:t>
                </a:r>
                <a:endParaRPr lang="ru-RU" b="1" dirty="0" smtClean="0">
                  <a:solidFill>
                    <a:prstClr val="black"/>
                  </a:solidFill>
                  <a:latin typeface="Arial Black" panose="020B0A04020102020204" pitchFamily="34" charset="0"/>
                </a:endParaRPr>
              </a:p>
              <a:p>
                <a:pPr lvl="0"/>
                <a:endParaRPr lang="ru-RU" b="1" dirty="0">
                  <a:solidFill>
                    <a:prstClr val="black"/>
                  </a:solidFill>
                  <a:latin typeface="Arial Black" panose="020B0A04020102020204" pitchFamily="34" charset="0"/>
                </a:endParaRPr>
              </a:p>
              <a:p>
                <a:r>
                  <a:rPr lang="ru-RU" b="1" dirty="0">
                    <a:latin typeface="Arial Black" panose="020B0A04020102020204" pitchFamily="34" charset="0"/>
                  </a:rPr>
                  <a:t> </a:t>
                </a:r>
                <a:endParaRPr lang="ru-RU" sz="2800" b="1" i="1" dirty="0" smtClean="0">
                  <a:latin typeface="Cambria Math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sz="3200" b="1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ru-RU" sz="3200" b="1" i="1">
                              <a:latin typeface="Cambria Math"/>
                            </a:rPr>
                            <m:t>  </m:t>
                          </m:r>
                          <m:r>
                            <a:rPr lang="en-US" sz="3200" b="1" i="1">
                              <a:latin typeface="Cambria Math"/>
                            </a:rPr>
                            <m:t>𝑰</m:t>
                          </m:r>
                        </m:e>
                        <m:sub>
                          <m:r>
                            <a:rPr lang="ru-RU" sz="3200" b="1" i="1">
                              <a:latin typeface="Cambria Math"/>
                            </a:rPr>
                            <m:t>𝒕</m:t>
                          </m:r>
                        </m:sub>
                      </m:sSub>
                      <m:r>
                        <a:rPr lang="ru-RU" sz="3200" b="1">
                          <a:latin typeface="Cambria Math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ru-RU" sz="3200" b="1" i="1">
                              <a:latin typeface="Cambria Math"/>
                            </a:rPr>
                          </m:ctrlPr>
                        </m:radPr>
                        <m:deg/>
                        <m:e>
                          <m:sSub>
                            <m:sSubPr>
                              <m:ctrlPr>
                                <a:rPr lang="ru-RU" sz="3200" b="1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ru-RU" sz="3200" b="1" i="1">
                                  <a:latin typeface="Cambria Math"/>
                                </a:rPr>
                                <m:t>𝒊</m:t>
                              </m:r>
                            </m:e>
                            <m:sub>
                              <m:r>
                                <a:rPr lang="en-US" sz="3200" b="1" i="1">
                                  <a:latin typeface="Cambria Math"/>
                                </a:rPr>
                                <m:t>𝒕</m:t>
                              </m:r>
                              <m:r>
                                <a:rPr lang="ru-RU" sz="3200" b="1" i="1">
                                  <a:latin typeface="Cambria Math"/>
                                </a:rPr>
                                <m:t>𝟐𝟎𝟏𝟎</m:t>
                              </m:r>
                            </m:sub>
                          </m:sSub>
                          <m:r>
                            <a:rPr lang="ru-RU" sz="3200" b="1" i="1">
                              <a:latin typeface="Cambria Math"/>
                            </a:rPr>
                            <m:t>∗</m:t>
                          </m:r>
                          <m:sSub>
                            <m:sSubPr>
                              <m:ctrlPr>
                                <a:rPr lang="ru-RU" sz="3200" b="1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ru-RU" sz="3200" b="1" i="1">
                                  <a:latin typeface="Cambria Math"/>
                                </a:rPr>
                                <m:t>𝒊</m:t>
                              </m:r>
                            </m:e>
                            <m:sub>
                              <m:r>
                                <a:rPr lang="en-US" sz="3200" b="1" i="1">
                                  <a:latin typeface="Cambria Math"/>
                                </a:rPr>
                                <m:t>𝒕</m:t>
                              </m:r>
                              <m:r>
                                <a:rPr lang="ru-RU" sz="3200" b="1" i="1">
                                  <a:latin typeface="Cambria Math"/>
                                </a:rPr>
                                <m:t>𝟐𝟎𝟏𝟖</m:t>
                              </m:r>
                            </m:sub>
                          </m:sSub>
                        </m:e>
                      </m:rad>
                    </m:oMath>
                  </m:oMathPara>
                </a14:m>
                <a:endParaRPr lang="ru-RU" sz="3200" b="1" dirty="0">
                  <a:latin typeface="Arial Black" panose="020B0A04020102020204" pitchFamily="34" charset="0"/>
                </a:endParaRPr>
              </a:p>
              <a:p>
                <a:pPr algn="ctr"/>
                <a:r>
                  <a:rPr lang="ru-RU" b="1" dirty="0">
                    <a:latin typeface="Arial Black" panose="020B0A04020102020204" pitchFamily="34" charset="0"/>
                  </a:rPr>
                  <a:t> </a:t>
                </a:r>
              </a:p>
            </p:txBody>
          </p:sp>
        </mc:Choice>
        <mc:Fallback xmlns="">
          <p:sp>
            <p:nvSpPr>
              <p:cNvPr id="3" name="Прямоугольник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549" y="1412776"/>
                <a:ext cx="7920880" cy="3874202"/>
              </a:xfrm>
              <a:prstGeom prst="rect">
                <a:avLst/>
              </a:prstGeom>
              <a:blipFill rotWithShape="1">
                <a:blip r:embed="rId3"/>
                <a:stretch>
                  <a:fillRect l="-615" r="-615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49227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" name="Picture 4"/>
          <p:cNvPicPr/>
          <p:nvPr/>
        </p:nvPicPr>
        <p:blipFill>
          <a:blip r:embed="rId2"/>
          <a:stretch/>
        </p:blipFill>
        <p:spPr>
          <a:xfrm>
            <a:off x="0" y="0"/>
            <a:ext cx="9143280" cy="691920"/>
          </a:xfrm>
          <a:prstGeom prst="rect">
            <a:avLst/>
          </a:prstGeom>
          <a:ln>
            <a:noFill/>
          </a:ln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DAABC-5DD0-4942-B4D1-C55197750B2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43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extShape 4"/>
          <p:cNvSpPr txBox="1"/>
          <p:nvPr/>
        </p:nvSpPr>
        <p:spPr>
          <a:xfrm>
            <a:off x="126228" y="674539"/>
            <a:ext cx="8856000" cy="398655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spAutoFit/>
          </a:bodyPr>
          <a:lstStyle/>
          <a:p>
            <a:pPr algn="ctr"/>
            <a:r>
              <a:rPr lang="ru-RU" sz="2000" b="1" spc="-1" dirty="0">
                <a:solidFill>
                  <a:srgbClr val="171785"/>
                </a:solidFill>
                <a:latin typeface="Bookman Old Style"/>
                <a:ea typeface="DejaVu Sans"/>
              </a:rPr>
              <a:t>Ретроспективный </a:t>
            </a:r>
            <a:r>
              <a:rPr lang="ru-RU" sz="2000" b="1" spc="-1" dirty="0" smtClean="0">
                <a:solidFill>
                  <a:srgbClr val="171785"/>
                </a:solidFill>
                <a:latin typeface="Bookman Old Style"/>
                <a:ea typeface="DejaVu Sans"/>
              </a:rPr>
              <a:t>ряд данных с учетом сцепления</a:t>
            </a:r>
            <a:endParaRPr lang="ru-RU" sz="2000" b="1" spc="-1" dirty="0">
              <a:solidFill>
                <a:srgbClr val="171785"/>
              </a:solidFill>
              <a:latin typeface="Bookman Old Style"/>
              <a:ea typeface="DejaVu Sans"/>
            </a:endParaRPr>
          </a:p>
        </p:txBody>
      </p:sp>
      <p:graphicFrame>
        <p:nvGraphicFramePr>
          <p:cNvPr id="8" name="Диаграмма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19984517"/>
              </p:ext>
            </p:extLst>
          </p:nvPr>
        </p:nvGraphicFramePr>
        <p:xfrm>
          <a:off x="971600" y="1196752"/>
          <a:ext cx="7344816" cy="16561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9" name="Диаграмма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30599664"/>
              </p:ext>
            </p:extLst>
          </p:nvPr>
        </p:nvGraphicFramePr>
        <p:xfrm>
          <a:off x="971600" y="2924944"/>
          <a:ext cx="7344816" cy="17281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0" name="Диаграмма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15567088"/>
              </p:ext>
            </p:extLst>
          </p:nvPr>
        </p:nvGraphicFramePr>
        <p:xfrm>
          <a:off x="899592" y="4581128"/>
          <a:ext cx="7416824" cy="20608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124671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" name="Picture 4"/>
          <p:cNvPicPr/>
          <p:nvPr/>
        </p:nvPicPr>
        <p:blipFill>
          <a:blip r:embed="rId2"/>
          <a:stretch/>
        </p:blipFill>
        <p:spPr>
          <a:xfrm>
            <a:off x="0" y="0"/>
            <a:ext cx="9143280" cy="691920"/>
          </a:xfrm>
          <a:prstGeom prst="rect">
            <a:avLst/>
          </a:prstGeom>
          <a:ln>
            <a:noFill/>
          </a:ln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DAABC-5DD0-4942-B4D1-C55197750B2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44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extShape 4"/>
          <p:cNvSpPr txBox="1"/>
          <p:nvPr/>
        </p:nvSpPr>
        <p:spPr>
          <a:xfrm>
            <a:off x="126228" y="674539"/>
            <a:ext cx="8856000" cy="398655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spAutoFit/>
          </a:bodyPr>
          <a:lstStyle/>
          <a:p>
            <a:pPr algn="ctr"/>
            <a:r>
              <a:rPr lang="ru-RU" sz="2000" b="1" spc="-1" dirty="0">
                <a:solidFill>
                  <a:srgbClr val="171785"/>
                </a:solidFill>
                <a:latin typeface="Bookman Old Style"/>
                <a:ea typeface="DejaVu Sans"/>
              </a:rPr>
              <a:t>Ретроспективный </a:t>
            </a:r>
            <a:r>
              <a:rPr lang="ru-RU" sz="2000" b="1" spc="-1" dirty="0" smtClean="0">
                <a:solidFill>
                  <a:srgbClr val="171785"/>
                </a:solidFill>
                <a:latin typeface="Bookman Old Style"/>
                <a:ea typeface="DejaVu Sans"/>
              </a:rPr>
              <a:t>ряд данных с учетом сцепления</a:t>
            </a:r>
            <a:endParaRPr lang="ru-RU" sz="2000" b="1" spc="-1" dirty="0">
              <a:solidFill>
                <a:srgbClr val="171785"/>
              </a:solidFill>
              <a:latin typeface="Bookman Old Style"/>
              <a:ea typeface="DejaVu Sans"/>
            </a:endParaRPr>
          </a:p>
        </p:txBody>
      </p:sp>
      <p:graphicFrame>
        <p:nvGraphicFramePr>
          <p:cNvPr id="11" name="Диаграмма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20561827"/>
              </p:ext>
            </p:extLst>
          </p:nvPr>
        </p:nvGraphicFramePr>
        <p:xfrm>
          <a:off x="827584" y="3789041"/>
          <a:ext cx="7560840" cy="27363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2" name="Диаграмма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1270979"/>
              </p:ext>
            </p:extLst>
          </p:nvPr>
        </p:nvGraphicFramePr>
        <p:xfrm>
          <a:off x="827584" y="1196752"/>
          <a:ext cx="7560840" cy="23762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4163607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Picture 4"/>
          <p:cNvPicPr/>
          <p:nvPr/>
        </p:nvPicPr>
        <p:blipFill>
          <a:blip r:embed="rId2"/>
          <a:stretch/>
        </p:blipFill>
        <p:spPr>
          <a:xfrm>
            <a:off x="0" y="0"/>
            <a:ext cx="9143280" cy="691920"/>
          </a:xfrm>
          <a:prstGeom prst="rect">
            <a:avLst/>
          </a:prstGeom>
          <a:ln>
            <a:noFill/>
          </a:ln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DAABC-5DD0-4942-B4D1-C55197750B21}" type="slidenum">
              <a:rPr lang="ru-RU" smtClean="0"/>
              <a:t>45</a:t>
            </a:fld>
            <a:endParaRPr lang="ru-RU" dirty="0"/>
          </a:p>
        </p:txBody>
      </p:sp>
      <p:sp>
        <p:nvSpPr>
          <p:cNvPr id="13" name="CustomShape 1"/>
          <p:cNvSpPr/>
          <p:nvPr/>
        </p:nvSpPr>
        <p:spPr>
          <a:xfrm>
            <a:off x="102600" y="691920"/>
            <a:ext cx="8938080" cy="64884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lvl="0" algn="ctr"/>
            <a:r>
              <a:rPr lang="ru-RU" b="1" spc="-1" dirty="0" smtClean="0">
                <a:solidFill>
                  <a:srgbClr val="171785"/>
                </a:solidFill>
                <a:latin typeface="Bookman Old Style"/>
                <a:ea typeface="DejaVu Sans"/>
              </a:rPr>
              <a:t>Неоднозначность ретроспективы данных по переходным ключам </a:t>
            </a:r>
            <a:r>
              <a:rPr lang="ru-RU" b="1" spc="-1" dirty="0">
                <a:solidFill>
                  <a:srgbClr val="171785"/>
                </a:solidFill>
                <a:latin typeface="Bookman Old Style"/>
                <a:ea typeface="DejaVu Sans"/>
              </a:rPr>
              <a:t>ОКПД-ОКПД2 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5949681" y="1340768"/>
            <a:ext cx="2448272" cy="1432516"/>
          </a:xfrm>
          <a:prstGeom prst="roundRect">
            <a:avLst/>
          </a:prstGeom>
          <a:solidFill>
            <a:srgbClr val="D9F0F7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940152" y="1449459"/>
            <a:ext cx="244827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prstClr val="black"/>
                </a:solidFill>
              </a:rPr>
              <a:t>24.34.13 «Проволока </a:t>
            </a:r>
            <a:r>
              <a:rPr lang="ru-RU" sz="1600" b="1" dirty="0">
                <a:solidFill>
                  <a:prstClr val="black"/>
                </a:solidFill>
              </a:rPr>
              <a:t>холоднотянутая из прочей легированной </a:t>
            </a:r>
            <a:r>
              <a:rPr lang="ru-RU" sz="1600" b="1" dirty="0" smtClean="0">
                <a:solidFill>
                  <a:prstClr val="black"/>
                </a:solidFill>
              </a:rPr>
              <a:t>стали» ОКПД2, тонн </a:t>
            </a:r>
            <a:endParaRPr lang="ru-RU" sz="1600" b="1" dirty="0">
              <a:solidFill>
                <a:prstClr val="black"/>
              </a:solidFill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971600" y="1340768"/>
            <a:ext cx="2664296" cy="1432516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prstClr val="black"/>
                </a:solidFill>
              </a:rPr>
              <a:t>27.34.12 «Проволока </a:t>
            </a:r>
            <a:r>
              <a:rPr lang="ru-RU" sz="1600" b="1" dirty="0">
                <a:solidFill>
                  <a:prstClr val="black"/>
                </a:solidFill>
              </a:rPr>
              <a:t>из нержавеющей стали и прочих легированных </a:t>
            </a:r>
            <a:r>
              <a:rPr lang="ru-RU" sz="1600" b="1" dirty="0" smtClean="0">
                <a:solidFill>
                  <a:prstClr val="black"/>
                </a:solidFill>
              </a:rPr>
              <a:t>сталей» ОКПД, тонн</a:t>
            </a:r>
            <a:endParaRPr lang="ru-RU" sz="1600" b="1" dirty="0">
              <a:solidFill>
                <a:prstClr val="black"/>
              </a:solidFill>
            </a:endParaRPr>
          </a:p>
        </p:txBody>
      </p:sp>
      <p:sp>
        <p:nvSpPr>
          <p:cNvPr id="8" name="Стрелка вправо 7"/>
          <p:cNvSpPr/>
          <p:nvPr/>
        </p:nvSpPr>
        <p:spPr>
          <a:xfrm>
            <a:off x="4355976" y="1879377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4066024" y="1449459"/>
            <a:ext cx="13681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prstClr val="black"/>
                </a:solidFill>
              </a:rPr>
              <a:t>в части</a:t>
            </a:r>
            <a:endParaRPr lang="ru-RU" sz="2000" b="1" dirty="0">
              <a:solidFill>
                <a:prstClr val="black"/>
              </a:solidFill>
            </a:endParaRPr>
          </a:p>
        </p:txBody>
      </p:sp>
      <p:graphicFrame>
        <p:nvGraphicFramePr>
          <p:cNvPr id="11" name="Диаграмма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11621025"/>
              </p:ext>
            </p:extLst>
          </p:nvPr>
        </p:nvGraphicFramePr>
        <p:xfrm>
          <a:off x="323168" y="2420888"/>
          <a:ext cx="8496944" cy="41044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23805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Picture 4"/>
          <p:cNvPicPr/>
          <p:nvPr/>
        </p:nvPicPr>
        <p:blipFill>
          <a:blip r:embed="rId2"/>
          <a:stretch/>
        </p:blipFill>
        <p:spPr>
          <a:xfrm>
            <a:off x="0" y="0"/>
            <a:ext cx="9143280" cy="691920"/>
          </a:xfrm>
          <a:prstGeom prst="rect">
            <a:avLst/>
          </a:prstGeom>
          <a:ln>
            <a:noFill/>
          </a:ln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DAABC-5DD0-4942-B4D1-C55197750B21}" type="slidenum">
              <a:rPr lang="ru-RU" smtClean="0"/>
              <a:t>46</a:t>
            </a:fld>
            <a:endParaRPr lang="ru-RU" dirty="0"/>
          </a:p>
        </p:txBody>
      </p:sp>
      <p:sp>
        <p:nvSpPr>
          <p:cNvPr id="13" name="CustomShape 1"/>
          <p:cNvSpPr/>
          <p:nvPr/>
        </p:nvSpPr>
        <p:spPr>
          <a:xfrm>
            <a:off x="102600" y="691920"/>
            <a:ext cx="8938080" cy="64884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lvl="0" algn="ctr"/>
            <a:r>
              <a:rPr lang="ru-RU" b="1" spc="-1" dirty="0" smtClean="0">
                <a:solidFill>
                  <a:srgbClr val="171785"/>
                </a:solidFill>
                <a:latin typeface="Bookman Old Style"/>
                <a:ea typeface="DejaVu Sans"/>
              </a:rPr>
              <a:t>Неоднозначность ретроспективы данных по переходным ключам </a:t>
            </a:r>
            <a:r>
              <a:rPr lang="ru-RU" b="1" spc="-1" dirty="0">
                <a:solidFill>
                  <a:srgbClr val="171785"/>
                </a:solidFill>
                <a:latin typeface="Bookman Old Style"/>
                <a:ea typeface="DejaVu Sans"/>
              </a:rPr>
              <a:t>ОКПД-ОКПД2 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5529256" y="1340768"/>
            <a:ext cx="3147200" cy="1432516"/>
          </a:xfrm>
          <a:prstGeom prst="roundRect">
            <a:avLst/>
          </a:prstGeom>
          <a:solidFill>
            <a:srgbClr val="D9F0F7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626692" y="1395306"/>
            <a:ext cx="295232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prstClr val="black"/>
                </a:solidFill>
              </a:rPr>
              <a:t>29.20.23.113 «Прицепы и полуприцепы, технически допустимая максимальная масса которых свыше 3,5 т, но не более 10 т» </a:t>
            </a:r>
            <a:r>
              <a:rPr lang="ru-RU" sz="1600" b="1" dirty="0" smtClean="0">
                <a:solidFill>
                  <a:prstClr val="black"/>
                </a:solidFill>
              </a:rPr>
              <a:t>ОКПД2, штук</a:t>
            </a:r>
            <a:endParaRPr lang="ru-RU" sz="1600" b="1" dirty="0">
              <a:solidFill>
                <a:prstClr val="black"/>
              </a:solidFill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971600" y="1340768"/>
            <a:ext cx="2664296" cy="1432516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prstClr val="black"/>
                </a:solidFill>
              </a:rPr>
              <a:t>34.20.23.120 «Прицепы общего назначения к грузовым автомобилям» </a:t>
            </a:r>
            <a:r>
              <a:rPr lang="ru-RU" sz="1600" b="1" dirty="0" smtClean="0">
                <a:solidFill>
                  <a:prstClr val="black"/>
                </a:solidFill>
              </a:rPr>
              <a:t>ОКПД, штук</a:t>
            </a:r>
            <a:endParaRPr lang="ru-RU" sz="1600" b="1" dirty="0">
              <a:solidFill>
                <a:prstClr val="black"/>
              </a:solidFill>
            </a:endParaRPr>
          </a:p>
        </p:txBody>
      </p:sp>
      <p:sp>
        <p:nvSpPr>
          <p:cNvPr id="8" name="Стрелка вправо 7"/>
          <p:cNvSpPr/>
          <p:nvPr/>
        </p:nvSpPr>
        <p:spPr>
          <a:xfrm>
            <a:off x="4161104" y="2057026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3887564" y="1581724"/>
            <a:ext cx="13681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prstClr val="black"/>
                </a:solidFill>
              </a:rPr>
              <a:t>в части</a:t>
            </a:r>
            <a:endParaRPr lang="ru-RU" sz="2000" b="1" dirty="0">
              <a:solidFill>
                <a:prstClr val="black"/>
              </a:solidFill>
            </a:endParaRPr>
          </a:p>
        </p:txBody>
      </p:sp>
      <p:graphicFrame>
        <p:nvGraphicFramePr>
          <p:cNvPr id="11" name="Диаграмма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38277194"/>
              </p:ext>
            </p:extLst>
          </p:nvPr>
        </p:nvGraphicFramePr>
        <p:xfrm>
          <a:off x="380578" y="2420888"/>
          <a:ext cx="8511902" cy="41764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487902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" name="Picture 4"/>
          <p:cNvPicPr/>
          <p:nvPr/>
        </p:nvPicPr>
        <p:blipFill>
          <a:blip r:embed="rId2"/>
          <a:stretch/>
        </p:blipFill>
        <p:spPr>
          <a:xfrm>
            <a:off x="0" y="0"/>
            <a:ext cx="9143280" cy="691920"/>
          </a:xfrm>
          <a:prstGeom prst="rect">
            <a:avLst/>
          </a:prstGeom>
          <a:ln>
            <a:noFill/>
          </a:ln>
        </p:spPr>
      </p:pic>
      <p:sp>
        <p:nvSpPr>
          <p:cNvPr id="163" name="CustomShape 1"/>
          <p:cNvSpPr/>
          <p:nvPr/>
        </p:nvSpPr>
        <p:spPr>
          <a:xfrm>
            <a:off x="755640" y="2492280"/>
            <a:ext cx="7803360" cy="188534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7200" b="1" strike="noStrike" spc="-1" dirty="0">
                <a:solidFill>
                  <a:srgbClr val="376092"/>
                </a:solidFill>
                <a:latin typeface="Arial Black" panose="020B0A04020102020204" pitchFamily="34" charset="0"/>
                <a:ea typeface="DejaVu Sans"/>
              </a:rPr>
              <a:t>Спасибо за внимание!</a:t>
            </a:r>
            <a:endParaRPr lang="ru-RU" sz="7200" b="0" strike="noStrike" spc="-1" dirty="0">
              <a:latin typeface="Arial Black" panose="020B0A04020102020204" pitchFamily="34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DAABC-5DD0-4942-B4D1-C55197750B21}" type="slidenum">
              <a:rPr lang="ru-RU" smtClean="0"/>
              <a:t>47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43797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shapk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2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15125827"/>
              </p:ext>
            </p:extLst>
          </p:nvPr>
        </p:nvGraphicFramePr>
        <p:xfrm>
          <a:off x="1776490" y="1268760"/>
          <a:ext cx="5256584" cy="16561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70" name="Формула" r:id="rId4" imgW="2743200" imgH="914400" progId="Equation.3">
                  <p:embed/>
                </p:oleObj>
              </mc:Choice>
              <mc:Fallback>
                <p:oleObj name="Формула" r:id="rId4" imgW="2743200" imgH="914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76490" y="1268760"/>
                        <a:ext cx="5256584" cy="165618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Объект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54317304"/>
              </p:ext>
            </p:extLst>
          </p:nvPr>
        </p:nvGraphicFramePr>
        <p:xfrm>
          <a:off x="700990" y="2924944"/>
          <a:ext cx="7742020" cy="367240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71" name="Document" r:id="rId7" imgW="9462897" imgH="5540912" progId="Word.Document.8">
                  <p:embed/>
                </p:oleObj>
              </mc:Choice>
              <mc:Fallback>
                <p:oleObj name="Document" r:id="rId7" imgW="9462897" imgH="5540912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0990" y="2924944"/>
                        <a:ext cx="7742020" cy="367240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Прямоугольник 3"/>
          <p:cNvSpPr>
            <a:spLocks noChangeArrowheads="1"/>
          </p:cNvSpPr>
          <p:nvPr/>
        </p:nvSpPr>
        <p:spPr bwMode="auto">
          <a:xfrm>
            <a:off x="533772" y="679393"/>
            <a:ext cx="774202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altLang="ru-RU" sz="2400" b="1" dirty="0" smtClean="0">
                <a:solidFill>
                  <a:srgbClr val="171785"/>
                </a:solidFill>
                <a:latin typeface="Bookman Old Style" pitchFamily="18" charset="0"/>
              </a:rPr>
              <a:t>Индекс </a:t>
            </a:r>
            <a:r>
              <a:rPr lang="ru-RU" altLang="ru-RU" sz="2400" b="1" dirty="0">
                <a:solidFill>
                  <a:srgbClr val="171785"/>
                </a:solidFill>
                <a:latin typeface="Bookman Old Style" pitchFamily="18" charset="0"/>
              </a:rPr>
              <a:t>Ласпейреса</a:t>
            </a:r>
          </a:p>
        </p:txBody>
      </p:sp>
    </p:spTree>
    <p:extLst>
      <p:ext uri="{BB962C8B-B14F-4D97-AF65-F5344CB8AC3E}">
        <p14:creationId xmlns:p14="http://schemas.microsoft.com/office/powerpoint/2010/main" val="3851121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shapk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2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3"/>
          <p:cNvSpPr>
            <a:spLocks noChangeArrowheads="1"/>
          </p:cNvSpPr>
          <p:nvPr/>
        </p:nvSpPr>
        <p:spPr bwMode="auto">
          <a:xfrm>
            <a:off x="107504" y="699950"/>
            <a:ext cx="892899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altLang="ru-RU" b="1" dirty="0" smtClean="0">
                <a:solidFill>
                  <a:srgbClr val="171785"/>
                </a:solidFill>
                <a:latin typeface="Bookman Old Style" pitchFamily="18" charset="0"/>
              </a:rPr>
              <a:t>Поэтапная </a:t>
            </a:r>
            <a:r>
              <a:rPr lang="ru-RU" altLang="ru-RU" b="1" dirty="0">
                <a:solidFill>
                  <a:srgbClr val="171785"/>
                </a:solidFill>
                <a:latin typeface="Bookman Old Style" pitchFamily="18" charset="0"/>
              </a:rPr>
              <a:t>агрегация</a:t>
            </a:r>
          </a:p>
        </p:txBody>
      </p:sp>
      <p:sp>
        <p:nvSpPr>
          <p:cNvPr id="8" name="Rectangle 2"/>
          <p:cNvSpPr>
            <a:spLocks noGrp="1" noChangeArrowheads="1"/>
          </p:cNvSpPr>
          <p:nvPr>
            <p:ph idx="1"/>
          </p:nvPr>
        </p:nvSpPr>
        <p:spPr>
          <a:xfrm>
            <a:off x="323528" y="1196752"/>
            <a:ext cx="8496944" cy="1296144"/>
          </a:xfrm>
        </p:spPr>
        <p:txBody>
          <a:bodyPr rtlCol="0">
            <a:noAutofit/>
          </a:bodyPr>
          <a:lstStyle/>
          <a:p>
            <a:pPr marL="160020" indent="0" algn="just">
              <a:spcBef>
                <a:spcPts val="600"/>
              </a:spcBef>
              <a:buClr>
                <a:srgbClr val="009900"/>
              </a:buClr>
              <a:buSzPct val="150000"/>
              <a:buNone/>
              <a:defRPr/>
            </a:pPr>
            <a:r>
              <a:rPr lang="ru-RU" sz="1400" dirty="0" smtClean="0">
                <a:latin typeface="Arial Black" panose="020B0A04020102020204" pitchFamily="34" charset="0"/>
              </a:rPr>
              <a:t>Индивидуальные </a:t>
            </a:r>
            <a:r>
              <a:rPr lang="ru-RU" sz="1400" dirty="0">
                <a:latin typeface="Arial Black" panose="020B0A04020102020204" pitchFamily="34" charset="0"/>
              </a:rPr>
              <a:t>индексы по конкретным видам продукции поэтапно агрегируются </a:t>
            </a:r>
            <a:r>
              <a:rPr lang="ru-RU" sz="1400" dirty="0" smtClean="0">
                <a:latin typeface="Arial Black" panose="020B0A04020102020204" pitchFamily="34" charset="0"/>
              </a:rPr>
              <a:t>на </a:t>
            </a:r>
            <a:r>
              <a:rPr lang="ru-RU" sz="1400" dirty="0">
                <a:latin typeface="Arial Black" panose="020B0A04020102020204" pitchFamily="34" charset="0"/>
              </a:rPr>
              <a:t>уровне подгрупп, групп, подклассов, классов, разделов </a:t>
            </a:r>
            <a:r>
              <a:rPr lang="ru-RU" sz="1400" dirty="0" smtClean="0">
                <a:latin typeface="Arial Black" panose="020B0A04020102020204" pitchFamily="34" charset="0"/>
              </a:rPr>
              <a:t>ОКВЭД2</a:t>
            </a:r>
          </a:p>
          <a:p>
            <a:pPr marL="160020" indent="0" algn="just">
              <a:spcBef>
                <a:spcPts val="600"/>
              </a:spcBef>
              <a:buClr>
                <a:srgbClr val="009900"/>
              </a:buClr>
              <a:buSzPct val="150000"/>
              <a:buNone/>
              <a:defRPr/>
            </a:pPr>
            <a:r>
              <a:rPr lang="ru-RU" sz="1400" dirty="0">
                <a:latin typeface="Arial Black" panose="020B0A04020102020204" pitchFamily="34" charset="0"/>
              </a:rPr>
              <a:t>Индексы для крупных совокупностей - средневзвешенные по соответствующей структуре </a:t>
            </a:r>
          </a:p>
          <a:p>
            <a:pPr marL="160020" indent="0" algn="just">
              <a:spcBef>
                <a:spcPts val="600"/>
              </a:spcBef>
              <a:buClr>
                <a:srgbClr val="009900"/>
              </a:buClr>
              <a:buSzPct val="150000"/>
              <a:buNone/>
              <a:defRPr/>
            </a:pPr>
            <a:endParaRPr lang="ru-RU" sz="1300" dirty="0">
              <a:solidFill>
                <a:srgbClr val="000000"/>
              </a:solidFill>
              <a:latin typeface="Arial Black" pitchFamily="34" charset="0"/>
            </a:endParaRPr>
          </a:p>
          <a:p>
            <a:pPr marL="160020" indent="0" algn="just">
              <a:spcBef>
                <a:spcPts val="600"/>
              </a:spcBef>
              <a:buClr>
                <a:srgbClr val="009900"/>
              </a:buClr>
              <a:buSzPct val="150000"/>
              <a:buNone/>
              <a:defRPr/>
            </a:pPr>
            <a:r>
              <a:rPr lang="ru-RU" sz="1400" b="1" i="1" dirty="0" smtClean="0">
                <a:solidFill>
                  <a:srgbClr val="000000"/>
                </a:solidFill>
                <a:latin typeface="Arial Black" pitchFamily="34" charset="0"/>
              </a:rPr>
              <a:t>                                                                  </a:t>
            </a:r>
          </a:p>
        </p:txBody>
      </p:sp>
      <p:sp>
        <p:nvSpPr>
          <p:cNvPr id="6" name="Блок-схема: процесс 5"/>
          <p:cNvSpPr/>
          <p:nvPr/>
        </p:nvSpPr>
        <p:spPr>
          <a:xfrm>
            <a:off x="5079552" y="5733256"/>
            <a:ext cx="2880320" cy="720080"/>
          </a:xfrm>
          <a:prstGeom prst="flowChartProcess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группа товаров ОКПД2 «корзины», принадлежащая к</a:t>
            </a:r>
            <a:br>
              <a:rPr lang="ru-RU" sz="1100" dirty="0" smtClean="0">
                <a:solidFill>
                  <a:schemeClr val="tx1"/>
                </a:solidFill>
                <a:latin typeface="Arial Black" panose="020B0A04020102020204" pitchFamily="34" charset="0"/>
              </a:rPr>
            </a:br>
            <a:r>
              <a:rPr lang="ru-RU" sz="1100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4 -значной группе видов деятельности ОКВЭД2</a:t>
            </a:r>
            <a:endParaRPr lang="ru-RU" sz="1100" dirty="0">
              <a:latin typeface="Arial Black" panose="020B0A04020102020204" pitchFamily="34" charset="0"/>
            </a:endParaRPr>
          </a:p>
        </p:txBody>
      </p:sp>
      <p:sp>
        <p:nvSpPr>
          <p:cNvPr id="11" name="Блок-схема: процесс 10"/>
          <p:cNvSpPr/>
          <p:nvPr/>
        </p:nvSpPr>
        <p:spPr>
          <a:xfrm>
            <a:off x="5079552" y="4941168"/>
            <a:ext cx="2880320" cy="540640"/>
          </a:xfrm>
          <a:prstGeom prst="flowChartProcess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группа видов деятельности ОКВЭД2 (4 знака)</a:t>
            </a:r>
            <a:endParaRPr lang="ru-RU" sz="1100" dirty="0">
              <a:latin typeface="Arial Black" panose="020B0A04020102020204" pitchFamily="34" charset="0"/>
            </a:endParaRPr>
          </a:p>
        </p:txBody>
      </p:sp>
      <p:sp>
        <p:nvSpPr>
          <p:cNvPr id="12" name="Блок-схема: процесс 11"/>
          <p:cNvSpPr/>
          <p:nvPr/>
        </p:nvSpPr>
        <p:spPr>
          <a:xfrm>
            <a:off x="5076056" y="4293096"/>
            <a:ext cx="2880320" cy="432048"/>
          </a:xfrm>
          <a:prstGeom prst="flowChartProcess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подкласс ОКВЭД2 (3 знака)</a:t>
            </a:r>
            <a:endParaRPr lang="ru-RU" sz="1100" dirty="0">
              <a:latin typeface="Arial Black" panose="020B0A04020102020204" pitchFamily="34" charset="0"/>
            </a:endParaRPr>
          </a:p>
        </p:txBody>
      </p:sp>
      <p:sp>
        <p:nvSpPr>
          <p:cNvPr id="14" name="Блок-схема: процесс 13"/>
          <p:cNvSpPr/>
          <p:nvPr/>
        </p:nvSpPr>
        <p:spPr>
          <a:xfrm>
            <a:off x="5079552" y="3637470"/>
            <a:ext cx="2876824" cy="360040"/>
          </a:xfrm>
          <a:prstGeom prst="flowChartProcess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класс ОКВЭД2 (2 знака)</a:t>
            </a:r>
            <a:endParaRPr lang="ru-RU" sz="1100" dirty="0">
              <a:latin typeface="Arial Black" panose="020B0A04020102020204" pitchFamily="34" charset="0"/>
            </a:endParaRPr>
          </a:p>
        </p:txBody>
      </p:sp>
      <p:sp>
        <p:nvSpPr>
          <p:cNvPr id="15" name="Блок-схема: процесс 14"/>
          <p:cNvSpPr/>
          <p:nvPr/>
        </p:nvSpPr>
        <p:spPr>
          <a:xfrm>
            <a:off x="5079552" y="3140968"/>
            <a:ext cx="2876824" cy="360040"/>
          </a:xfrm>
          <a:prstGeom prst="flowChartProcess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раздел ОКВЭД2 (буква)</a:t>
            </a:r>
            <a:endParaRPr lang="ru-RU" sz="1100" dirty="0">
              <a:latin typeface="Arial Black" panose="020B0A04020102020204" pitchFamily="34" charset="0"/>
            </a:endParaRPr>
          </a:p>
        </p:txBody>
      </p:sp>
      <p:sp>
        <p:nvSpPr>
          <p:cNvPr id="16" name="Блок-схема: процесс 15"/>
          <p:cNvSpPr/>
          <p:nvPr/>
        </p:nvSpPr>
        <p:spPr>
          <a:xfrm>
            <a:off x="5079552" y="2492896"/>
            <a:ext cx="2876824" cy="360040"/>
          </a:xfrm>
          <a:prstGeom prst="flowChartProcess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Промышленное производство</a:t>
            </a:r>
          </a:p>
          <a:p>
            <a:pPr algn="ctr"/>
            <a:r>
              <a:rPr lang="ru-RU" sz="1100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(разделы </a:t>
            </a:r>
            <a:r>
              <a:rPr lang="en-US" sz="1100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B, C, D, E </a:t>
            </a:r>
            <a:r>
              <a:rPr lang="ru-RU" sz="1100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ОКВЭД2)</a:t>
            </a:r>
            <a:endParaRPr lang="ru-RU" sz="1100" dirty="0">
              <a:latin typeface="Arial Black" panose="020B0A04020102020204" pitchFamily="34" charset="0"/>
            </a:endParaRPr>
          </a:p>
        </p:txBody>
      </p:sp>
      <p:sp>
        <p:nvSpPr>
          <p:cNvPr id="17" name="Блок-схема: процесс 16"/>
          <p:cNvSpPr/>
          <p:nvPr/>
        </p:nvSpPr>
        <p:spPr>
          <a:xfrm>
            <a:off x="1290465" y="5832122"/>
            <a:ext cx="2880320" cy="522348"/>
          </a:xfrm>
          <a:prstGeom prst="flowChartProcess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веса товаров ОКПД2 «корзины»</a:t>
            </a:r>
            <a:endParaRPr lang="ru-RU" sz="1100" dirty="0">
              <a:latin typeface="Arial Black" panose="020B0A04020102020204" pitchFamily="34" charset="0"/>
            </a:endParaRPr>
          </a:p>
        </p:txBody>
      </p:sp>
      <p:sp>
        <p:nvSpPr>
          <p:cNvPr id="18" name="Блок-схема: процесс 17"/>
          <p:cNvSpPr/>
          <p:nvPr/>
        </p:nvSpPr>
        <p:spPr>
          <a:xfrm>
            <a:off x="1290465" y="3657669"/>
            <a:ext cx="2880321" cy="612648"/>
          </a:xfrm>
          <a:prstGeom prst="flowChartProcess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веса (добавленная стоимость ) по видам деятельности ОКВЭД2 </a:t>
            </a:r>
            <a:endParaRPr lang="ru-RU" sz="1100" dirty="0">
              <a:latin typeface="Arial Black" panose="020B0A04020102020204" pitchFamily="34" charset="0"/>
            </a:endParaRPr>
          </a:p>
        </p:txBody>
      </p:sp>
      <p:sp>
        <p:nvSpPr>
          <p:cNvPr id="19" name="Левая фигурная скобка 18"/>
          <p:cNvSpPr/>
          <p:nvPr/>
        </p:nvSpPr>
        <p:spPr>
          <a:xfrm>
            <a:off x="4499992" y="2643879"/>
            <a:ext cx="432048" cy="2657330"/>
          </a:xfrm>
          <a:prstGeom prst="leftBrac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b="1" dirty="0"/>
          </a:p>
        </p:txBody>
      </p:sp>
      <p:cxnSp>
        <p:nvCxnSpPr>
          <p:cNvPr id="21" name="Прямая со стрелкой 20"/>
          <p:cNvCxnSpPr/>
          <p:nvPr/>
        </p:nvCxnSpPr>
        <p:spPr>
          <a:xfrm>
            <a:off x="4307419" y="6093296"/>
            <a:ext cx="529159" cy="0"/>
          </a:xfrm>
          <a:prstGeom prst="straightConnector1">
            <a:avLst/>
          </a:prstGeom>
          <a:ln w="190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DAABC-5DD0-4942-B4D1-C55197750B21}" type="slidenum">
              <a:rPr lang="ru-RU" smtClean="0"/>
              <a:t>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61396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" name="Picture 4"/>
          <p:cNvPicPr/>
          <p:nvPr/>
        </p:nvPicPr>
        <p:blipFill>
          <a:blip r:embed="rId2"/>
          <a:stretch/>
        </p:blipFill>
        <p:spPr>
          <a:xfrm>
            <a:off x="0" y="0"/>
            <a:ext cx="9143280" cy="691920"/>
          </a:xfrm>
          <a:prstGeom prst="rect">
            <a:avLst/>
          </a:prstGeom>
          <a:ln>
            <a:noFill/>
          </a:ln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7009680" y="6339110"/>
            <a:ext cx="2133600" cy="365125"/>
          </a:xfrm>
        </p:spPr>
        <p:txBody>
          <a:bodyPr/>
          <a:lstStyle/>
          <a:p>
            <a:fld id="{36FDAABC-5DD0-4942-B4D1-C55197750B2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TextShape 4"/>
          <p:cNvSpPr txBox="1"/>
          <p:nvPr/>
        </p:nvSpPr>
        <p:spPr>
          <a:xfrm>
            <a:off x="143640" y="669615"/>
            <a:ext cx="8856000" cy="398655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spAutoFit/>
          </a:bodyPr>
          <a:lstStyle/>
          <a:p>
            <a:pPr algn="ctr"/>
            <a:r>
              <a:rPr lang="ru-RU" sz="2000" b="1" spc="-1" dirty="0" smtClean="0">
                <a:solidFill>
                  <a:srgbClr val="171785"/>
                </a:solidFill>
                <a:latin typeface="Bookman Old Style"/>
                <a:ea typeface="DejaVu Sans"/>
              </a:rPr>
              <a:t>Схема поэтапной агрегации</a:t>
            </a:r>
            <a:endParaRPr lang="ru-RU" sz="2000" b="1" spc="-1" dirty="0">
              <a:solidFill>
                <a:srgbClr val="171785"/>
              </a:solidFill>
              <a:latin typeface="Bookman Old Style"/>
              <a:ea typeface="DejaVu Sans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641" y="1068270"/>
            <a:ext cx="8749144" cy="57292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74963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" name="Picture 4"/>
          <p:cNvPicPr/>
          <p:nvPr/>
        </p:nvPicPr>
        <p:blipFill>
          <a:blip r:embed="rId2"/>
          <a:stretch/>
        </p:blipFill>
        <p:spPr>
          <a:xfrm>
            <a:off x="0" y="0"/>
            <a:ext cx="9143280" cy="691920"/>
          </a:xfrm>
          <a:prstGeom prst="rect">
            <a:avLst/>
          </a:prstGeom>
          <a:ln>
            <a:noFill/>
          </a:ln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DAABC-5DD0-4942-B4D1-C55197750B2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8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extBox 22"/>
          <p:cNvSpPr txBox="1"/>
          <p:nvPr/>
        </p:nvSpPr>
        <p:spPr>
          <a:xfrm>
            <a:off x="15274925" y="13203238"/>
            <a:ext cx="7080250" cy="2865437"/>
          </a:xfrm>
          <a:prstGeom prst="rect">
            <a:avLst/>
          </a:prstGeom>
          <a:solidFill>
            <a:schemeClr val="lt1"/>
          </a:solidFill>
          <a:ln w="25400" cmpd="sng">
            <a:solidFill>
              <a:srgbClr val="00B05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3200" dirty="0">
                <a:solidFill>
                  <a:prstClr val="black"/>
                </a:solidFill>
                <a:latin typeface="Arial Black" pitchFamily="34" charset="0"/>
              </a:rPr>
              <a:t>37  "Обработка вторичного сырья"</a:t>
            </a:r>
          </a:p>
          <a:p>
            <a:pPr algn="ctr">
              <a:defRPr/>
            </a:pPr>
            <a:r>
              <a:rPr lang="en-US" sz="2800" dirty="0">
                <a:solidFill>
                  <a:prstClr val="black"/>
                </a:solidFill>
                <a:latin typeface="Arial Black" pitchFamily="34" charset="0"/>
              </a:rPr>
              <a:t>(</a:t>
            </a:r>
            <a:r>
              <a:rPr lang="ru-RU" sz="2800" dirty="0">
                <a:solidFill>
                  <a:prstClr val="black"/>
                </a:solidFill>
                <a:latin typeface="Arial Black" pitchFamily="34" charset="0"/>
              </a:rPr>
              <a:t>доля в промышленном производстве в 2018 году - 0,9</a:t>
            </a:r>
            <a:r>
              <a:rPr lang="ru-RU" sz="3200" b="1" dirty="0">
                <a:solidFill>
                  <a:prstClr val="black"/>
                </a:solidFill>
              </a:rPr>
              <a:t>%)</a:t>
            </a:r>
          </a:p>
          <a:p>
            <a:pPr algn="ctr"/>
            <a:endParaRPr lang="ru-RU" sz="3200" dirty="0">
              <a:solidFill>
                <a:prstClr val="black"/>
              </a:solidFill>
              <a:latin typeface="Arial Black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9513" y="909403"/>
            <a:ext cx="87849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spc="-1" dirty="0" smtClean="0">
                <a:solidFill>
                  <a:srgbClr val="171785"/>
                </a:solidFill>
                <a:latin typeface="Bookman Old Style"/>
                <a:ea typeface="DejaVu Sans"/>
              </a:rPr>
              <a:t>Доля в промышленном производстве  </a:t>
            </a:r>
            <a:endParaRPr lang="ru-RU" sz="2400" b="1" spc="-1" dirty="0">
              <a:solidFill>
                <a:srgbClr val="171785"/>
              </a:solidFill>
              <a:latin typeface="Bookman Old Style"/>
              <a:ea typeface="DejaVu Sans"/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349325" y="2348880"/>
            <a:ext cx="4150667" cy="2232248"/>
          </a:xfrm>
          <a:prstGeom prst="rect">
            <a:avLst/>
          </a:prstGeom>
        </p:spPr>
        <p:txBody>
          <a:bodyPr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60020" indent="0" algn="just">
              <a:spcBef>
                <a:spcPts val="600"/>
              </a:spcBef>
              <a:buClr>
                <a:srgbClr val="009900"/>
              </a:buClr>
              <a:buSzPct val="150000"/>
              <a:buFont typeface="Arial" panose="020B0604020202020204" pitchFamily="34" charset="0"/>
              <a:buNone/>
              <a:defRPr/>
            </a:pPr>
            <a:endParaRPr lang="ru-RU" sz="1300" dirty="0" smtClean="0">
              <a:solidFill>
                <a:srgbClr val="000000"/>
              </a:solidFill>
              <a:latin typeface="Arial Black" pitchFamily="34" charset="0"/>
            </a:endParaRPr>
          </a:p>
          <a:p>
            <a:pPr marL="160020" indent="0" algn="just">
              <a:spcBef>
                <a:spcPts val="600"/>
              </a:spcBef>
              <a:buClr>
                <a:srgbClr val="009900"/>
              </a:buClr>
              <a:buSzPct val="150000"/>
              <a:buFont typeface="Arial" panose="020B0604020202020204" pitchFamily="34" charset="0"/>
              <a:buNone/>
              <a:defRPr/>
            </a:pPr>
            <a:r>
              <a:rPr lang="ru-RU" sz="1400" b="1" i="1" dirty="0" smtClean="0">
                <a:solidFill>
                  <a:srgbClr val="000000"/>
                </a:solidFill>
                <a:latin typeface="Arial Black" pitchFamily="34" charset="0"/>
              </a:rPr>
              <a:t>                                                                 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683568" y="1823710"/>
            <a:ext cx="3528392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u="sng" dirty="0">
                <a:solidFill>
                  <a:srgbClr val="7B3199"/>
                </a:solidFill>
                <a:latin typeface="Arial Black" panose="020B0A04020102020204" pitchFamily="34" charset="0"/>
              </a:rPr>
              <a:t>экстраполяция</a:t>
            </a:r>
            <a:r>
              <a:rPr lang="ru-RU" sz="2400" dirty="0">
                <a:solidFill>
                  <a:srgbClr val="7B3199"/>
                </a:solidFill>
                <a:latin typeface="Arial Black" panose="020B0A04020102020204" pitchFamily="34" charset="0"/>
              </a:rPr>
              <a:t> </a:t>
            </a:r>
          </a:p>
          <a:p>
            <a:endParaRPr lang="ru-RU" sz="1600" dirty="0">
              <a:latin typeface="Arial Black" panose="020B0A04020102020204" pitchFamily="34" charset="0"/>
            </a:endParaRPr>
          </a:p>
          <a:p>
            <a:pPr algn="ctr"/>
            <a:r>
              <a:rPr lang="ru-RU" dirty="0">
                <a:latin typeface="Arial Black" panose="020B0A04020102020204" pitchFamily="34" charset="0"/>
              </a:rPr>
              <a:t>на основе натуральных исчислений</a:t>
            </a:r>
          </a:p>
          <a:p>
            <a:endParaRPr lang="ru-RU" sz="1600" dirty="0" smtClean="0">
              <a:solidFill>
                <a:schemeClr val="accent1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811130" y="1818620"/>
            <a:ext cx="3528392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u="sng" dirty="0">
                <a:solidFill>
                  <a:srgbClr val="009900"/>
                </a:solidFill>
                <a:latin typeface="Arial Black" panose="020B0A04020102020204" pitchFamily="34" charset="0"/>
              </a:rPr>
              <a:t>дефлятирование</a:t>
            </a:r>
          </a:p>
          <a:p>
            <a:pPr algn="ctr"/>
            <a:endParaRPr lang="ru-RU" sz="1600" u="sng" dirty="0">
              <a:solidFill>
                <a:srgbClr val="009900"/>
              </a:solidFill>
              <a:latin typeface="Arial Black" panose="020B0A04020102020204" pitchFamily="34" charset="0"/>
            </a:endParaRPr>
          </a:p>
          <a:p>
            <a:pPr algn="ctr"/>
            <a:r>
              <a:rPr lang="ru-RU" dirty="0">
                <a:latin typeface="Arial Black" panose="020B0A04020102020204" pitchFamily="34" charset="0"/>
              </a:rPr>
              <a:t>стоимости по ИЦП </a:t>
            </a:r>
          </a:p>
          <a:p>
            <a:pPr algn="ctr"/>
            <a:endParaRPr lang="ru-RU" sz="1600" dirty="0" smtClean="0">
              <a:solidFill>
                <a:srgbClr val="009900"/>
              </a:solidFill>
              <a:latin typeface="Arial Black" panose="020B0A04020102020204" pitchFamily="34" charset="0"/>
            </a:endParaRPr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>
          <a:xfrm>
            <a:off x="1619671" y="4891812"/>
            <a:ext cx="1872209" cy="1309496"/>
          </a:xfrm>
          <a:prstGeom prst="rect">
            <a:avLst/>
          </a:prstGeom>
        </p:spPr>
        <p:txBody>
          <a:bodyPr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60020" indent="0" algn="just">
              <a:spcBef>
                <a:spcPts val="600"/>
              </a:spcBef>
              <a:buClr>
                <a:srgbClr val="009900"/>
              </a:buClr>
              <a:buSzPct val="150000"/>
              <a:buFont typeface="Arial" panose="020B0604020202020204" pitchFamily="34" charset="0"/>
              <a:buNone/>
              <a:defRPr/>
            </a:pPr>
            <a:endParaRPr lang="ru-RU" sz="1300" dirty="0" smtClean="0">
              <a:solidFill>
                <a:srgbClr val="000000"/>
              </a:solidFill>
              <a:latin typeface="Arial Black" pitchFamily="34" charset="0"/>
            </a:endParaRPr>
          </a:p>
          <a:p>
            <a:pPr marL="160020" indent="0" algn="just">
              <a:spcBef>
                <a:spcPts val="600"/>
              </a:spcBef>
              <a:buClr>
                <a:srgbClr val="009900"/>
              </a:buClr>
              <a:buSzPct val="150000"/>
              <a:buFont typeface="Arial" panose="020B0604020202020204" pitchFamily="34" charset="0"/>
              <a:buNone/>
              <a:defRPr/>
            </a:pPr>
            <a:r>
              <a:rPr lang="ru-RU" sz="1400" b="1" i="1" dirty="0" smtClean="0">
                <a:solidFill>
                  <a:srgbClr val="000000"/>
                </a:solidFill>
                <a:latin typeface="Arial Black" pitchFamily="34" charset="0"/>
              </a:rPr>
              <a:t>                                                                  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803767" y="3208705"/>
            <a:ext cx="369622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latin typeface="Arial Black" panose="020B0A04020102020204" pitchFamily="34" charset="0"/>
              </a:rPr>
              <a:t>тонн</a:t>
            </a:r>
            <a:r>
              <a:rPr lang="ru-RU" sz="1400" b="1" dirty="0">
                <a:latin typeface="Arial Black" panose="020B0A04020102020204" pitchFamily="34" charset="0"/>
              </a:rPr>
              <a:t>, </a:t>
            </a:r>
            <a:r>
              <a:rPr lang="ru-RU" sz="1400" b="1" dirty="0" smtClean="0">
                <a:latin typeface="Arial Black" panose="020B0A04020102020204" pitchFamily="34" charset="0"/>
              </a:rPr>
              <a:t> штук</a:t>
            </a:r>
            <a:r>
              <a:rPr lang="ru-RU" sz="1400" b="1" dirty="0">
                <a:latin typeface="Arial Black" panose="020B0A04020102020204" pitchFamily="34" charset="0"/>
              </a:rPr>
              <a:t>, </a:t>
            </a:r>
            <a:r>
              <a:rPr lang="ru-RU" sz="1400" b="1" dirty="0" smtClean="0">
                <a:latin typeface="Arial Black" panose="020B0A04020102020204" pitchFamily="34" charset="0"/>
              </a:rPr>
              <a:t> тыс </a:t>
            </a:r>
            <a:r>
              <a:rPr lang="ru-RU" sz="1400" b="1" dirty="0">
                <a:latin typeface="Arial Black" panose="020B0A04020102020204" pitchFamily="34" charset="0"/>
              </a:rPr>
              <a:t>м2, </a:t>
            </a:r>
            <a:r>
              <a:rPr lang="ru-RU" sz="1400" b="1" dirty="0" smtClean="0">
                <a:latin typeface="Arial Black" panose="020B0A04020102020204" pitchFamily="34" charset="0"/>
              </a:rPr>
              <a:t> тыс </a:t>
            </a:r>
            <a:r>
              <a:rPr lang="ru-RU" sz="1400" b="1" dirty="0">
                <a:latin typeface="Arial Black" panose="020B0A04020102020204" pitchFamily="34" charset="0"/>
              </a:rPr>
              <a:t>м3, тыс ампул, </a:t>
            </a:r>
            <a:r>
              <a:rPr lang="ru-RU" sz="1400" b="1" dirty="0" smtClean="0">
                <a:latin typeface="Arial Black" panose="020B0A04020102020204" pitchFamily="34" charset="0"/>
              </a:rPr>
              <a:t> тыс </a:t>
            </a:r>
            <a:r>
              <a:rPr lang="ru-RU" sz="1400" b="1" dirty="0">
                <a:latin typeface="Arial Black" panose="020B0A04020102020204" pitchFamily="34" charset="0"/>
              </a:rPr>
              <a:t>флаконов, </a:t>
            </a:r>
            <a:r>
              <a:rPr lang="ru-RU" sz="1400" b="1" dirty="0" smtClean="0">
                <a:latin typeface="Arial Black" panose="020B0A04020102020204" pitchFamily="34" charset="0"/>
              </a:rPr>
              <a:t>    тыс </a:t>
            </a:r>
            <a:r>
              <a:rPr lang="ru-RU" sz="1400" b="1" dirty="0">
                <a:latin typeface="Arial Black" panose="020B0A04020102020204" pitchFamily="34" charset="0"/>
              </a:rPr>
              <a:t>кВт, км,  тонн пара /час, </a:t>
            </a:r>
            <a:r>
              <a:rPr lang="ru-RU" sz="1400" b="1" dirty="0" smtClean="0">
                <a:latin typeface="Arial Black" panose="020B0A04020102020204" pitchFamily="34" charset="0"/>
              </a:rPr>
              <a:t>  тыс </a:t>
            </a:r>
            <a:r>
              <a:rPr lang="ru-RU" sz="1400" b="1" dirty="0">
                <a:latin typeface="Arial Black" panose="020B0A04020102020204" pitchFamily="34" charset="0"/>
              </a:rPr>
              <a:t>пар </a:t>
            </a:r>
            <a:r>
              <a:rPr lang="ru-RU" sz="1400" b="1" dirty="0" smtClean="0">
                <a:latin typeface="Arial Black" panose="020B0A04020102020204" pitchFamily="34" charset="0"/>
              </a:rPr>
              <a:t>и </a:t>
            </a:r>
            <a:r>
              <a:rPr lang="ru-RU" sz="1400" b="1" dirty="0">
                <a:latin typeface="Arial Black" panose="020B0A04020102020204" pitchFamily="34" charset="0"/>
              </a:rPr>
              <a:t>т.д.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4963530" y="3208705"/>
            <a:ext cx="3528392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latin typeface="Arial Black" panose="020B0A04020102020204" pitchFamily="34" charset="0"/>
              </a:rPr>
              <a:t>- </a:t>
            </a:r>
            <a:r>
              <a:rPr lang="ru-RU" sz="1400" dirty="0">
                <a:latin typeface="Arial Black" panose="020B0A04020102020204" pitchFamily="34" charset="0"/>
              </a:rPr>
              <a:t>многономенклатурность</a:t>
            </a:r>
          </a:p>
          <a:p>
            <a:r>
              <a:rPr lang="ru-RU" sz="1400" dirty="0">
                <a:latin typeface="Arial Black" panose="020B0A04020102020204" pitchFamily="34" charset="0"/>
              </a:rPr>
              <a:t>- услуги промышленного характера</a:t>
            </a:r>
          </a:p>
          <a:p>
            <a:r>
              <a:rPr lang="ru-RU" sz="1400" dirty="0">
                <a:latin typeface="Arial Black" panose="020B0A04020102020204" pitchFamily="34" charset="0"/>
              </a:rPr>
              <a:t>- существенное изменение ассортиментного состава и качества</a:t>
            </a:r>
          </a:p>
          <a:p>
            <a:r>
              <a:rPr lang="ru-RU" sz="1400" dirty="0">
                <a:latin typeface="Arial Black" panose="020B0A04020102020204" pitchFamily="34" charset="0"/>
              </a:rPr>
              <a:t>- длительный цикл производства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666729" y="5414844"/>
            <a:ext cx="17281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7B3199"/>
                </a:solidFill>
              </a:rPr>
              <a:t>≈ 80%</a:t>
            </a:r>
            <a:endParaRPr lang="ru-RU" sz="3200" b="1" dirty="0">
              <a:solidFill>
                <a:srgbClr val="7B3199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084168" y="5414843"/>
            <a:ext cx="17281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009900"/>
                </a:solidFill>
              </a:rPr>
              <a:t>≈ 20%</a:t>
            </a:r>
            <a:endParaRPr lang="ru-RU" sz="3200" b="1" dirty="0">
              <a:solidFill>
                <a:srgbClr val="0099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1708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" name="Picture 4"/>
          <p:cNvPicPr/>
          <p:nvPr/>
        </p:nvPicPr>
        <p:blipFill>
          <a:blip r:embed="rId2"/>
          <a:stretch/>
        </p:blipFill>
        <p:spPr>
          <a:xfrm>
            <a:off x="0" y="0"/>
            <a:ext cx="9143280" cy="691920"/>
          </a:xfrm>
          <a:prstGeom prst="rect">
            <a:avLst/>
          </a:prstGeom>
          <a:ln>
            <a:noFill/>
          </a:ln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DAABC-5DD0-4942-B4D1-C55197750B2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9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extBox 22"/>
          <p:cNvSpPr txBox="1"/>
          <p:nvPr/>
        </p:nvSpPr>
        <p:spPr>
          <a:xfrm>
            <a:off x="15274925" y="13203238"/>
            <a:ext cx="7080250" cy="2865437"/>
          </a:xfrm>
          <a:prstGeom prst="rect">
            <a:avLst/>
          </a:prstGeom>
          <a:solidFill>
            <a:schemeClr val="lt1"/>
          </a:solidFill>
          <a:ln w="25400" cmpd="sng">
            <a:solidFill>
              <a:srgbClr val="00B05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3200" dirty="0">
                <a:solidFill>
                  <a:prstClr val="black"/>
                </a:solidFill>
                <a:latin typeface="Arial Black" pitchFamily="34" charset="0"/>
              </a:rPr>
              <a:t>37  "Обработка вторичного сырья"</a:t>
            </a:r>
          </a:p>
          <a:p>
            <a:pPr algn="ctr">
              <a:defRPr/>
            </a:pPr>
            <a:r>
              <a:rPr lang="en-US" sz="2800" dirty="0">
                <a:solidFill>
                  <a:prstClr val="black"/>
                </a:solidFill>
                <a:latin typeface="Arial Black" pitchFamily="34" charset="0"/>
              </a:rPr>
              <a:t>(</a:t>
            </a:r>
            <a:r>
              <a:rPr lang="ru-RU" sz="2800" dirty="0">
                <a:solidFill>
                  <a:prstClr val="black"/>
                </a:solidFill>
                <a:latin typeface="Arial Black" pitchFamily="34" charset="0"/>
              </a:rPr>
              <a:t>доля в промышленном производстве в 2018 году - 0,9</a:t>
            </a:r>
            <a:r>
              <a:rPr lang="ru-RU" sz="3200" b="1" dirty="0">
                <a:solidFill>
                  <a:prstClr val="black"/>
                </a:solidFill>
              </a:rPr>
              <a:t>%)</a:t>
            </a:r>
          </a:p>
          <a:p>
            <a:pPr algn="ctr"/>
            <a:endParaRPr lang="ru-RU" sz="3200" dirty="0">
              <a:solidFill>
                <a:prstClr val="black"/>
              </a:solidFill>
              <a:latin typeface="Arial Black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55096" y="755029"/>
            <a:ext cx="7037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spc="-1" dirty="0" smtClean="0">
                <a:solidFill>
                  <a:srgbClr val="171785"/>
                </a:solidFill>
                <a:latin typeface="Bookman Old Style"/>
                <a:ea typeface="DejaVu Sans"/>
              </a:rPr>
              <a:t>Изменение границ промышленного производства</a:t>
            </a:r>
            <a:endParaRPr lang="ru-RU" b="1" spc="-1" dirty="0">
              <a:solidFill>
                <a:srgbClr val="171785"/>
              </a:solidFill>
              <a:latin typeface="Bookman Old Style"/>
              <a:ea typeface="DejaVu Sans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333719" y="2780928"/>
            <a:ext cx="2221613" cy="137155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71007" y="3078349"/>
            <a:ext cx="2020744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ru-RU" sz="2000" b="1" dirty="0" smtClean="0">
                <a:solidFill>
                  <a:prstClr val="black"/>
                </a:solidFill>
              </a:rPr>
              <a:t>Промышленное производство</a:t>
            </a:r>
            <a:endParaRPr lang="ru-RU" sz="2000" b="1" dirty="0">
              <a:solidFill>
                <a:prstClr val="black"/>
              </a:solidFill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397150" y="1279160"/>
            <a:ext cx="2048939" cy="65660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333719" y="4895741"/>
            <a:ext cx="2048939" cy="1665696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73787" y="1408292"/>
            <a:ext cx="16561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prstClr val="black"/>
                </a:solidFill>
              </a:rPr>
              <a:t>22.1 «Издательская деятельность»  (0,2%)</a:t>
            </a:r>
            <a:endParaRPr lang="ru-RU" sz="1200" b="1" dirty="0">
              <a:solidFill>
                <a:prstClr val="black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33719" y="4908708"/>
            <a:ext cx="21580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prstClr val="black"/>
                </a:solidFill>
              </a:rPr>
              <a:t>90.01 «Сбор и обработка </a:t>
            </a:r>
            <a:br>
              <a:rPr lang="ru-RU" sz="1200" b="1" dirty="0" smtClean="0">
                <a:solidFill>
                  <a:prstClr val="black"/>
                </a:solidFill>
              </a:rPr>
            </a:br>
            <a:r>
              <a:rPr lang="ru-RU" sz="1200" b="1" dirty="0" smtClean="0">
                <a:solidFill>
                  <a:prstClr val="black"/>
                </a:solidFill>
              </a:rPr>
              <a:t>сточных вод»</a:t>
            </a:r>
            <a:r>
              <a:rPr lang="en-US" sz="1200" b="1" dirty="0" smtClean="0">
                <a:solidFill>
                  <a:prstClr val="black"/>
                </a:solidFill>
              </a:rPr>
              <a:t> (0,3%)</a:t>
            </a:r>
            <a:r>
              <a:rPr lang="ru-RU" sz="1200" b="1" dirty="0" smtClean="0">
                <a:solidFill>
                  <a:prstClr val="black"/>
                </a:solidFill>
              </a:rPr>
              <a:t/>
            </a:r>
            <a:br>
              <a:rPr lang="ru-RU" sz="1200" b="1" dirty="0" smtClean="0">
                <a:solidFill>
                  <a:prstClr val="black"/>
                </a:solidFill>
              </a:rPr>
            </a:br>
            <a:r>
              <a:rPr lang="ru-RU" sz="1200" b="1" dirty="0" smtClean="0">
                <a:solidFill>
                  <a:prstClr val="black"/>
                </a:solidFill>
              </a:rPr>
              <a:t>90.02 «Сбор и обработка прочих отходов»</a:t>
            </a:r>
            <a:r>
              <a:rPr lang="en-US" sz="1200" b="1" dirty="0" smtClean="0">
                <a:solidFill>
                  <a:prstClr val="black"/>
                </a:solidFill>
              </a:rPr>
              <a:t> (0,2%)</a:t>
            </a:r>
            <a:r>
              <a:rPr lang="ru-RU" sz="1200" b="1" dirty="0" smtClean="0">
                <a:solidFill>
                  <a:prstClr val="black"/>
                </a:solidFill>
              </a:rPr>
              <a:t/>
            </a:r>
            <a:br>
              <a:rPr lang="ru-RU" sz="1200" b="1" dirty="0" smtClean="0">
                <a:solidFill>
                  <a:prstClr val="black"/>
                </a:solidFill>
              </a:rPr>
            </a:br>
            <a:r>
              <a:rPr lang="ru-RU" sz="1200" b="1" dirty="0" smtClean="0">
                <a:solidFill>
                  <a:prstClr val="black"/>
                </a:solidFill>
              </a:rPr>
              <a:t>90.03 «Уборка территорий, восстановление после загрязнений и аналогичная деятельность» </a:t>
            </a:r>
            <a:r>
              <a:rPr lang="en-US" sz="1200" b="1" dirty="0" smtClean="0">
                <a:solidFill>
                  <a:prstClr val="black"/>
                </a:solidFill>
              </a:rPr>
              <a:t>(0,02%)</a:t>
            </a:r>
            <a:endParaRPr lang="ru-RU" sz="1200" b="1" dirty="0">
              <a:solidFill>
                <a:prstClr val="black"/>
              </a:solidFill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2941613" y="1279160"/>
            <a:ext cx="2532266" cy="920011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215197" y="1477555"/>
            <a:ext cx="19442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prstClr val="black"/>
                </a:solidFill>
              </a:rPr>
              <a:t>Добыча полезных ископаемых</a:t>
            </a:r>
            <a:endParaRPr lang="ru-RU" sz="1400" b="1" dirty="0">
              <a:solidFill>
                <a:prstClr val="black"/>
              </a:solidFill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2991763" y="2397843"/>
            <a:ext cx="2482115" cy="143924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266620" y="2808227"/>
            <a:ext cx="19442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prstClr val="black"/>
                </a:solidFill>
              </a:rPr>
              <a:t>Обрабатывающие производства</a:t>
            </a:r>
            <a:endParaRPr lang="ru-RU" sz="1400" b="1" dirty="0">
              <a:solidFill>
                <a:prstClr val="black"/>
              </a:solidFill>
            </a:endParaRPr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2991761" y="3973987"/>
            <a:ext cx="2482117" cy="115212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151291" y="4016519"/>
            <a:ext cx="2071204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300" b="1" dirty="0">
                <a:solidFill>
                  <a:prstClr val="black"/>
                </a:solidFill>
              </a:rPr>
              <a:t>Обеспечение электрической энергией, газом и паром; кондиционирование воздуха</a:t>
            </a:r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3059832" y="5266386"/>
            <a:ext cx="2482117" cy="140297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154302" y="5298285"/>
            <a:ext cx="2236133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300" b="1" dirty="0">
                <a:solidFill>
                  <a:prstClr val="black"/>
                </a:solidFill>
              </a:rPr>
              <a:t>Водоснабжение; водоотведение, организация сбора и утилизации отходов, деятельность по ликвидации загрязнений</a:t>
            </a:r>
          </a:p>
        </p:txBody>
      </p:sp>
      <p:sp>
        <p:nvSpPr>
          <p:cNvPr id="34" name="Скругленный прямоугольник 33"/>
          <p:cNvSpPr/>
          <p:nvPr/>
        </p:nvSpPr>
        <p:spPr>
          <a:xfrm>
            <a:off x="6588221" y="1279160"/>
            <a:ext cx="2329241" cy="104777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35" name="Скругленный прямоугольник 34"/>
          <p:cNvSpPr/>
          <p:nvPr/>
        </p:nvSpPr>
        <p:spPr>
          <a:xfrm>
            <a:off x="6576790" y="5594997"/>
            <a:ext cx="2351623" cy="747953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6679904" y="1414611"/>
            <a:ext cx="22485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dirty="0" smtClean="0">
                <a:solidFill>
                  <a:prstClr val="black"/>
                </a:solidFill>
              </a:rPr>
              <a:t>10.10.22 «Агломерация каменного  угля»  (0,002%)</a:t>
            </a:r>
            <a:br>
              <a:rPr lang="ru-RU" sz="1100" b="1" dirty="0" smtClean="0">
                <a:solidFill>
                  <a:prstClr val="black"/>
                </a:solidFill>
              </a:rPr>
            </a:br>
            <a:r>
              <a:rPr lang="ru-RU" sz="1100" b="1" dirty="0" smtClean="0">
                <a:solidFill>
                  <a:prstClr val="black"/>
                </a:solidFill>
              </a:rPr>
              <a:t>14.4 «Добыча и производство соли» </a:t>
            </a:r>
            <a:r>
              <a:rPr lang="en-US" sz="1100" b="1" dirty="0" smtClean="0">
                <a:solidFill>
                  <a:prstClr val="black"/>
                </a:solidFill>
              </a:rPr>
              <a:t> </a:t>
            </a:r>
            <a:r>
              <a:rPr lang="ru-RU" sz="1100" b="1" dirty="0" smtClean="0">
                <a:solidFill>
                  <a:prstClr val="black"/>
                </a:solidFill>
              </a:rPr>
              <a:t>(в   части производства) </a:t>
            </a:r>
            <a:endParaRPr lang="ru-RU" sz="1100" b="1" dirty="0">
              <a:solidFill>
                <a:prstClr val="black"/>
              </a:solidFill>
            </a:endParaRPr>
          </a:p>
        </p:txBody>
      </p:sp>
      <p:grpSp>
        <p:nvGrpSpPr>
          <p:cNvPr id="19" name="Группа 18"/>
          <p:cNvGrpSpPr/>
          <p:nvPr/>
        </p:nvGrpSpPr>
        <p:grpSpPr>
          <a:xfrm>
            <a:off x="6609318" y="3068960"/>
            <a:ext cx="2370008" cy="657662"/>
            <a:chOff x="6609318" y="2996952"/>
            <a:chExt cx="2370008" cy="657662"/>
          </a:xfrm>
        </p:grpSpPr>
        <p:sp>
          <p:nvSpPr>
            <p:cNvPr id="33" name="Скругленный прямоугольник 32"/>
            <p:cNvSpPr/>
            <p:nvPr/>
          </p:nvSpPr>
          <p:spPr>
            <a:xfrm>
              <a:off x="6609318" y="2996952"/>
              <a:ext cx="2370008" cy="657662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6723092" y="3117467"/>
              <a:ext cx="2170905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100" b="1" dirty="0" smtClean="0">
                  <a:solidFill>
                    <a:prstClr val="black"/>
                  </a:solidFill>
                </a:rPr>
                <a:t>37 «Обработка вторичного сырья» (0,9%)</a:t>
              </a:r>
              <a:endParaRPr lang="ru-RU" sz="1100" b="1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20" name="Группа 19"/>
          <p:cNvGrpSpPr/>
          <p:nvPr/>
        </p:nvGrpSpPr>
        <p:grpSpPr>
          <a:xfrm>
            <a:off x="6588223" y="4221088"/>
            <a:ext cx="2380351" cy="682533"/>
            <a:chOff x="6588223" y="4330643"/>
            <a:chExt cx="2380351" cy="682533"/>
          </a:xfrm>
        </p:grpSpPr>
        <p:sp>
          <p:nvSpPr>
            <p:cNvPr id="36" name="Скругленный прямоугольник 35"/>
            <p:cNvSpPr/>
            <p:nvPr/>
          </p:nvSpPr>
          <p:spPr>
            <a:xfrm>
              <a:off x="6588223" y="4330643"/>
              <a:ext cx="2380351" cy="682533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6660232" y="4423631"/>
              <a:ext cx="2114255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100" b="1" dirty="0" smtClean="0">
                  <a:solidFill>
                    <a:prstClr val="black"/>
                  </a:solidFill>
                </a:rPr>
                <a:t>41 «Сбор, очистка и распределение воды» (0,4%)</a:t>
              </a:r>
              <a:endParaRPr lang="ru-RU" sz="1100" b="1" dirty="0">
                <a:solidFill>
                  <a:prstClr val="black"/>
                </a:solidFill>
              </a:endParaRPr>
            </a:p>
          </p:txBody>
        </p:sp>
      </p:grpSp>
      <p:sp>
        <p:nvSpPr>
          <p:cNvPr id="50" name="TextBox 49"/>
          <p:cNvSpPr txBox="1"/>
          <p:nvPr/>
        </p:nvSpPr>
        <p:spPr>
          <a:xfrm>
            <a:off x="6660232" y="5630005"/>
            <a:ext cx="22218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prstClr val="black"/>
                </a:solidFill>
              </a:rPr>
              <a:t>37  «Обработка вторичного сырья» (0,9%)</a:t>
            </a:r>
            <a:endParaRPr lang="ru-RU" sz="1200" b="1" dirty="0">
              <a:solidFill>
                <a:prstClr val="black"/>
              </a:solidFill>
            </a:endParaRPr>
          </a:p>
        </p:txBody>
      </p:sp>
      <p:cxnSp>
        <p:nvCxnSpPr>
          <p:cNvPr id="52" name="Прямая соединительная линия 51"/>
          <p:cNvCxnSpPr/>
          <p:nvPr/>
        </p:nvCxnSpPr>
        <p:spPr>
          <a:xfrm>
            <a:off x="2763715" y="1268760"/>
            <a:ext cx="0" cy="5400600"/>
          </a:xfrm>
          <a:prstGeom prst="line">
            <a:avLst/>
          </a:prstGeom>
          <a:ln>
            <a:prstDash val="dash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grpSp>
        <p:nvGrpSpPr>
          <p:cNvPr id="16" name="Группа 15"/>
          <p:cNvGrpSpPr/>
          <p:nvPr/>
        </p:nvGrpSpPr>
        <p:grpSpPr>
          <a:xfrm>
            <a:off x="954753" y="4193058"/>
            <a:ext cx="864096" cy="748110"/>
            <a:chOff x="954753" y="4193058"/>
            <a:chExt cx="864096" cy="748110"/>
          </a:xfrm>
        </p:grpSpPr>
        <p:sp>
          <p:nvSpPr>
            <p:cNvPr id="41" name="Стрелка вверх 40"/>
            <p:cNvSpPr/>
            <p:nvPr/>
          </p:nvSpPr>
          <p:spPr>
            <a:xfrm>
              <a:off x="954753" y="4193058"/>
              <a:ext cx="864096" cy="654463"/>
            </a:xfrm>
            <a:prstGeom prst="upArrow">
              <a:avLst/>
            </a:prstGeom>
            <a:ln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183088" y="4294837"/>
              <a:ext cx="36457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 smtClean="0">
                  <a:solidFill>
                    <a:srgbClr val="FF0000"/>
                  </a:solidFill>
                </a:rPr>
                <a:t>+</a:t>
              </a:r>
              <a:endParaRPr lang="ru-RU" sz="2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65" name="Группа 64"/>
          <p:cNvGrpSpPr/>
          <p:nvPr/>
        </p:nvGrpSpPr>
        <p:grpSpPr>
          <a:xfrm rot="5400000">
            <a:off x="2253729" y="5486782"/>
            <a:ext cx="864096" cy="748110"/>
            <a:chOff x="954753" y="4193058"/>
            <a:chExt cx="864096" cy="748110"/>
          </a:xfrm>
        </p:grpSpPr>
        <p:sp>
          <p:nvSpPr>
            <p:cNvPr id="66" name="Стрелка вверх 65"/>
            <p:cNvSpPr/>
            <p:nvPr/>
          </p:nvSpPr>
          <p:spPr>
            <a:xfrm>
              <a:off x="954753" y="4193058"/>
              <a:ext cx="864096" cy="654463"/>
            </a:xfrm>
            <a:prstGeom prst="upArrow">
              <a:avLst/>
            </a:prstGeom>
            <a:ln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1183088" y="4294837"/>
              <a:ext cx="36457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 smtClean="0">
                  <a:solidFill>
                    <a:srgbClr val="FF0000"/>
                  </a:solidFill>
                </a:rPr>
                <a:t>+</a:t>
              </a:r>
              <a:endParaRPr lang="ru-RU" sz="2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68" name="Группа 67"/>
          <p:cNvGrpSpPr/>
          <p:nvPr/>
        </p:nvGrpSpPr>
        <p:grpSpPr>
          <a:xfrm rot="14245969">
            <a:off x="5657707" y="4937753"/>
            <a:ext cx="864096" cy="748111"/>
            <a:chOff x="954753" y="4193058"/>
            <a:chExt cx="864096" cy="748111"/>
          </a:xfrm>
        </p:grpSpPr>
        <p:sp>
          <p:nvSpPr>
            <p:cNvPr id="69" name="Стрелка вверх 68"/>
            <p:cNvSpPr/>
            <p:nvPr/>
          </p:nvSpPr>
          <p:spPr>
            <a:xfrm>
              <a:off x="954753" y="4193058"/>
              <a:ext cx="864096" cy="654463"/>
            </a:xfrm>
            <a:prstGeom prst="upArrow">
              <a:avLst/>
            </a:prstGeom>
            <a:ln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0" name="TextBox 69"/>
            <p:cNvSpPr txBox="1"/>
            <p:nvPr/>
          </p:nvSpPr>
          <p:spPr>
            <a:xfrm rot="1954031">
              <a:off x="1183088" y="4294838"/>
              <a:ext cx="36457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 smtClean="0">
                  <a:solidFill>
                    <a:srgbClr val="FF0000"/>
                  </a:solidFill>
                </a:rPr>
                <a:t>+</a:t>
              </a:r>
              <a:endParaRPr lang="ru-RU" sz="2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71" name="Группа 70"/>
          <p:cNvGrpSpPr/>
          <p:nvPr/>
        </p:nvGrpSpPr>
        <p:grpSpPr>
          <a:xfrm rot="16200000">
            <a:off x="5618246" y="5791249"/>
            <a:ext cx="864096" cy="748110"/>
            <a:chOff x="954753" y="4193058"/>
            <a:chExt cx="864096" cy="748110"/>
          </a:xfrm>
        </p:grpSpPr>
        <p:sp>
          <p:nvSpPr>
            <p:cNvPr id="72" name="Стрелка вверх 71"/>
            <p:cNvSpPr/>
            <p:nvPr/>
          </p:nvSpPr>
          <p:spPr>
            <a:xfrm>
              <a:off x="954753" y="4193058"/>
              <a:ext cx="864096" cy="654463"/>
            </a:xfrm>
            <a:prstGeom prst="upArrow">
              <a:avLst/>
            </a:prstGeom>
            <a:ln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1183088" y="4294837"/>
              <a:ext cx="36457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 smtClean="0">
                  <a:solidFill>
                    <a:srgbClr val="FF0000"/>
                  </a:solidFill>
                </a:rPr>
                <a:t>+</a:t>
              </a:r>
              <a:endParaRPr lang="ru-RU" sz="2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7" name="Группа 16"/>
          <p:cNvGrpSpPr/>
          <p:nvPr/>
        </p:nvGrpSpPr>
        <p:grpSpPr>
          <a:xfrm>
            <a:off x="926140" y="1929606"/>
            <a:ext cx="864096" cy="923330"/>
            <a:chOff x="5547401" y="2132856"/>
            <a:chExt cx="864096" cy="923330"/>
          </a:xfrm>
        </p:grpSpPr>
        <p:sp>
          <p:nvSpPr>
            <p:cNvPr id="75" name="Стрелка вверх 74"/>
            <p:cNvSpPr/>
            <p:nvPr/>
          </p:nvSpPr>
          <p:spPr>
            <a:xfrm>
              <a:off x="5547401" y="2213491"/>
              <a:ext cx="864096" cy="654463"/>
            </a:xfrm>
            <a:prstGeom prst="upArrow">
              <a:avLst/>
            </a:prstGeom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5724128" y="2132856"/>
              <a:ext cx="55496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dirty="0" smtClean="0">
                  <a:solidFill>
                    <a:schemeClr val="tx2">
                      <a:lumMod val="60000"/>
                      <a:lumOff val="40000"/>
                    </a:schemeClr>
                  </a:solidFill>
                </a:rPr>
                <a:t>-</a:t>
              </a:r>
              <a:endParaRPr lang="ru-RU" sz="4000" b="1" dirty="0">
                <a:solidFill>
                  <a:schemeClr val="tx2">
                    <a:lumMod val="60000"/>
                    <a:lumOff val="40000"/>
                  </a:schemeClr>
                </a:solidFill>
              </a:endParaRPr>
            </a:p>
          </p:txBody>
        </p:sp>
      </p:grpSp>
      <p:grpSp>
        <p:nvGrpSpPr>
          <p:cNvPr id="77" name="Группа 76"/>
          <p:cNvGrpSpPr/>
          <p:nvPr/>
        </p:nvGrpSpPr>
        <p:grpSpPr>
          <a:xfrm rot="18476091">
            <a:off x="2201834" y="1945878"/>
            <a:ext cx="923330" cy="673747"/>
            <a:chOff x="5542149" y="2213491"/>
            <a:chExt cx="923330" cy="673747"/>
          </a:xfrm>
        </p:grpSpPr>
        <p:sp>
          <p:nvSpPr>
            <p:cNvPr id="78" name="Стрелка вверх 77"/>
            <p:cNvSpPr/>
            <p:nvPr/>
          </p:nvSpPr>
          <p:spPr>
            <a:xfrm>
              <a:off x="5547401" y="2213491"/>
              <a:ext cx="864096" cy="654463"/>
            </a:xfrm>
            <a:prstGeom prst="upArrow">
              <a:avLst/>
            </a:prstGeom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9" name="TextBox 78"/>
            <p:cNvSpPr txBox="1"/>
            <p:nvPr/>
          </p:nvSpPr>
          <p:spPr>
            <a:xfrm rot="3123909">
              <a:off x="5726330" y="2148090"/>
              <a:ext cx="55496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dirty="0" smtClean="0">
                  <a:solidFill>
                    <a:schemeClr val="tx2">
                      <a:lumMod val="60000"/>
                      <a:lumOff val="40000"/>
                    </a:schemeClr>
                  </a:solidFill>
                </a:rPr>
                <a:t>-</a:t>
              </a:r>
              <a:endParaRPr lang="ru-RU" sz="4000" b="1" dirty="0">
                <a:solidFill>
                  <a:schemeClr val="tx2">
                    <a:lumMod val="60000"/>
                    <a:lumOff val="40000"/>
                  </a:schemeClr>
                </a:solidFill>
              </a:endParaRPr>
            </a:p>
          </p:txBody>
        </p:sp>
      </p:grpSp>
      <p:grpSp>
        <p:nvGrpSpPr>
          <p:cNvPr id="80" name="Группа 79"/>
          <p:cNvGrpSpPr/>
          <p:nvPr/>
        </p:nvGrpSpPr>
        <p:grpSpPr>
          <a:xfrm rot="5400000">
            <a:off x="5634016" y="1479564"/>
            <a:ext cx="936104" cy="658513"/>
            <a:chOff x="5475393" y="2213491"/>
            <a:chExt cx="936104" cy="658513"/>
          </a:xfrm>
        </p:grpSpPr>
        <p:sp>
          <p:nvSpPr>
            <p:cNvPr id="81" name="Стрелка вверх 80"/>
            <p:cNvSpPr/>
            <p:nvPr/>
          </p:nvSpPr>
          <p:spPr>
            <a:xfrm>
              <a:off x="5547401" y="2213491"/>
              <a:ext cx="864096" cy="654463"/>
            </a:xfrm>
            <a:prstGeom prst="upArrow">
              <a:avLst/>
            </a:prstGeom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2" name="TextBox 81"/>
            <p:cNvSpPr txBox="1"/>
            <p:nvPr/>
          </p:nvSpPr>
          <p:spPr>
            <a:xfrm rot="16200000">
              <a:off x="5659574" y="2132856"/>
              <a:ext cx="55496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dirty="0" smtClean="0">
                  <a:solidFill>
                    <a:schemeClr val="tx2">
                      <a:lumMod val="60000"/>
                      <a:lumOff val="40000"/>
                    </a:schemeClr>
                  </a:solidFill>
                </a:rPr>
                <a:t>-</a:t>
              </a:r>
              <a:endParaRPr lang="ru-RU" sz="4000" b="1" dirty="0">
                <a:solidFill>
                  <a:schemeClr val="tx2">
                    <a:lumMod val="60000"/>
                    <a:lumOff val="40000"/>
                  </a:schemeClr>
                </a:solidFill>
              </a:endParaRPr>
            </a:p>
          </p:txBody>
        </p:sp>
      </p:grpSp>
      <p:grpSp>
        <p:nvGrpSpPr>
          <p:cNvPr id="83" name="Группа 82"/>
          <p:cNvGrpSpPr/>
          <p:nvPr/>
        </p:nvGrpSpPr>
        <p:grpSpPr>
          <a:xfrm rot="14245969">
            <a:off x="5810107" y="2252256"/>
            <a:ext cx="864096" cy="748111"/>
            <a:chOff x="954753" y="4193058"/>
            <a:chExt cx="864096" cy="748111"/>
          </a:xfrm>
        </p:grpSpPr>
        <p:sp>
          <p:nvSpPr>
            <p:cNvPr id="84" name="Стрелка вверх 83"/>
            <p:cNvSpPr/>
            <p:nvPr/>
          </p:nvSpPr>
          <p:spPr>
            <a:xfrm>
              <a:off x="954753" y="4193058"/>
              <a:ext cx="864096" cy="654463"/>
            </a:xfrm>
            <a:prstGeom prst="upArrow">
              <a:avLst/>
            </a:prstGeom>
            <a:ln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5" name="TextBox 84"/>
            <p:cNvSpPr txBox="1"/>
            <p:nvPr/>
          </p:nvSpPr>
          <p:spPr>
            <a:xfrm rot="1954031">
              <a:off x="1183088" y="4294838"/>
              <a:ext cx="36457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 smtClean="0">
                  <a:solidFill>
                    <a:srgbClr val="FF0000"/>
                  </a:solidFill>
                </a:rPr>
                <a:t>+</a:t>
              </a:r>
              <a:endParaRPr lang="ru-RU" sz="2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86" name="Группа 85"/>
          <p:cNvGrpSpPr/>
          <p:nvPr/>
        </p:nvGrpSpPr>
        <p:grpSpPr>
          <a:xfrm rot="5400000">
            <a:off x="5646899" y="3063739"/>
            <a:ext cx="936104" cy="658513"/>
            <a:chOff x="5475393" y="2213491"/>
            <a:chExt cx="936104" cy="658513"/>
          </a:xfrm>
        </p:grpSpPr>
        <p:sp>
          <p:nvSpPr>
            <p:cNvPr id="87" name="Стрелка вверх 86"/>
            <p:cNvSpPr/>
            <p:nvPr/>
          </p:nvSpPr>
          <p:spPr>
            <a:xfrm>
              <a:off x="5547401" y="2213491"/>
              <a:ext cx="864096" cy="654463"/>
            </a:xfrm>
            <a:prstGeom prst="upArrow">
              <a:avLst/>
            </a:prstGeom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8" name="TextBox 87"/>
            <p:cNvSpPr txBox="1"/>
            <p:nvPr/>
          </p:nvSpPr>
          <p:spPr>
            <a:xfrm rot="16200000">
              <a:off x="5659574" y="2132856"/>
              <a:ext cx="55496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dirty="0" smtClean="0">
                  <a:solidFill>
                    <a:schemeClr val="tx2">
                      <a:lumMod val="60000"/>
                      <a:lumOff val="40000"/>
                    </a:schemeClr>
                  </a:solidFill>
                </a:rPr>
                <a:t>-</a:t>
              </a:r>
              <a:endParaRPr lang="ru-RU" sz="4000" b="1" dirty="0">
                <a:solidFill>
                  <a:schemeClr val="tx2">
                    <a:lumMod val="60000"/>
                    <a:lumOff val="40000"/>
                  </a:schemeClr>
                </a:solidFill>
              </a:endParaRPr>
            </a:p>
          </p:txBody>
        </p:sp>
      </p:grpSp>
      <p:grpSp>
        <p:nvGrpSpPr>
          <p:cNvPr id="89" name="Группа 88"/>
          <p:cNvGrpSpPr/>
          <p:nvPr/>
        </p:nvGrpSpPr>
        <p:grpSpPr>
          <a:xfrm rot="5400000">
            <a:off x="5657341" y="4143859"/>
            <a:ext cx="936104" cy="658513"/>
            <a:chOff x="5475393" y="2213491"/>
            <a:chExt cx="936104" cy="658513"/>
          </a:xfrm>
        </p:grpSpPr>
        <p:sp>
          <p:nvSpPr>
            <p:cNvPr id="90" name="Стрелка вверх 89"/>
            <p:cNvSpPr/>
            <p:nvPr/>
          </p:nvSpPr>
          <p:spPr>
            <a:xfrm>
              <a:off x="5547401" y="2213491"/>
              <a:ext cx="864096" cy="654463"/>
            </a:xfrm>
            <a:prstGeom prst="upArrow">
              <a:avLst/>
            </a:prstGeom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1" name="TextBox 90"/>
            <p:cNvSpPr txBox="1"/>
            <p:nvPr/>
          </p:nvSpPr>
          <p:spPr>
            <a:xfrm rot="16200000">
              <a:off x="5659574" y="2132856"/>
              <a:ext cx="55496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dirty="0" smtClean="0">
                  <a:solidFill>
                    <a:schemeClr val="tx2">
                      <a:lumMod val="60000"/>
                      <a:lumOff val="40000"/>
                    </a:schemeClr>
                  </a:solidFill>
                </a:rPr>
                <a:t>-</a:t>
              </a:r>
              <a:endParaRPr lang="ru-RU" sz="4000" b="1" dirty="0">
                <a:solidFill>
                  <a:schemeClr val="tx2">
                    <a:lumMod val="60000"/>
                    <a:lumOff val="4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33396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BlackTie">
    <a:dk1>
      <a:srgbClr val="000000"/>
    </a:dk1>
    <a:lt1>
      <a:srgbClr val="FFFFFF"/>
    </a:lt1>
    <a:dk2>
      <a:srgbClr val="46464A"/>
    </a:dk2>
    <a:lt2>
      <a:srgbClr val="E3DCCF"/>
    </a:lt2>
    <a:accent1>
      <a:srgbClr val="6F6F74"/>
    </a:accent1>
    <a:accent2>
      <a:srgbClr val="A7B789"/>
    </a:accent2>
    <a:accent3>
      <a:srgbClr val="BEAE98"/>
    </a:accent3>
    <a:accent4>
      <a:srgbClr val="92A9B9"/>
    </a:accent4>
    <a:accent5>
      <a:srgbClr val="9C8265"/>
    </a:accent5>
    <a:accent6>
      <a:srgbClr val="8D6974"/>
    </a:accent6>
    <a:hlink>
      <a:srgbClr val="67AABF"/>
    </a:hlink>
    <a:folHlink>
      <a:srgbClr val="B1B5AB"/>
    </a:folHlink>
  </a:clrScheme>
  <a:fontScheme name="Стандартная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0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2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3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4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7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8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9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BlackTie">
    <a:dk1>
      <a:srgbClr val="000000"/>
    </a:dk1>
    <a:lt1>
      <a:srgbClr val="FFFFFF"/>
    </a:lt1>
    <a:dk2>
      <a:srgbClr val="46464A"/>
    </a:dk2>
    <a:lt2>
      <a:srgbClr val="E3DCCF"/>
    </a:lt2>
    <a:accent1>
      <a:srgbClr val="6F6F74"/>
    </a:accent1>
    <a:accent2>
      <a:srgbClr val="A7B789"/>
    </a:accent2>
    <a:accent3>
      <a:srgbClr val="BEAE98"/>
    </a:accent3>
    <a:accent4>
      <a:srgbClr val="92A9B9"/>
    </a:accent4>
    <a:accent5>
      <a:srgbClr val="9C8265"/>
    </a:accent5>
    <a:accent6>
      <a:srgbClr val="8D6974"/>
    </a:accent6>
    <a:hlink>
      <a:srgbClr val="67AABF"/>
    </a:hlink>
    <a:folHlink>
      <a:srgbClr val="B1B5AB"/>
    </a:folHlink>
  </a:clrScheme>
  <a:fontScheme name="Стандартная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0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2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3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6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7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8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9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3593</TotalTime>
  <Words>2996</Words>
  <Application>Microsoft Office PowerPoint</Application>
  <PresentationFormat>Экран (4:3)</PresentationFormat>
  <Paragraphs>584</Paragraphs>
  <Slides>47</Slides>
  <Notes>2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47</vt:i4>
      </vt:variant>
    </vt:vector>
  </HeadingPairs>
  <TitlesOfParts>
    <vt:vector size="50" baseType="lpstr">
      <vt:lpstr>Тема Office</vt:lpstr>
      <vt:lpstr>Формула</vt:lpstr>
      <vt:lpstr>Document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Rosstat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Селезнева Ольга Анатольевна</dc:creator>
  <cp:lastModifiedBy>Коновалова Элеонора Владимировна</cp:lastModifiedBy>
  <cp:revision>760</cp:revision>
  <cp:lastPrinted>2019-10-30T08:33:54Z</cp:lastPrinted>
  <dcterms:created xsi:type="dcterms:W3CDTF">2019-02-26T06:35:59Z</dcterms:created>
  <dcterms:modified xsi:type="dcterms:W3CDTF">2019-11-22T14:35:23Z</dcterms:modified>
</cp:coreProperties>
</file>