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304" r:id="rId2"/>
    <p:sldId id="303" r:id="rId3"/>
    <p:sldId id="282" r:id="rId4"/>
    <p:sldId id="276" r:id="rId5"/>
    <p:sldId id="283" r:id="rId6"/>
    <p:sldId id="277" r:id="rId7"/>
    <p:sldId id="284" r:id="rId8"/>
    <p:sldId id="278" r:id="rId9"/>
    <p:sldId id="297" r:id="rId10"/>
    <p:sldId id="298" r:id="rId11"/>
    <p:sldId id="293" r:id="rId12"/>
    <p:sldId id="294" r:id="rId13"/>
    <p:sldId id="295" r:id="rId14"/>
    <p:sldId id="296" r:id="rId15"/>
    <p:sldId id="301" r:id="rId16"/>
    <p:sldId id="300" r:id="rId17"/>
    <p:sldId id="302" r:id="rId18"/>
    <p:sldId id="285" r:id="rId19"/>
    <p:sldId id="279" r:id="rId20"/>
    <p:sldId id="299" r:id="rId21"/>
    <p:sldId id="286" r:id="rId22"/>
    <p:sldId id="280" r:id="rId23"/>
    <p:sldId id="287" r:id="rId24"/>
    <p:sldId id="281" r:id="rId25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" userDrawn="1">
          <p15:clr>
            <a:srgbClr val="A4A3A4"/>
          </p15:clr>
        </p15:guide>
        <p15:guide id="4" pos="1459" userDrawn="1">
          <p15:clr>
            <a:srgbClr val="A4A3A4"/>
          </p15:clr>
        </p15:guide>
        <p15:guide id="6" pos="234" userDrawn="1">
          <p15:clr>
            <a:srgbClr val="A4A3A4"/>
          </p15:clr>
        </p15:guide>
        <p15:guide id="7" orient="horz" pos="3906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orient="horz" pos="3725" userDrawn="1">
          <p15:clr>
            <a:srgbClr val="A4A3A4"/>
          </p15:clr>
        </p15:guide>
        <p15:guide id="10" orient="horz" pos="1003" userDrawn="1">
          <p15:clr>
            <a:srgbClr val="A4A3A4"/>
          </p15:clr>
        </p15:guide>
        <p15:guide id="11" pos="846" userDrawn="1">
          <p15:clr>
            <a:srgbClr val="A4A3A4"/>
          </p15:clr>
        </p15:guide>
        <p15:guide id="12" pos="53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EDF7ED"/>
    <a:srgbClr val="E1002B"/>
    <a:srgbClr val="FFE5EA"/>
    <a:srgbClr val="3278CD"/>
    <a:srgbClr val="7BA8DF"/>
    <a:srgbClr val="C5D9F1"/>
    <a:srgbClr val="BFEBFA"/>
    <a:srgbClr val="FFC32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6408" autoAdjust="0"/>
  </p:normalViewPr>
  <p:slideViewPr>
    <p:cSldViewPr snapToGrid="0" snapToObjects="1">
      <p:cViewPr varScale="1">
        <p:scale>
          <a:sx n="115" d="100"/>
          <a:sy n="115" d="100"/>
        </p:scale>
        <p:origin x="684" y="114"/>
      </p:cViewPr>
      <p:guideLst>
        <p:guide orient="horz" pos="142"/>
        <p:guide pos="1459"/>
        <p:guide pos="234"/>
        <p:guide orient="horz" pos="3906"/>
        <p:guide pos="2615"/>
        <p:guide orient="horz" pos="3725"/>
        <p:guide orient="horz" pos="1003"/>
        <p:guide pos="846"/>
        <p:guide pos="53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8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0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2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344493770651772E-2"/>
          <c:y val="2.8858395345142895E-2"/>
          <c:w val="0.96931101245869644"/>
          <c:h val="0.727790345513697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родившихся</c:v>
                </c:pt>
              </c:strCache>
            </c:strRef>
          </c:tx>
          <c:spPr>
            <a:solidFill>
              <a:srgbClr val="E1002B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4.184861937450483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E30-4970-8F04-A14FD0426ABC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DA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Лист1!$A$2:$A$16</c:f>
              <c:strCache>
                <c:ptCount val="1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</c:strCache>
            </c:strRef>
          </c:cat>
          <c:val>
            <c:numRef>
              <c:f>Лист1!$B$2:$B$16</c:f>
              <c:numCache>
                <c:formatCode>0.0</c:formatCode>
                <c:ptCount val="15"/>
                <c:pt idx="0">
                  <c:v>126</c:v>
                </c:pt>
                <c:pt idx="1">
                  <c:v>113</c:v>
                </c:pt>
                <c:pt idx="2">
                  <c:v>118.9</c:v>
                </c:pt>
                <c:pt idx="3">
                  <c:v>120.6</c:v>
                </c:pt>
                <c:pt idx="4">
                  <c:v>122</c:v>
                </c:pt>
                <c:pt idx="5">
                  <c:v>119.1</c:v>
                </c:pt>
                <c:pt idx="6">
                  <c:v>140.69999999999999</c:v>
                </c:pt>
                <c:pt idx="7">
                  <c:v>133.9</c:v>
                </c:pt>
                <c:pt idx="8">
                  <c:v>121.3</c:v>
                </c:pt>
                <c:pt idx="9">
                  <c:v>135</c:v>
                </c:pt>
                <c:pt idx="10">
                  <c:v>115.2</c:v>
                </c:pt>
                <c:pt idx="11">
                  <c:v>118.7</c:v>
                </c:pt>
                <c:pt idx="12">
                  <c:v>118.8</c:v>
                </c:pt>
                <c:pt idx="13">
                  <c:v>108.4</c:v>
                </c:pt>
                <c:pt idx="14">
                  <c:v>111.021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30-4970-8F04-A14FD0426AB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Число умерших</c:v>
                </c:pt>
              </c:strCache>
            </c:strRef>
          </c:tx>
          <c:spPr>
            <a:solidFill>
              <a:srgbClr val="33428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172,5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2F8-46C9-8602-A85AD4FF9C7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148,5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2F8-46C9-8602-A85AD4FF9C7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151,9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2F8-46C9-8602-A85AD4FF9C7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153,9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2F8-46C9-8602-A85AD4FF9C71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154,5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2F8-46C9-8602-A85AD4FF9C71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137,2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2F8-46C9-8602-A85AD4FF9C71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151,6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2F8-46C9-8602-A85AD4FF9C71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143,4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2F8-46C9-8602-A85AD4FF9C71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139,1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2F8-46C9-8602-A85AD4FF9C71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157,7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2F8-46C9-8602-A85AD4FF9C71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141,3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D2F8-46C9-8602-A85AD4FF9C71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149,2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D2F8-46C9-8602-A85AD4FF9C71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164,1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D2F8-46C9-8602-A85AD4FF9C71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mtClean="0"/>
                      <a:t>143,2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D2F8-46C9-8602-A85AD4FF9C71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mtClean="0"/>
                      <a:t>152,7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A2E-4B5B-BAA9-A8B06219C4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334286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noFill/>
                    </a:ln>
                    <a:effectLst/>
                  </c:spPr>
                </c15:leaderLines>
              </c:ext>
            </c:extLst>
          </c:dLbls>
          <c:cat>
            <c:strRef>
              <c:f>Лист1!$A$2:$A$16</c:f>
              <c:strCache>
                <c:ptCount val="1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</c:strCache>
            </c:strRef>
          </c:cat>
          <c:val>
            <c:numRef>
              <c:f>Лист1!$C$2:$C$16</c:f>
              <c:numCache>
                <c:formatCode>0.0</c:formatCode>
                <c:ptCount val="15"/>
                <c:pt idx="0">
                  <c:v>-172.5</c:v>
                </c:pt>
                <c:pt idx="1">
                  <c:v>-148.5</c:v>
                </c:pt>
                <c:pt idx="2">
                  <c:v>-151.9</c:v>
                </c:pt>
                <c:pt idx="3">
                  <c:v>-153.9</c:v>
                </c:pt>
                <c:pt idx="4">
                  <c:v>-154.5</c:v>
                </c:pt>
                <c:pt idx="5">
                  <c:v>-137.19999999999999</c:v>
                </c:pt>
                <c:pt idx="6">
                  <c:v>-151.6</c:v>
                </c:pt>
                <c:pt idx="7">
                  <c:v>-143.4</c:v>
                </c:pt>
                <c:pt idx="8">
                  <c:v>-139.1</c:v>
                </c:pt>
                <c:pt idx="9">
                  <c:v>-157.69999999999999</c:v>
                </c:pt>
                <c:pt idx="10">
                  <c:v>-141.30000000000001</c:v>
                </c:pt>
                <c:pt idx="11">
                  <c:v>-149.19999999999999</c:v>
                </c:pt>
                <c:pt idx="12">
                  <c:v>-164.1</c:v>
                </c:pt>
                <c:pt idx="13">
                  <c:v>-143.19999999999999</c:v>
                </c:pt>
                <c:pt idx="14">
                  <c:v>-152.69999999999999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E30-4970-8F04-A14FD0426AB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5"/>
        <c:overlap val="100"/>
        <c:axId val="34243712"/>
        <c:axId val="34245248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Естественный прирост</c:v>
                </c:pt>
              </c:strCache>
            </c:strRef>
          </c:tx>
          <c:spPr>
            <a:ln w="571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4"/>
              </a:solidFill>
              <a:ln w="57150">
                <a:solidFill>
                  <a:schemeClr val="accent4"/>
                </a:solidFill>
                <a:round/>
              </a:ln>
              <a:effectLst/>
            </c:spPr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FFC32E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Лист1!$A$2:$A$16</c:f>
              <c:strCache>
                <c:ptCount val="15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  <c:pt idx="12">
                  <c:v>январь</c:v>
                </c:pt>
                <c:pt idx="13">
                  <c:v>февраль</c:v>
                </c:pt>
                <c:pt idx="14">
                  <c:v>март</c:v>
                </c:pt>
              </c:strCache>
            </c:strRef>
          </c:cat>
          <c:val>
            <c:numRef>
              <c:f>Лист1!$D$2:$D$16</c:f>
              <c:numCache>
                <c:formatCode>0.0</c:formatCode>
                <c:ptCount val="15"/>
                <c:pt idx="0">
                  <c:v>-46.5</c:v>
                </c:pt>
                <c:pt idx="1">
                  <c:v>-35.5</c:v>
                </c:pt>
                <c:pt idx="2">
                  <c:v>-33</c:v>
                </c:pt>
                <c:pt idx="3">
                  <c:v>-33.300000000000011</c:v>
                </c:pt>
                <c:pt idx="4">
                  <c:v>-32.5</c:v>
                </c:pt>
                <c:pt idx="5">
                  <c:v>-18.099999999999994</c:v>
                </c:pt>
                <c:pt idx="6">
                  <c:v>-10.900000000000006</c:v>
                </c:pt>
                <c:pt idx="7">
                  <c:v>-9.5</c:v>
                </c:pt>
                <c:pt idx="8">
                  <c:v>-17.799999999999997</c:v>
                </c:pt>
                <c:pt idx="9">
                  <c:v>-22.699999999999989</c:v>
                </c:pt>
                <c:pt idx="10">
                  <c:v>-26.100000000000009</c:v>
                </c:pt>
                <c:pt idx="11">
                  <c:v>-30.499999999999986</c:v>
                </c:pt>
                <c:pt idx="12">
                  <c:v>-45.3</c:v>
                </c:pt>
                <c:pt idx="13">
                  <c:v>-34.799999999999983</c:v>
                </c:pt>
                <c:pt idx="14">
                  <c:v>-41.678999999999988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E30-4970-8F04-A14FD0426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43712"/>
        <c:axId val="34245248"/>
      </c:lineChart>
      <c:catAx>
        <c:axId val="3424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5875" cap="flat" cmpd="sng" algn="ctr">
            <a:solidFill>
              <a:sysClr val="window" lastClr="FFFFFF">
                <a:lumMod val="50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all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4245248"/>
        <c:crosses val="autoZero"/>
        <c:auto val="1"/>
        <c:lblAlgn val="ctr"/>
        <c:lblOffset val="100"/>
        <c:noMultiLvlLbl val="0"/>
      </c:catAx>
      <c:valAx>
        <c:axId val="3424524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3424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85821449400660388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96F-470F-9FC6-729C30470AE7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6F-470F-9FC6-729C30470AE7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6F-470F-9FC6-729C30470AE7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96F-470F-9FC6-729C30470AE7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96F-470F-9FC6-729C30470AE7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96F-470F-9FC6-729C30470AE7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996F-470F-9FC6-729C30470AE7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996F-470F-9FC6-729C30470AE7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996F-470F-9FC6-729C30470AE7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996F-470F-9FC6-729C30470AE7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996F-470F-9FC6-729C30470AE7}"/>
              </c:ext>
            </c:extLst>
          </c:dPt>
          <c:dLbls>
            <c:dLbl>
              <c:idx val="5"/>
              <c:layout>
                <c:manualLayout>
                  <c:x val="-0.15271224204799244"/>
                  <c:y val="7.586472510879205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996F-470F-9FC6-729C30470AE7}"/>
                </c:ext>
              </c:extLst>
            </c:dLbl>
            <c:dLbl>
              <c:idx val="6"/>
              <c:layout>
                <c:manualLayout>
                  <c:x val="-1.6456050065690231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996F-470F-9FC6-729C30470AE7}"/>
                </c:ext>
              </c:extLst>
            </c:dLbl>
            <c:dLbl>
              <c:idx val="7"/>
              <c:layout>
                <c:manualLayout>
                  <c:x val="-2.2649508908595462E-2"/>
                  <c:y val="0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996F-470F-9FC6-729C30470AE7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996F-470F-9FC6-729C30470AE7}"/>
                </c:ext>
              </c:extLst>
            </c:dLbl>
            <c:dLbl>
              <c:idx val="9"/>
              <c:layout>
                <c:manualLayout>
                  <c:x val="-1.6617934872314839E-2"/>
                  <c:y val="1.5172945020580836E-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996F-470F-9FC6-729C30470AE7}"/>
                </c:ext>
              </c:extLst>
            </c:dLbl>
            <c:dLbl>
              <c:idx val="10"/>
              <c:layout>
                <c:manualLayout>
                  <c:x val="-2.8357101198679228E-2"/>
                  <c:y val="-3.2108480487719145E-3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996F-470F-9FC6-729C30470A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Кемеровская область</c:v>
                </c:pt>
                <c:pt idx="1">
                  <c:v>Иркутская область</c:v>
                </c:pt>
                <c:pt idx="2">
                  <c:v>Республика Тыва</c:v>
                </c:pt>
                <c:pt idx="3">
                  <c:v>Новосибирская область</c:v>
                </c:pt>
                <c:pt idx="4">
                  <c:v>Пермский край</c:v>
                </c:pt>
                <c:pt idx="5">
                  <c:v>Российская Федерация</c:v>
                </c:pt>
                <c:pt idx="6">
                  <c:v>Карачаево-Черкесская Республика</c:v>
                </c:pt>
                <c:pt idx="7">
                  <c:v>Рязанская область</c:v>
                </c:pt>
                <c:pt idx="8">
                  <c:v>Чеченская Республика</c:v>
                </c:pt>
                <c:pt idx="9">
                  <c:v>Республика Ингушетия</c:v>
                </c:pt>
                <c:pt idx="10">
                  <c:v>Ненецкий автономный округ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67.8</c:v>
                </c:pt>
                <c:pt idx="1">
                  <c:v>55.4</c:v>
                </c:pt>
                <c:pt idx="2">
                  <c:v>52.8</c:v>
                </c:pt>
                <c:pt idx="3">
                  <c:v>49</c:v>
                </c:pt>
                <c:pt idx="4">
                  <c:v>48.8</c:v>
                </c:pt>
                <c:pt idx="5">
                  <c:v>21.3</c:v>
                </c:pt>
                <c:pt idx="6">
                  <c:v>5.2</c:v>
                </c:pt>
                <c:pt idx="7">
                  <c:v>4.4000000000000004</c:v>
                </c:pt>
                <c:pt idx="8">
                  <c:v>3.5</c:v>
                </c:pt>
                <c:pt idx="9">
                  <c:v>0.8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996F-470F-9FC6-729C30470A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52743936"/>
        <c:axId val="152745472"/>
      </c:barChart>
      <c:catAx>
        <c:axId val="15274393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52745472"/>
        <c:crosses val="autoZero"/>
        <c:auto val="1"/>
        <c:lblAlgn val="ctr"/>
        <c:lblOffset val="100"/>
        <c:noMultiLvlLbl val="0"/>
      </c:catAx>
      <c:valAx>
        <c:axId val="15274547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52743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80473863364582321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690-4D09-BE22-76CAF8A655CD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690-4D09-BE22-76CAF8A655CD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690-4D09-BE22-76CAF8A655CD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690-4D09-BE22-76CAF8A655CD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690-4D09-BE22-76CAF8A655CD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690-4D09-BE22-76CAF8A655CD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2690-4D09-BE22-76CAF8A655CD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2690-4D09-BE22-76CAF8A655CD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2690-4D09-BE22-76CAF8A655CD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2690-4D09-BE22-76CAF8A655CD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2690-4D09-BE22-76CAF8A655CD}"/>
              </c:ext>
            </c:extLst>
          </c:dPt>
          <c:dLbls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690-4D09-BE22-76CAF8A655CD}"/>
                </c:ext>
              </c:extLst>
            </c:dLbl>
            <c:dLbl>
              <c:idx val="8"/>
              <c:layout>
                <c:manualLayout>
                  <c:x val="-0.1575398416104398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2690-4D09-BE22-76CAF8A655CD}"/>
                </c:ext>
              </c:extLst>
            </c:dLbl>
            <c:dLbl>
              <c:idx val="9"/>
              <c:layout>
                <c:manualLayout>
                  <c:x val="-0.13834580260928442"/>
                  <c:y val="5.0576483401936117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2690-4D09-BE22-76CAF8A655CD}"/>
                </c:ext>
              </c:extLst>
            </c:dLbl>
            <c:dLbl>
              <c:idx val="10"/>
              <c:layout>
                <c:manualLayout>
                  <c:x val="-0.12618025823359597"/>
                  <c:y val="0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2690-4D09-BE22-76CAF8A655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Тульская область</c:v>
                </c:pt>
                <c:pt idx="1">
                  <c:v>Псковская область</c:v>
                </c:pt>
                <c:pt idx="2">
                  <c:v>г.Севастополь</c:v>
                </c:pt>
                <c:pt idx="3">
                  <c:v>Брянская область</c:v>
                </c:pt>
                <c:pt idx="4">
                  <c:v>г. Санкт-Петербург</c:v>
                </c:pt>
                <c:pt idx="5">
                  <c:v>Российская Федерация</c:v>
                </c:pt>
                <c:pt idx="6">
                  <c:v>Чукотский автономный округ</c:v>
                </c:pt>
                <c:pt idx="7">
                  <c:v>Ямало-Ненецкий автономный округ</c:v>
                </c:pt>
                <c:pt idx="8">
                  <c:v>Республика Дагестан</c:v>
                </c:pt>
                <c:pt idx="9">
                  <c:v>Республика Ингушетия</c:v>
                </c:pt>
                <c:pt idx="10">
                  <c:v>Чеченская Республика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285.39999999999998</c:v>
                </c:pt>
                <c:pt idx="1">
                  <c:v>271.39999999999998</c:v>
                </c:pt>
                <c:pt idx="2">
                  <c:v>258.89999999999998</c:v>
                </c:pt>
                <c:pt idx="3">
                  <c:v>257.60000000000002</c:v>
                </c:pt>
                <c:pt idx="4">
                  <c:v>252.2</c:v>
                </c:pt>
                <c:pt idx="5">
                  <c:v>198.9</c:v>
                </c:pt>
                <c:pt idx="6">
                  <c:v>95.9</c:v>
                </c:pt>
                <c:pt idx="7">
                  <c:v>90</c:v>
                </c:pt>
                <c:pt idx="8">
                  <c:v>81.8</c:v>
                </c:pt>
                <c:pt idx="9">
                  <c:v>43.6</c:v>
                </c:pt>
                <c:pt idx="10">
                  <c:v>39.1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690-4D09-BE22-76CAF8A65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62091008"/>
        <c:axId val="162092544"/>
      </c:barChart>
      <c:catAx>
        <c:axId val="1620910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62092544"/>
        <c:crosses val="autoZero"/>
        <c:auto val="1"/>
        <c:lblAlgn val="ctr"/>
        <c:lblOffset val="100"/>
        <c:noMultiLvlLbl val="0"/>
      </c:catAx>
      <c:valAx>
        <c:axId val="162092544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62091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80473863364582321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11-4492-A6FD-08F1046EB34A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11-4492-A6FD-08F1046EB34A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E11-4492-A6FD-08F1046EB34A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E11-4492-A6FD-08F1046EB34A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E11-4492-A6FD-08F1046EB34A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E11-4492-A6FD-08F1046EB34A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DE11-4492-A6FD-08F1046EB34A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DE11-4492-A6FD-08F1046EB34A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DE11-4492-A6FD-08F1046EB34A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DE11-4492-A6FD-08F1046EB34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DE11-4492-A6FD-08F1046EB34A}"/>
              </c:ext>
            </c:extLst>
          </c:dPt>
          <c:dLbls>
            <c:dLbl>
              <c:idx val="7"/>
              <c:layout>
                <c:manualLayout>
                  <c:x val="-0.12874342781326234"/>
                  <c:y val="0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DE11-4492-A6FD-08F1046EB34A}"/>
                </c:ext>
              </c:extLst>
            </c:dLbl>
            <c:dLbl>
              <c:idx val="8"/>
              <c:layout>
                <c:manualLayout>
                  <c:x val="-0.12727209164034317"/>
                  <c:y val="2.5288241700968059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DE11-4492-A6FD-08F1046EB34A}"/>
                </c:ext>
              </c:extLst>
            </c:dLbl>
            <c:dLbl>
              <c:idx val="9"/>
              <c:layout>
                <c:manualLayout>
                  <c:x val="-0.12046669963194746"/>
                  <c:y val="5.0576483401936117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7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DE11-4492-A6FD-08F1046EB34A}"/>
                </c:ext>
              </c:extLst>
            </c:dLbl>
            <c:dLbl>
              <c:idx val="10"/>
              <c:layout>
                <c:manualLayout>
                  <c:x val="-2.3647266565305712E-2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DE11-4492-A6FD-08F1046EB3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Чеченская республика</c:v>
                </c:pt>
                <c:pt idx="1">
                  <c:v>Республика Ингушетия</c:v>
                </c:pt>
                <c:pt idx="2">
                  <c:v>Республика Тыва</c:v>
                </c:pt>
                <c:pt idx="3">
                  <c:v>Республика Дагестан</c:v>
                </c:pt>
                <c:pt idx="4">
                  <c:v>Ямало-Hенецкий авт.округ</c:v>
                </c:pt>
                <c:pt idx="5">
                  <c:v>Российская Федерация</c:v>
                </c:pt>
                <c:pt idx="6">
                  <c:v>Новгородская область</c:v>
                </c:pt>
                <c:pt idx="7">
                  <c:v>Ивановская область</c:v>
                </c:pt>
                <c:pt idx="8">
                  <c:v>Тверская область</c:v>
                </c:pt>
                <c:pt idx="9">
                  <c:v>Тульская область</c:v>
                </c:pt>
                <c:pt idx="10">
                  <c:v>Псковская область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1106.3</c:v>
                </c:pt>
                <c:pt idx="1">
                  <c:v>904</c:v>
                </c:pt>
                <c:pt idx="2">
                  <c:v>874.3</c:v>
                </c:pt>
                <c:pt idx="3">
                  <c:v>865.4</c:v>
                </c:pt>
                <c:pt idx="4">
                  <c:v>852.9</c:v>
                </c:pt>
                <c:pt idx="5">
                  <c:v>593.79999999999995</c:v>
                </c:pt>
                <c:pt idx="6">
                  <c:v>264.5</c:v>
                </c:pt>
                <c:pt idx="7">
                  <c:v>207.7</c:v>
                </c:pt>
                <c:pt idx="8">
                  <c:v>207.4</c:v>
                </c:pt>
                <c:pt idx="9">
                  <c:v>167.2</c:v>
                </c:pt>
                <c:pt idx="10">
                  <c:v>123.6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E11-4492-A6FD-08F1046EB3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65626624"/>
        <c:axId val="165628160"/>
      </c:barChart>
      <c:catAx>
        <c:axId val="16562662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65628160"/>
        <c:crosses val="autoZero"/>
        <c:auto val="1"/>
        <c:lblAlgn val="ctr"/>
        <c:lblOffset val="100"/>
        <c:noMultiLvlLbl val="0"/>
      </c:catAx>
      <c:valAx>
        <c:axId val="165628160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6562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68093384298419379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06-4E74-ABAF-1EEDBFA3D2E9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206-4E74-ABAF-1EEDBFA3D2E9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206-4E74-ABAF-1EEDBFA3D2E9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206-4E74-ABAF-1EEDBFA3D2E9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206-4E74-ABAF-1EEDBFA3D2E9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206-4E74-ABAF-1EEDBFA3D2E9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206-4E74-ABAF-1EEDBFA3D2E9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206-4E74-ABAF-1EEDBFA3D2E9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7206-4E74-ABAF-1EEDBFA3D2E9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7206-4E74-ABAF-1EEDBFA3D2E9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7206-4E74-ABAF-1EEDBFA3D2E9}"/>
              </c:ext>
            </c:extLst>
          </c:dPt>
          <c:dLbls>
            <c:dLbl>
              <c:idx val="4"/>
              <c:layout>
                <c:manualLayout>
                  <c:x val="-0.12149935778209769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7206-4E74-ABAF-1EEDBFA3D2E9}"/>
                </c:ext>
              </c:extLst>
            </c:dLbl>
            <c:dLbl>
              <c:idx val="5"/>
              <c:layout>
                <c:manualLayout>
                  <c:x val="-0.121499357782097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7206-4E74-ABAF-1EEDBFA3D2E9}"/>
                </c:ext>
              </c:extLst>
            </c:dLbl>
            <c:dLbl>
              <c:idx val="6"/>
              <c:layout>
                <c:manualLayout>
                  <c:x val="-0.11117580164626954"/>
                  <c:y val="2.5288241700968059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7206-4E74-ABAF-1EEDBFA3D2E9}"/>
                </c:ext>
              </c:extLst>
            </c:dLbl>
            <c:dLbl>
              <c:idx val="7"/>
              <c:layout>
                <c:manualLayout>
                  <c:x val="-0.12447430069512819"/>
                  <c:y val="2.5288241700968059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7206-4E74-ABAF-1EEDBFA3D2E9}"/>
                </c:ext>
              </c:extLst>
            </c:dLbl>
            <c:dLbl>
              <c:idx val="8"/>
              <c:layout>
                <c:manualLayout>
                  <c:x val="-0.11446471028594075"/>
                  <c:y val="5.0576483401936117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7206-4E74-ABAF-1EEDBFA3D2E9}"/>
                </c:ext>
              </c:extLst>
            </c:dLbl>
            <c:dLbl>
              <c:idx val="9"/>
              <c:layout>
                <c:manualLayout>
                  <c:x val="-0.10339019115941089"/>
                  <c:y val="7.5864725102904181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7206-4E74-ABAF-1EEDBFA3D2E9}"/>
                </c:ext>
              </c:extLst>
            </c:dLbl>
            <c:dLbl>
              <c:idx val="10"/>
              <c:layout>
                <c:manualLayout>
                  <c:x val="-2.3647266565305712E-2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7206-4E74-ABAF-1EEDBFA3D2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Чеченская республика</c:v>
                </c:pt>
                <c:pt idx="1">
                  <c:v>Республика Ингушетия</c:v>
                </c:pt>
                <c:pt idx="2">
                  <c:v>Республика Тыва</c:v>
                </c:pt>
                <c:pt idx="3">
                  <c:v>Республика Дагестан</c:v>
                </c:pt>
                <c:pt idx="4">
                  <c:v>Ямало-Hенецкий авт.округ</c:v>
                </c:pt>
                <c:pt idx="5">
                  <c:v>Российская Федерация</c:v>
                </c:pt>
                <c:pt idx="6">
                  <c:v>Новгородская область</c:v>
                </c:pt>
                <c:pt idx="7">
                  <c:v>Ивановская область</c:v>
                </c:pt>
                <c:pt idx="8">
                  <c:v>Тверская область</c:v>
                </c:pt>
                <c:pt idx="9">
                  <c:v>Тульская область</c:v>
                </c:pt>
                <c:pt idx="10">
                  <c:v>Псковская область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93.8</c:v>
                </c:pt>
                <c:pt idx="1">
                  <c:v>87.6</c:v>
                </c:pt>
                <c:pt idx="2">
                  <c:v>84.1</c:v>
                </c:pt>
                <c:pt idx="3">
                  <c:v>81.7</c:v>
                </c:pt>
                <c:pt idx="4">
                  <c:v>76.599999999999994</c:v>
                </c:pt>
                <c:pt idx="5">
                  <c:v>42.6</c:v>
                </c:pt>
                <c:pt idx="6">
                  <c:v>19</c:v>
                </c:pt>
                <c:pt idx="7">
                  <c:v>18.5</c:v>
                </c:pt>
                <c:pt idx="8">
                  <c:v>17.7</c:v>
                </c:pt>
                <c:pt idx="9">
                  <c:v>12.5</c:v>
                </c:pt>
                <c:pt idx="10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7206-4E74-ABAF-1EEDBFA3D2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68696448"/>
        <c:axId val="168706432"/>
      </c:barChart>
      <c:catAx>
        <c:axId val="16869644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68706432"/>
        <c:crosses val="autoZero"/>
        <c:auto val="1"/>
        <c:lblAlgn val="ctr"/>
        <c:lblOffset val="100"/>
        <c:noMultiLvlLbl val="0"/>
      </c:catAx>
      <c:valAx>
        <c:axId val="16870643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68696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68093384298419379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624-4C0C-B804-9E903B0636DC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624-4C0C-B804-9E903B0636DC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624-4C0C-B804-9E903B0636DC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624-4C0C-B804-9E903B0636DC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624-4C0C-B804-9E903B0636DC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624-4C0C-B804-9E903B0636DC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624-4C0C-B804-9E903B0636D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624-4C0C-B804-9E903B0636D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7624-4C0C-B804-9E903B0636DC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7624-4C0C-B804-9E903B0636D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7624-4C0C-B804-9E903B0636DC}"/>
              </c:ext>
            </c:extLst>
          </c:dPt>
          <c:dLbls>
            <c:dLbl>
              <c:idx val="4"/>
              <c:layout>
                <c:manualLayout>
                  <c:x val="-0.15565237472717089"/>
                  <c:y val="5.0576483407823991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7624-4C0C-B804-9E903B0636DC}"/>
                </c:ext>
              </c:extLst>
            </c:dLbl>
            <c:dLbl>
              <c:idx val="5"/>
              <c:layout>
                <c:manualLayout>
                  <c:x val="-0.121499357782097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7624-4C0C-B804-9E903B0636DC}"/>
                </c:ext>
              </c:extLst>
            </c:dLbl>
            <c:dLbl>
              <c:idx val="6"/>
              <c:layout>
                <c:manualLayout>
                  <c:x val="-0.11117580164626954"/>
                  <c:y val="2.5288241700968059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7624-4C0C-B804-9E903B0636DC}"/>
                </c:ext>
              </c:extLst>
            </c:dLbl>
            <c:dLbl>
              <c:idx val="7"/>
              <c:layout>
                <c:manualLayout>
                  <c:x val="-0.11166691934072576"/>
                  <c:y val="7.5864725102904181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7624-4C0C-B804-9E903B0636DC}"/>
                </c:ext>
              </c:extLst>
            </c:dLbl>
            <c:dLbl>
              <c:idx val="8"/>
              <c:layout>
                <c:manualLayout>
                  <c:x val="-2.0543913686989636E-2"/>
                  <c:y val="1.0115296680387223E-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7624-4C0C-B804-9E903B0636DC}"/>
                </c:ext>
              </c:extLst>
            </c:dLbl>
            <c:dLbl>
              <c:idx val="9"/>
              <c:layout>
                <c:manualLayout>
                  <c:x val="-1.8007648796728032E-2"/>
                  <c:y val="1.5172945020580836E-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7624-4C0C-B804-9E903B0636DC}"/>
                </c:ext>
              </c:extLst>
            </c:dLbl>
            <c:dLbl>
              <c:idx val="10"/>
              <c:layout>
                <c:manualLayout>
                  <c:x val="-2.3647266565305712E-2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7624-4C0C-B804-9E903B0636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Сахалинская область</c:v>
                </c:pt>
                <c:pt idx="1">
                  <c:v>Ненецкий автономный округ</c:v>
                </c:pt>
                <c:pt idx="2">
                  <c:v>Тульская область</c:v>
                </c:pt>
                <c:pt idx="3">
                  <c:v>Владимирская область</c:v>
                </c:pt>
                <c:pt idx="4">
                  <c:v>Новгородская область</c:v>
                </c:pt>
                <c:pt idx="5">
                  <c:v>Российская Федерация</c:v>
                </c:pt>
                <c:pt idx="6">
                  <c:v>Карачаево-Черкесская Республика</c:v>
                </c:pt>
                <c:pt idx="7">
                  <c:v>Ямало-Ненецкий автономный округ</c:v>
                </c:pt>
                <c:pt idx="8">
                  <c:v>Республика Дагестан</c:v>
                </c:pt>
                <c:pt idx="9">
                  <c:v>Чеченская Республика</c:v>
                </c:pt>
                <c:pt idx="10">
                  <c:v>Республика Ингушетия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163.1</c:v>
                </c:pt>
                <c:pt idx="1">
                  <c:v>155</c:v>
                </c:pt>
                <c:pt idx="2">
                  <c:v>112.3</c:v>
                </c:pt>
                <c:pt idx="3">
                  <c:v>112</c:v>
                </c:pt>
                <c:pt idx="4">
                  <c:v>111.4</c:v>
                </c:pt>
                <c:pt idx="5">
                  <c:v>69.7</c:v>
                </c:pt>
                <c:pt idx="6">
                  <c:v>34.6</c:v>
                </c:pt>
                <c:pt idx="7">
                  <c:v>28.8</c:v>
                </c:pt>
                <c:pt idx="8">
                  <c:v>16.3</c:v>
                </c:pt>
                <c:pt idx="9">
                  <c:v>10.9</c:v>
                </c:pt>
                <c:pt idx="1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7624-4C0C-B804-9E903B0636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80298496"/>
        <c:axId val="180300032"/>
      </c:barChart>
      <c:catAx>
        <c:axId val="18029849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80300032"/>
        <c:crosses val="autoZero"/>
        <c:auto val="1"/>
        <c:lblAlgn val="ctr"/>
        <c:lblOffset val="100"/>
        <c:noMultiLvlLbl val="0"/>
      </c:catAx>
      <c:valAx>
        <c:axId val="18030003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8029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9157358344815717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D8C-4863-9970-9051EDE3A42A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8C-4863-9970-9051EDE3A42A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8C-4863-9970-9051EDE3A42A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D8C-4863-9970-9051EDE3A42A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D8C-4863-9970-9051EDE3A42A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D8C-4863-9970-9051EDE3A42A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2D8C-4863-9970-9051EDE3A42A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2D8C-4863-9970-9051EDE3A42A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2D8C-4863-9970-9051EDE3A42A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2D8C-4863-9970-9051EDE3A42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2D8C-4863-9970-9051EDE3A42A}"/>
              </c:ext>
            </c:extLst>
          </c:dPt>
          <c:dLbls>
            <c:dLbl>
              <c:idx val="4"/>
              <c:layout>
                <c:manualLayout>
                  <c:x val="-0.13857586625463428"/>
                  <c:y val="2.5288241706855938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D8C-4863-9970-9051EDE3A42A}"/>
                </c:ext>
              </c:extLst>
            </c:dLbl>
            <c:dLbl>
              <c:idx val="5"/>
              <c:layout>
                <c:manualLayout>
                  <c:x val="-0.121499357782097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2D8C-4863-9970-9051EDE3A42A}"/>
                </c:ext>
              </c:extLst>
            </c:dLbl>
            <c:dLbl>
              <c:idx val="6"/>
              <c:layout>
                <c:manualLayout>
                  <c:x val="-0.11117580164626954"/>
                  <c:y val="2.5288241700968059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2D8C-4863-9970-9051EDE3A42A}"/>
                </c:ext>
              </c:extLst>
            </c:dLbl>
            <c:dLbl>
              <c:idx val="7"/>
              <c:layout>
                <c:manualLayout>
                  <c:x val="-0.10739779222259162"/>
                  <c:y val="5.0576483413711876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2D8C-4863-9970-9051EDE3A42A}"/>
                </c:ext>
              </c:extLst>
            </c:dLbl>
            <c:dLbl>
              <c:idx val="8"/>
              <c:layout>
                <c:manualLayout>
                  <c:x val="-0.10165732893153832"/>
                  <c:y val="1.0115296680387223E-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2D8C-4863-9970-9051EDE3A42A}"/>
                </c:ext>
              </c:extLst>
            </c:dLbl>
            <c:dLbl>
              <c:idx val="9"/>
              <c:layout>
                <c:manualLayout>
                  <c:x val="-2.2635449823133761E-2"/>
                  <c:y val="3.212871108107992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2D8C-4863-9970-9051EDE3A42A}"/>
                </c:ext>
              </c:extLst>
            </c:dLbl>
            <c:dLbl>
              <c:idx val="10"/>
              <c:layout>
                <c:manualLayout>
                  <c:x val="-2.3647266565305712E-2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2D8C-4863-9970-9051EDE3A4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Амурская область</c:v>
                </c:pt>
                <c:pt idx="1">
                  <c:v>Чукотский автономный округ</c:v>
                </c:pt>
                <c:pt idx="2">
                  <c:v>Сахалинская область</c:v>
                </c:pt>
                <c:pt idx="3">
                  <c:v>Республика Алтай</c:v>
                </c:pt>
                <c:pt idx="4">
                  <c:v>Республика Тыва</c:v>
                </c:pt>
                <c:pt idx="5">
                  <c:v>Российская Федерация</c:v>
                </c:pt>
                <c:pt idx="6">
                  <c:v>Кабардино-Балкарская Республика</c:v>
                </c:pt>
                <c:pt idx="7">
                  <c:v>г. Москва</c:v>
                </c:pt>
                <c:pt idx="8">
                  <c:v>Республика Дагестан</c:v>
                </c:pt>
                <c:pt idx="9">
                  <c:v>Республика Ингушетия</c:v>
                </c:pt>
                <c:pt idx="10">
                  <c:v>Чеченская Республика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196.1</c:v>
                </c:pt>
                <c:pt idx="1">
                  <c:v>183.9</c:v>
                </c:pt>
                <c:pt idx="2">
                  <c:v>169.7</c:v>
                </c:pt>
                <c:pt idx="3">
                  <c:v>168</c:v>
                </c:pt>
                <c:pt idx="4">
                  <c:v>160.69999999999999</c:v>
                </c:pt>
                <c:pt idx="5">
                  <c:v>85.4</c:v>
                </c:pt>
                <c:pt idx="6">
                  <c:v>48.2</c:v>
                </c:pt>
                <c:pt idx="7">
                  <c:v>37.799999999999997</c:v>
                </c:pt>
                <c:pt idx="8">
                  <c:v>27.4</c:v>
                </c:pt>
                <c:pt idx="9">
                  <c:v>18.2</c:v>
                </c:pt>
                <c:pt idx="10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D8C-4863-9970-9051EDE3A4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87153024"/>
        <c:axId val="187163008"/>
      </c:barChart>
      <c:catAx>
        <c:axId val="18715302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87163008"/>
        <c:crosses val="autoZero"/>
        <c:auto val="1"/>
        <c:lblAlgn val="ctr"/>
        <c:lblOffset val="100"/>
        <c:noMultiLvlLbl val="0"/>
      </c:catAx>
      <c:valAx>
        <c:axId val="187163008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87153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9157358344815717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C0D-4C4D-B533-0B9A99BB4034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C0D-4C4D-B533-0B9A99BB4034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C0D-4C4D-B533-0B9A99BB4034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C0D-4C4D-B533-0B9A99BB4034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C0D-4C4D-B533-0B9A99BB4034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C0D-4C4D-B533-0B9A99BB4034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0C0D-4C4D-B533-0B9A99BB403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0C0D-4C4D-B533-0B9A99BB403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0C0D-4C4D-B533-0B9A99BB403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0C0D-4C4D-B533-0B9A99BB4034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0C0D-4C4D-B533-0B9A99BB4034}"/>
              </c:ext>
            </c:extLst>
          </c:dPt>
          <c:dLbls>
            <c:dLbl>
              <c:idx val="4"/>
              <c:layout>
                <c:manualLayout>
                  <c:x val="-0.13857586625463428"/>
                  <c:y val="2.5288241706855938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C0D-4C4D-B533-0B9A99BB4034}"/>
                </c:ext>
              </c:extLst>
            </c:dLbl>
            <c:dLbl>
              <c:idx val="5"/>
              <c:layout>
                <c:manualLayout>
                  <c:x val="-0.121499357782097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C0D-4C4D-B533-0B9A99BB4034}"/>
                </c:ext>
              </c:extLst>
            </c:dLbl>
            <c:dLbl>
              <c:idx val="6"/>
              <c:layout>
                <c:manualLayout>
                  <c:x val="-6.88707688160097E-3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C0D-4C4D-B533-0B9A99BB4034}"/>
                </c:ext>
              </c:extLst>
            </c:dLbl>
            <c:dLbl>
              <c:idx val="7"/>
              <c:layout>
                <c:manualLayout>
                  <c:x val="-6.88707688160097E-3"/>
                  <c:y val="7.5864725102904181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0C0D-4C4D-B533-0B9A99BB4034}"/>
                </c:ext>
              </c:extLst>
            </c:dLbl>
            <c:dLbl>
              <c:idx val="8"/>
              <c:layout>
                <c:manualLayout>
                  <c:x val="-2.6179497634668271E-3"/>
                  <c:y val="-3.2098365191038755E-3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0C0D-4C4D-B533-0B9A99BB4034}"/>
                </c:ext>
              </c:extLst>
            </c:dLbl>
            <c:dLbl>
              <c:idx val="9"/>
              <c:layout>
                <c:manualLayout>
                  <c:x val="-5.5589413505972097E-3"/>
                  <c:y val="3.2133768729421292E-3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0C0D-4C4D-B533-0B9A99BB4034}"/>
                </c:ext>
              </c:extLst>
            </c:dLbl>
            <c:dLbl>
              <c:idx val="10"/>
              <c:layout>
                <c:manualLayout>
                  <c:x val="-2.301630974634998E-3"/>
                  <c:y val="1.0115296680387223E-6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5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0C0D-4C4D-B533-0B9A99BB403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Республика Алтай</c:v>
                </c:pt>
                <c:pt idx="1">
                  <c:v>Брянская область</c:v>
                </c:pt>
                <c:pt idx="2">
                  <c:v>Пензенская область</c:v>
                </c:pt>
                <c:pt idx="3">
                  <c:v>Республика Марий Эл</c:v>
                </c:pt>
                <c:pt idx="4">
                  <c:v>Республика Бурятия</c:v>
                </c:pt>
                <c:pt idx="5">
                  <c:v>Российская Федерация</c:v>
                </c:pt>
                <c:pt idx="6">
                  <c:v>Ненецкий автономный округ</c:v>
                </c:pt>
                <c:pt idx="7">
                  <c:v>Мурманская область</c:v>
                </c:pt>
                <c:pt idx="8">
                  <c:v>Республика Ингушетия</c:v>
                </c:pt>
                <c:pt idx="9">
                  <c:v>Северная Осетия-Алания</c:v>
                </c:pt>
                <c:pt idx="10">
                  <c:v>Чеченская Республика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25.6</c:v>
                </c:pt>
                <c:pt idx="1">
                  <c:v>20.100000000000001</c:v>
                </c:pt>
                <c:pt idx="2">
                  <c:v>20</c:v>
                </c:pt>
                <c:pt idx="3">
                  <c:v>18.100000000000001</c:v>
                </c:pt>
                <c:pt idx="4">
                  <c:v>17.2</c:v>
                </c:pt>
                <c:pt idx="5">
                  <c:v>5.6000000000000005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0C0D-4C4D-B533-0B9A99BB40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90477440"/>
        <c:axId val="190478976"/>
      </c:barChart>
      <c:catAx>
        <c:axId val="190477440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90478976"/>
        <c:crosses val="autoZero"/>
        <c:auto val="1"/>
        <c:lblAlgn val="ctr"/>
        <c:lblOffset val="100"/>
        <c:noMultiLvlLbl val="0"/>
      </c:catAx>
      <c:valAx>
        <c:axId val="190478976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90477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854194932888632E-2"/>
          <c:y val="5.1562487312380091E-2"/>
          <c:w val="0.95022911774371521"/>
          <c:h val="0.6248288324732204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Столбец12</c:v>
                </c:pt>
              </c:strCache>
            </c:strRef>
          </c:tx>
          <c:spPr>
            <a:ln w="76200">
              <a:solidFill>
                <a:srgbClr val="D9D9D9"/>
              </a:solidFill>
            </a:ln>
          </c:spPr>
          <c:marker>
            <c:symbol val="none"/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EE-4F7F-8CF2-5627EF401865}"/>
                </c:ext>
              </c:extLst>
            </c:dLbl>
            <c:dLbl>
              <c:idx val="2"/>
              <c:layout>
                <c:manualLayout>
                  <c:x val="-1.2152384418854042E-2"/>
                  <c:y val="-0.1049967883167158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8EE-4F7F-8CF2-5627EF4018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8EE-4F7F-8CF2-5627EF4018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EE-4F7F-8CF2-5627EF4018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8EE-4F7F-8CF2-5627EF401865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8EE-4F7F-8CF2-5627EF401865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8EE-4F7F-8CF2-5627EF401865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EE-4F7F-8CF2-5627EF401865}"/>
                </c:ext>
              </c:extLst>
            </c:dLbl>
            <c:dLbl>
              <c:idx val="11"/>
              <c:layout>
                <c:manualLayout>
                  <c:x val="-8.8411080104469474E-3"/>
                  <c:y val="-7.47383478796219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8EE-4F7F-8CF2-5627EF401865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D9D9D9"/>
                    </a:solidFill>
                    <a:latin typeface="+mn-lt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#,##0.####</c:formatCode>
                <c:ptCount val="12"/>
                <c:pt idx="0">
                  <c:v>5.3</c:v>
                </c:pt>
                <c:pt idx="1">
                  <c:v>5.0999999999999996</c:v>
                </c:pt>
                <c:pt idx="2">
                  <c:v>5.0999999999999996</c:v>
                </c:pt>
                <c:pt idx="3">
                  <c:v>5.0999999999999996</c:v>
                </c:pt>
                <c:pt idx="4">
                  <c:v>5.0999999999999996</c:v>
                </c:pt>
                <c:pt idx="5">
                  <c:v>5.0999999999999996</c:v>
                </c:pt>
                <c:pt idx="6">
                  <c:v>5.2</c:v>
                </c:pt>
                <c:pt idx="7">
                  <c:v>5.2</c:v>
                </c:pt>
                <c:pt idx="8">
                  <c:v>5.0999999999999996</c:v>
                </c:pt>
                <c:pt idx="9" formatCode="#,##0">
                  <c:v>5</c:v>
                </c:pt>
                <c:pt idx="10" formatCode="#,##0">
                  <c:v>5</c:v>
                </c:pt>
                <c:pt idx="11" formatCode="#,##0">
                  <c:v>5.0999999999999996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8EE-4F7F-8CF2-5627EF4018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Российская Федерация</c:v>
                </c:pt>
              </c:strCache>
            </c:strRef>
          </c:tx>
          <c:spPr>
            <a:ln w="76200" cap="flat">
              <a:solidFill>
                <a:srgbClr val="FFD243"/>
              </a:solidFill>
              <a:miter lim="800000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788094735878776E-2"/>
                  <c:y val="-6.86866597922031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8EE-4F7F-8CF2-5627EF4018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8EE-4F7F-8CF2-5627EF401865}"/>
                </c:ext>
              </c:extLst>
            </c:dLbl>
            <c:dLbl>
              <c:idx val="2"/>
              <c:layout>
                <c:manualLayout>
                  <c:x val="-1.4635841725159365E-2"/>
                  <c:y val="-8.07900359670406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F8EE-4F7F-8CF2-5627EF4018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8EE-4F7F-8CF2-5627EF4018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8EE-4F7F-8CF2-5627EF401865}"/>
                </c:ext>
              </c:extLst>
            </c:dLbl>
            <c:dLbl>
              <c:idx val="5"/>
              <c:layout>
                <c:manualLayout>
                  <c:x val="-2.2362153344775922E-2"/>
                  <c:y val="-6.86866597922031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F8EE-4F7F-8CF2-5627EF4018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8EE-4F7F-8CF2-5627EF401865}"/>
                </c:ext>
              </c:extLst>
            </c:dLbl>
            <c:dLbl>
              <c:idx val="7"/>
              <c:layout>
                <c:manualLayout>
                  <c:x val="-2.3465912147578288E-2"/>
                  <c:y val="-6.86866597922031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F8EE-4F7F-8CF2-5627EF401865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8EE-4F7F-8CF2-5627EF401865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8EE-4F7F-8CF2-5627EF401865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8EE-4F7F-8CF2-5627EF401865}"/>
                </c:ext>
              </c:extLst>
            </c:dLbl>
            <c:dLbl>
              <c:idx val="11"/>
              <c:layout>
                <c:manualLayout>
                  <c:x val="-6.909530105542969E-3"/>
                  <c:y val="4.02437257813348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F8EE-4F7F-8CF2-5627EF401865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-50" baseline="0">
                    <a:solidFill>
                      <a:srgbClr val="FFD243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#,##0.0</c:formatCode>
                <c:ptCount val="12"/>
                <c:pt idx="0">
                  <c:v>4.8</c:v>
                </c:pt>
                <c:pt idx="1">
                  <c:v>4.5999999999999996</c:v>
                </c:pt>
                <c:pt idx="2">
                  <c:v>4.5999999999999996</c:v>
                </c:pt>
                <c:pt idx="3">
                  <c:v>4.7</c:v>
                </c:pt>
                <c:pt idx="4">
                  <c:v>4.7</c:v>
                </c:pt>
                <c:pt idx="5">
                  <c:v>4.7</c:v>
                </c:pt>
                <c:pt idx="6">
                  <c:v>4.7</c:v>
                </c:pt>
                <c:pt idx="7">
                  <c:v>4.8</c:v>
                </c:pt>
                <c:pt idx="8">
                  <c:v>4.8</c:v>
                </c:pt>
                <c:pt idx="9">
                  <c:v>4.8</c:v>
                </c:pt>
                <c:pt idx="10">
                  <c:v>4.8</c:v>
                </c:pt>
                <c:pt idx="11">
                  <c:v>4.9000000000000004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F8EE-4F7F-8CF2-5627EF40186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0181056634039836E-2"/>
                  <c:y val="-6.1940674490050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F8EE-4F7F-8CF2-5627EF4018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8EE-4F7F-8CF2-5627EF4018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#,##0.0</c:formatCode>
                <c:ptCount val="12"/>
                <c:pt idx="0">
                  <c:v>4.4000000000000004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F8EE-4F7F-8CF2-5627EF4018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7348736"/>
        <c:axId val="197362816"/>
      </c:lineChart>
      <c:catAx>
        <c:axId val="19734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97362816"/>
        <c:crosses val="autoZero"/>
        <c:auto val="1"/>
        <c:lblAlgn val="ctr"/>
        <c:lblOffset val="100"/>
        <c:noMultiLvlLbl val="0"/>
      </c:catAx>
      <c:valAx>
        <c:axId val="197362816"/>
        <c:scaling>
          <c:orientation val="minMax"/>
          <c:max val="5.5"/>
          <c:min val="4.3"/>
        </c:scaling>
        <c:delete val="1"/>
        <c:axPos val="l"/>
        <c:numFmt formatCode="0" sourceLinked="0"/>
        <c:majorTickMark val="out"/>
        <c:minorTickMark val="none"/>
        <c:tickLblPos val="nextTo"/>
        <c:crossAx val="197348736"/>
        <c:crosses val="autoZero"/>
        <c:crossBetween val="between"/>
        <c:majorUnit val="1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854194932888632E-2"/>
          <c:y val="8.7872417072812764E-2"/>
          <c:w val="0.95022911774371521"/>
          <c:h val="0.5885185658166347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Столбец12</c:v>
                </c:pt>
              </c:strCache>
            </c:strRef>
          </c:tx>
          <c:spPr>
            <a:ln w="76200">
              <a:solidFill>
                <a:srgbClr val="D9D9D9"/>
              </a:solidFill>
              <a:miter lim="800000"/>
            </a:ln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F6-4B58-9556-551A85795B5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F6-4B58-9556-551A85795B5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F6-4B58-9556-551A85795B52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F6-4B58-9556-551A85795B52}"/>
                </c:ext>
              </c:extLst>
            </c:dLbl>
            <c:dLbl>
              <c:idx val="6"/>
              <c:layout>
                <c:manualLayout>
                  <c:x val="-2.7058690505770963E-2"/>
                  <c:y val="-7.06903880132737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800" b="1">
                      <a:solidFill>
                        <a:srgbClr val="D9D9D9"/>
                      </a:solidFill>
                      <a:latin typeface="+mn-lt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9768429664969226E-2"/>
                      <c:h val="0.1010631910598935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3F6-4B58-9556-551A85795B52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F6-4B58-9556-551A85795B52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F6-4B58-9556-551A85795B52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F6-4B58-9556-551A85795B52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3F6-4B58-9556-551A85795B52}"/>
                </c:ext>
              </c:extLst>
            </c:dLbl>
            <c:dLbl>
              <c:idx val="11"/>
              <c:layout>
                <c:manualLayout>
                  <c:x val="-5.684792385141946E-4"/>
                  <c:y val="-2.63248431802716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3F6-4B58-9556-551A85795B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D9D9D9"/>
                    </a:solidFill>
                    <a:latin typeface="+mn-lt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#,##0</c:formatCode>
                <c:ptCount val="12"/>
                <c:pt idx="0">
                  <c:v>748</c:v>
                </c:pt>
                <c:pt idx="1">
                  <c:v>672</c:v>
                </c:pt>
                <c:pt idx="2">
                  <c:v>710</c:v>
                </c:pt>
                <c:pt idx="3">
                  <c:v>696</c:v>
                </c:pt>
                <c:pt idx="4">
                  <c:v>709</c:v>
                </c:pt>
                <c:pt idx="5">
                  <c:v>709</c:v>
                </c:pt>
                <c:pt idx="6">
                  <c:v>783</c:v>
                </c:pt>
                <c:pt idx="7">
                  <c:v>736</c:v>
                </c:pt>
                <c:pt idx="8">
                  <c:v>638</c:v>
                </c:pt>
                <c:pt idx="9">
                  <c:v>615</c:v>
                </c:pt>
                <c:pt idx="10">
                  <c:v>583</c:v>
                </c:pt>
                <c:pt idx="11">
                  <c:v>624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23F6-4B58-9556-551A85795B5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Российская Федерация</c:v>
                </c:pt>
              </c:strCache>
            </c:strRef>
          </c:tx>
          <c:spPr>
            <a:ln w="76200" cap="flat">
              <a:solidFill>
                <a:srgbClr val="FFD243"/>
              </a:solidFill>
              <a:miter lim="800000"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3F6-4B58-9556-551A85795B52}"/>
                </c:ext>
              </c:extLst>
            </c:dLbl>
            <c:dLbl>
              <c:idx val="1"/>
              <c:layout>
                <c:manualLayout>
                  <c:x val="-1.4820786507235225E-2"/>
                  <c:y val="-7.89745295408151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23F6-4B58-9556-551A85795B5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3F6-4B58-9556-551A85795B5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3F6-4B58-9556-551A85795B52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3F6-4B58-9556-551A85795B52}"/>
                </c:ext>
              </c:extLst>
            </c:dLbl>
            <c:dLbl>
              <c:idx val="5"/>
              <c:layout>
                <c:manualLayout>
                  <c:x val="-2.5059782850862303E-2"/>
                  <c:y val="7.0922072291107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23F6-4B58-9556-551A85795B52}"/>
                </c:ext>
              </c:extLst>
            </c:dLbl>
            <c:dLbl>
              <c:idx val="6"/>
              <c:layout>
                <c:manualLayout>
                  <c:x val="-2.2919594995262176E-2"/>
                  <c:y val="-8.68417240544595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23F6-4B58-9556-551A85795B52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3F6-4B58-9556-551A85795B52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3F6-4B58-9556-551A85795B52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3F6-4B58-9556-551A85795B52}"/>
                </c:ext>
              </c:extLst>
            </c:dLbl>
            <c:dLbl>
              <c:idx val="11"/>
              <c:layout>
                <c:manualLayout>
                  <c:x val="2.8393543376026204E-3"/>
                  <c:y val="-2.45093367540460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23F6-4B58-9556-551A85795B52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-50" baseline="0">
                    <a:solidFill>
                      <a:srgbClr val="FFD243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#,##0</c:formatCode>
                <c:ptCount val="12"/>
                <c:pt idx="0">
                  <c:v>640</c:v>
                </c:pt>
                <c:pt idx="1">
                  <c:v>580</c:v>
                </c:pt>
                <c:pt idx="2">
                  <c:v>595</c:v>
                </c:pt>
                <c:pt idx="3">
                  <c:v>640</c:v>
                </c:pt>
                <c:pt idx="4">
                  <c:v>657</c:v>
                </c:pt>
                <c:pt idx="5">
                  <c:v>560</c:v>
                </c:pt>
                <c:pt idx="6">
                  <c:v>665</c:v>
                </c:pt>
                <c:pt idx="7">
                  <c:v>635</c:v>
                </c:pt>
                <c:pt idx="8">
                  <c:v>596</c:v>
                </c:pt>
                <c:pt idx="9">
                  <c:v>622</c:v>
                </c:pt>
                <c:pt idx="10">
                  <c:v>582</c:v>
                </c:pt>
                <c:pt idx="11">
                  <c:v>565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23F6-4B58-9556-551A85795B5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0048682716014939E-2"/>
                  <c:y val="-6.1940695362786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23F6-4B58-9556-551A85795B5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3F6-4B58-9556-551A85795B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 formatCode="#,##0">
                  <c:v>545</c:v>
                </c:pt>
                <c:pt idx="1">
                  <c:v>541</c:v>
                </c:pt>
                <c:pt idx="2">
                  <c:v>569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23F6-4B58-9556-551A85795B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7532672"/>
        <c:axId val="197554944"/>
      </c:lineChart>
      <c:catAx>
        <c:axId val="19753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97554944"/>
        <c:crosses val="autoZero"/>
        <c:auto val="1"/>
        <c:lblAlgn val="ctr"/>
        <c:lblOffset val="100"/>
        <c:noMultiLvlLbl val="0"/>
      </c:catAx>
      <c:valAx>
        <c:axId val="197554944"/>
        <c:scaling>
          <c:orientation val="minMax"/>
          <c:max val="800"/>
          <c:min val="500"/>
        </c:scaling>
        <c:delete val="1"/>
        <c:axPos val="l"/>
        <c:numFmt formatCode="0" sourceLinked="0"/>
        <c:majorTickMark val="out"/>
        <c:minorTickMark val="none"/>
        <c:tickLblPos val="nextTo"/>
        <c:crossAx val="197532672"/>
        <c:crosses val="autoZero"/>
        <c:crossBetween val="between"/>
        <c:majorUnit val="1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75000"/>
              <a:lumOff val="2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7BA-4F4E-8E52-9F2693D4C97D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7BA-4F4E-8E52-9F2693D4C97D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7BA-4F4E-8E52-9F2693D4C97D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7BA-4F4E-8E52-9F2693D4C97D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7BA-4F4E-8E52-9F2693D4C97D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7BA-4F4E-8E52-9F2693D4C97D}"/>
              </c:ext>
            </c:extLst>
          </c:dPt>
          <c:dPt>
            <c:idx val="6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7BA-4F4E-8E52-9F2693D4C97D}"/>
              </c:ext>
            </c:extLst>
          </c:dPt>
          <c:dPt>
            <c:idx val="7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7BA-4F4E-8E52-9F2693D4C97D}"/>
              </c:ext>
            </c:extLst>
          </c:dPt>
          <c:dPt>
            <c:idx val="8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7BA-4F4E-8E52-9F2693D4C97D}"/>
              </c:ext>
            </c:extLst>
          </c:dPt>
          <c:dPt>
            <c:idx val="9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7BA-4F4E-8E52-9F2693D4C97D}"/>
              </c:ext>
            </c:extLst>
          </c:dPt>
          <c:dPt>
            <c:idx val="10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7BA-4F4E-8E52-9F2693D4C97D}"/>
              </c:ext>
            </c:extLst>
          </c:dPt>
          <c:dLbls>
            <c:dLbl>
              <c:idx val="5"/>
              <c:layout>
                <c:manualLayout>
                  <c:x val="-0.15271224204799244"/>
                  <c:y val="7.586472510879205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7BA-4F4E-8E52-9F2693D4C97D}"/>
                </c:ext>
              </c:extLst>
            </c:dLbl>
            <c:dLbl>
              <c:idx val="6"/>
              <c:layout>
                <c:manualLayout>
                  <c:x val="-0.13017115866787254"/>
                  <c:y val="5.0576483401936117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6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7BA-4F4E-8E52-9F2693D4C97D}"/>
                </c:ext>
              </c:extLst>
            </c:dLbl>
            <c:dLbl>
              <c:idx val="7"/>
              <c:layout>
                <c:manualLayout>
                  <c:x val="-0.11883469225867137"/>
                  <c:y val="2.5288241700968059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-6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7BA-4F4E-8E52-9F2693D4C97D}"/>
                </c:ext>
              </c:extLst>
            </c:dLbl>
            <c:dLbl>
              <c:idx val="8"/>
              <c:layout>
                <c:manualLayout>
                  <c:x val="-2.2295050604762352E-2"/>
                  <c:y val="2.5288241700968059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17BA-4F4E-8E52-9F2693D4C97D}"/>
                </c:ext>
              </c:extLst>
            </c:dLbl>
            <c:dLbl>
              <c:idx val="9"/>
              <c:layout>
                <c:manualLayout>
                  <c:x val="-2.4632146530399267E-2"/>
                  <c:y val="0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17BA-4F4E-8E52-9F2693D4C97D}"/>
                </c:ext>
              </c:extLst>
            </c:dLbl>
            <c:dLbl>
              <c:idx val="10"/>
              <c:layout>
                <c:manualLayout>
                  <c:x val="0"/>
                  <c:y val="5.0576483401936117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17BA-4F4E-8E52-9F2693D4C9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Республика Алтай</c:v>
                </c:pt>
                <c:pt idx="1">
                  <c:v>Костромская область</c:v>
                </c:pt>
                <c:pt idx="2">
                  <c:v>Еврейская автономная область</c:v>
                </c:pt>
                <c:pt idx="3">
                  <c:v>Тульская область</c:v>
                </c:pt>
                <c:pt idx="4">
                  <c:v>Республика Дагестан</c:v>
                </c:pt>
                <c:pt idx="5">
                  <c:v>Российская Федерация</c:v>
                </c:pt>
                <c:pt idx="6">
                  <c:v>Ярославская область</c:v>
                </c:pt>
                <c:pt idx="7">
                  <c:v>Республика Чувашия</c:v>
                </c:pt>
                <c:pt idx="8">
                  <c:v>Республика Коми</c:v>
                </c:pt>
                <c:pt idx="9">
                  <c:v>Республика Мордовия</c:v>
                </c:pt>
                <c:pt idx="10">
                  <c:v>Республика Калмыкия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10.8</c:v>
                </c:pt>
                <c:pt idx="1">
                  <c:v>10.5</c:v>
                </c:pt>
                <c:pt idx="2">
                  <c:v>9.6</c:v>
                </c:pt>
                <c:pt idx="3">
                  <c:v>7.9</c:v>
                </c:pt>
                <c:pt idx="4">
                  <c:v>7.7</c:v>
                </c:pt>
                <c:pt idx="5">
                  <c:v>4.5</c:v>
                </c:pt>
                <c:pt idx="6">
                  <c:v>2.2000000000000002</c:v>
                </c:pt>
                <c:pt idx="7">
                  <c:v>2.1</c:v>
                </c:pt>
                <c:pt idx="8">
                  <c:v>1.5</c:v>
                </c:pt>
                <c:pt idx="9">
                  <c:v>0.7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17BA-4F4E-8E52-9F2693D4C9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97792512"/>
        <c:axId val="197794048"/>
      </c:barChart>
      <c:catAx>
        <c:axId val="197792512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97794048"/>
        <c:crosses val="autoZero"/>
        <c:auto val="1"/>
        <c:lblAlgn val="ctr"/>
        <c:lblOffset val="100"/>
        <c:noMultiLvlLbl val="0"/>
      </c:catAx>
      <c:valAx>
        <c:axId val="197794048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9779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E1C-4A34-88CC-555ECA3DB8E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E1C-4A34-88CC-555ECA3DB8E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E1C-4A34-88CC-555ECA3DB8E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E1C-4A34-88CC-555ECA3DB8E5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E1C-4A34-88CC-555ECA3DB8E5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E1C-4A34-88CC-555ECA3DB8E5}"/>
              </c:ext>
            </c:extLst>
          </c:dPt>
          <c:dPt>
            <c:idx val="6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E1C-4A34-88CC-555ECA3DB8E5}"/>
              </c:ext>
            </c:extLst>
          </c:dPt>
          <c:dPt>
            <c:idx val="7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E1C-4A34-88CC-555ECA3DB8E5}"/>
              </c:ext>
            </c:extLst>
          </c:dPt>
          <c:dPt>
            <c:idx val="8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2E1C-4A34-88CC-555ECA3DB8E5}"/>
              </c:ext>
            </c:extLst>
          </c:dPt>
          <c:dPt>
            <c:idx val="9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E1C-4A34-88CC-555ECA3DB8E5}"/>
              </c:ext>
            </c:extLst>
          </c:dPt>
          <c:dPt>
            <c:idx val="1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2E1C-4A34-88CC-555ECA3DB8E5}"/>
              </c:ext>
            </c:extLst>
          </c:dPt>
          <c:dLbls>
            <c:dLbl>
              <c:idx val="5"/>
              <c:layout>
                <c:manualLayout>
                  <c:x val="-8.8500881365708897E-2"/>
                  <c:y val="1.0115296680387223E-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2E1C-4A34-88CC-555ECA3DB8E5}"/>
                </c:ext>
              </c:extLst>
            </c:dLbl>
            <c:dLbl>
              <c:idx val="1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2E1C-4A34-88CC-555ECA3DB8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Чеченская республика</c:v>
                </c:pt>
                <c:pt idx="1">
                  <c:v>Республика Ингушетия</c:v>
                </c:pt>
                <c:pt idx="2">
                  <c:v>Республика Тыва</c:v>
                </c:pt>
                <c:pt idx="3">
                  <c:v>Республика Дагестан</c:v>
                </c:pt>
                <c:pt idx="4">
                  <c:v>Ямало-Hенецкий авт.округ</c:v>
                </c:pt>
                <c:pt idx="5">
                  <c:v>Российская Федерация</c:v>
                </c:pt>
                <c:pt idx="6">
                  <c:v>Владимирская область</c:v>
                </c:pt>
                <c:pt idx="7">
                  <c:v>Тверская область</c:v>
                </c:pt>
                <c:pt idx="8">
                  <c:v>Новгородская область</c:v>
                </c:pt>
                <c:pt idx="9">
                  <c:v>Тульская область</c:v>
                </c:pt>
                <c:pt idx="10">
                  <c:v>Псковская область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14.5</c:v>
                </c:pt>
                <c:pt idx="1">
                  <c:v>12.2</c:v>
                </c:pt>
                <c:pt idx="2">
                  <c:v>9.8000000000000007</c:v>
                </c:pt>
                <c:pt idx="3">
                  <c:v>8.5</c:v>
                </c:pt>
                <c:pt idx="4">
                  <c:v>7.5</c:v>
                </c:pt>
                <c:pt idx="5">
                  <c:v>-3.3</c:v>
                </c:pt>
                <c:pt idx="6" formatCode="0.0">
                  <c:v>-8.9</c:v>
                </c:pt>
                <c:pt idx="7" formatCode="0.0">
                  <c:v>-9</c:v>
                </c:pt>
                <c:pt idx="8" formatCode="0.0">
                  <c:v>-9.3000000000000007</c:v>
                </c:pt>
                <c:pt idx="9" formatCode="0.0">
                  <c:v>-9.6999999999999993</c:v>
                </c:pt>
                <c:pt idx="10" formatCode="0.0">
                  <c:v>-10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1C-4A34-88CC-555ECA3DB8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34471936"/>
        <c:axId val="34473472"/>
      </c:barChart>
      <c:catAx>
        <c:axId val="3447193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34473472"/>
        <c:crosses val="autoZero"/>
        <c:auto val="1"/>
        <c:lblAlgn val="ctr"/>
        <c:lblOffset val="100"/>
        <c:noMultiLvlLbl val="0"/>
      </c:catAx>
      <c:valAx>
        <c:axId val="34473472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34471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97531277156056E-2"/>
          <c:y val="3.3905707323380121E-2"/>
          <c:w val="0.87998396081399566"/>
          <c:h val="0.8955201158302301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76200">
              <a:solidFill>
                <a:srgbClr val="D9D9D9"/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-2.8025688394763364E-2"/>
                  <c:y val="-4.38706009729502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292-4C3B-B4A6-C1A3919794D1}"/>
                </c:ext>
              </c:extLst>
            </c:dLbl>
            <c:dLbl>
              <c:idx val="7"/>
              <c:layout>
                <c:manualLayout>
                  <c:x val="-4.4018414026208826E-2"/>
                  <c:y val="-4.38706009729502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292-4C3B-B4A6-C1A3919794D1}"/>
                </c:ext>
              </c:extLst>
            </c:dLbl>
            <c:dLbl>
              <c:idx val="9"/>
              <c:layout>
                <c:manualLayout>
                  <c:x val="-4.4251539076061337E-3"/>
                  <c:y val="-5.95386727490039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292-4C3B-B4A6-C1A3919794D1}"/>
                </c:ext>
              </c:extLst>
            </c:dLbl>
            <c:dLbl>
              <c:idx val="11"/>
              <c:layout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F292-4C3B-B4A6-C1A3919794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49.005000000000003</c:v>
                </c:pt>
                <c:pt idx="1">
                  <c:v>52.972000000000001</c:v>
                </c:pt>
                <c:pt idx="2">
                  <c:v>56.637</c:v>
                </c:pt>
                <c:pt idx="3">
                  <c:v>79.257999999999996</c:v>
                </c:pt>
                <c:pt idx="4">
                  <c:v>39.756</c:v>
                </c:pt>
                <c:pt idx="5">
                  <c:v>103.45099999999999</c:v>
                </c:pt>
                <c:pt idx="6">
                  <c:v>114.416</c:v>
                </c:pt>
                <c:pt idx="7">
                  <c:v>149.96600000000001</c:v>
                </c:pt>
                <c:pt idx="8">
                  <c:v>113.178</c:v>
                </c:pt>
                <c:pt idx="9">
                  <c:v>44.4</c:v>
                </c:pt>
                <c:pt idx="10">
                  <c:v>43.9</c:v>
                </c:pt>
                <c:pt idx="11">
                  <c:v>47.252000000000002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292-4C3B-B4A6-C1A3919794D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FFC32E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3.5400869551280092E-2"/>
                  <c:y val="-4.700421532816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F292-4C3B-B4A6-C1A3919794D1}"/>
                </c:ext>
              </c:extLst>
            </c:dLbl>
            <c:dLbl>
              <c:idx val="4"/>
              <c:layout>
                <c:manualLayout>
                  <c:x val="-5.0151115719728252E-2"/>
                  <c:y val="5.95387961196476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0338652058465335E-2"/>
                      <c:h val="6.611926289494643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F292-4C3B-B4A6-C1A3919794D1}"/>
                </c:ext>
              </c:extLst>
            </c:dLbl>
            <c:dLbl>
              <c:idx val="5"/>
              <c:layout>
                <c:manualLayout>
                  <c:x val="-6.7851666639953415E-2"/>
                  <c:y val="-5.32714440385824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292-4C3B-B4A6-C1A3919794D1}"/>
                </c:ext>
              </c:extLst>
            </c:dLbl>
            <c:dLbl>
              <c:idx val="9"/>
              <c:layout>
                <c:manualLayout>
                  <c:x val="-7.3751811565167837E-3"/>
                  <c:y val="-4.38706009729503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 spc="-50" baseline="0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292-4C3B-B4A6-C1A3919794D1}"/>
                </c:ext>
              </c:extLst>
            </c:dLbl>
            <c:dLbl>
              <c:idx val="11"/>
              <c:layout>
                <c:manualLayout>
                  <c:x val="-2.9500724626066702E-3"/>
                  <c:y val="3.4469757907317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292-4C3B-B4A6-C1A3919794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rgbClr val="FFC32E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0.0</c:formatCode>
                <c:ptCount val="12"/>
                <c:pt idx="0">
                  <c:v>45.259</c:v>
                </c:pt>
                <c:pt idx="1">
                  <c:v>49.792000000000002</c:v>
                </c:pt>
                <c:pt idx="2">
                  <c:v>65.253</c:v>
                </c:pt>
                <c:pt idx="3">
                  <c:v>56.817999999999998</c:v>
                </c:pt>
                <c:pt idx="4">
                  <c:v>43.4</c:v>
                </c:pt>
                <c:pt idx="5">
                  <c:v>104.709</c:v>
                </c:pt>
                <c:pt idx="6">
                  <c:v>112.845</c:v>
                </c:pt>
                <c:pt idx="7">
                  <c:v>133.21700000000001</c:v>
                </c:pt>
                <c:pt idx="8">
                  <c:v>107.033</c:v>
                </c:pt>
                <c:pt idx="9">
                  <c:v>82.727000000000004</c:v>
                </c:pt>
                <c:pt idx="10">
                  <c:v>75.721999999999994</c:v>
                </c:pt>
                <c:pt idx="11">
                  <c:v>73.198999999999998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292-4C3B-B4A6-C1A3919794D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5958726482241134E-2"/>
                  <c:y val="4.7004215328160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F292-4C3B-B4A6-C1A3919794D1}"/>
                </c:ext>
              </c:extLst>
            </c:dLbl>
            <c:dLbl>
              <c:idx val="1"/>
              <c:layout>
                <c:manualLayout>
                  <c:x val="-3.5349197475859351E-2"/>
                  <c:y val="-4.07369866177396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292-4C3B-B4A6-C1A3919794D1}"/>
                </c:ext>
              </c:extLst>
            </c:dLbl>
            <c:dLbl>
              <c:idx val="2"/>
              <c:layout>
                <c:manualLayout>
                  <c:x val="-1.3042679000499456E-2"/>
                  <c:y val="5.0137829683371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6FD-42FA-9733-2B5C0D0DCE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#,##0.0</c:formatCode>
                <c:ptCount val="12"/>
                <c:pt idx="0">
                  <c:v>41.2</c:v>
                </c:pt>
                <c:pt idx="1">
                  <c:v>65.8</c:v>
                </c:pt>
                <c:pt idx="2" formatCode="0.0">
                  <c:v>49.667000000000002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292-4C3B-B4A6-C1A391979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1504640"/>
        <c:axId val="201544448"/>
      </c:lineChart>
      <c:catAx>
        <c:axId val="201504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1544448"/>
        <c:crosses val="autoZero"/>
        <c:auto val="1"/>
        <c:lblAlgn val="ctr"/>
        <c:lblOffset val="100"/>
        <c:noMultiLvlLbl val="0"/>
      </c:catAx>
      <c:valAx>
        <c:axId val="201544448"/>
        <c:scaling>
          <c:orientation val="minMax"/>
          <c:min val="2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1" i="0" u="none" strike="noStrike" kern="1200" baseline="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150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1002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CA-4394-8F41-B6958F758A64}"/>
              </c:ext>
            </c:extLst>
          </c:dPt>
          <c:dPt>
            <c:idx val="1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ACA-4394-8F41-B6958F758A64}"/>
              </c:ext>
            </c:extLst>
          </c:dPt>
          <c:dPt>
            <c:idx val="2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ACA-4394-8F41-B6958F758A64}"/>
              </c:ext>
            </c:extLst>
          </c:dPt>
          <c:dPt>
            <c:idx val="3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ACA-4394-8F41-B6958F758A64}"/>
              </c:ext>
            </c:extLst>
          </c:dPt>
          <c:dPt>
            <c:idx val="4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ACA-4394-8F41-B6958F758A64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ACA-4394-8F41-B6958F758A64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FACA-4394-8F41-B6958F758A6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FACA-4394-8F41-B6958F758A6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FACA-4394-8F41-B6958F758A6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FACA-4394-8F41-B6958F758A64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FACA-4394-8F41-B6958F758A64}"/>
              </c:ext>
            </c:extLst>
          </c:dPt>
          <c:dLbls>
            <c:dLbl>
              <c:idx val="5"/>
              <c:layout>
                <c:manualLayout>
                  <c:x val="-0.15271224204799244"/>
                  <c:y val="7.586472510879205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ACA-4394-8F41-B6958F758A64}"/>
                </c:ext>
              </c:extLst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FACA-4394-8F41-B6958F758A64}"/>
                </c:ext>
              </c:extLst>
            </c:dLbl>
            <c:dLbl>
              <c:idx val="10"/>
              <c:layout>
                <c:manualLayout>
                  <c:x val="-0.13613669942938494"/>
                  <c:y val="2.5288241712743812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FACA-4394-8F41-B6958F758A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Республика Тыва</c:v>
                </c:pt>
                <c:pt idx="1">
                  <c:v>Камчатский край</c:v>
                </c:pt>
                <c:pt idx="2">
                  <c:v>Ямало-Ненецкий автономный округ</c:v>
                </c:pt>
                <c:pt idx="3">
                  <c:v>Магаданская область</c:v>
                </c:pt>
                <c:pt idx="4">
                  <c:v>г. Санкт-Петербург</c:v>
                </c:pt>
                <c:pt idx="5">
                  <c:v>   Российская Федерация</c:v>
                </c:pt>
                <c:pt idx="6">
                  <c:v>Ленинградская область</c:v>
                </c:pt>
                <c:pt idx="7">
                  <c:v>Республика Адыгея</c:v>
                </c:pt>
                <c:pt idx="8">
                  <c:v>Республика Чувашия</c:v>
                </c:pt>
                <c:pt idx="9">
                  <c:v>Республика Калмыкия</c:v>
                </c:pt>
                <c:pt idx="10">
                  <c:v>Республика Мордовия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6.7</c:v>
                </c:pt>
                <c:pt idx="1">
                  <c:v>6.6</c:v>
                </c:pt>
                <c:pt idx="2">
                  <c:v>6.3</c:v>
                </c:pt>
                <c:pt idx="3">
                  <c:v>6.3</c:v>
                </c:pt>
                <c:pt idx="4">
                  <c:v>6.2</c:v>
                </c:pt>
                <c:pt idx="5">
                  <c:v>4.3</c:v>
                </c:pt>
                <c:pt idx="6">
                  <c:v>3</c:v>
                </c:pt>
                <c:pt idx="7">
                  <c:v>3</c:v>
                </c:pt>
                <c:pt idx="8">
                  <c:v>2.9</c:v>
                </c:pt>
                <c:pt idx="9">
                  <c:v>2.8</c:v>
                </c:pt>
                <c:pt idx="10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FACA-4394-8F41-B6958F758A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204484608"/>
        <c:axId val="204486144"/>
      </c:barChart>
      <c:catAx>
        <c:axId val="2044846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204486144"/>
        <c:crosses val="autoZero"/>
        <c:auto val="1"/>
        <c:lblAlgn val="ctr"/>
        <c:lblOffset val="100"/>
        <c:noMultiLvlLbl val="0"/>
      </c:catAx>
      <c:valAx>
        <c:axId val="204486144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20448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97531277156056E-2"/>
          <c:y val="3.3905707323380121E-2"/>
          <c:w val="0.88704892637106947"/>
          <c:h val="0.8955201158302301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76200">
              <a:solidFill>
                <a:srgbClr val="D9D9D9"/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-7.3751811565166752E-3"/>
                  <c:y val="4.07369866177395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365-43CB-AB7C-91955FAAFB3E}"/>
                </c:ext>
              </c:extLst>
            </c:dLbl>
            <c:dLbl>
              <c:idx val="7"/>
              <c:layout>
                <c:manualLayout>
                  <c:x val="-2.6550652163460031E-2"/>
                  <c:y val="-3.7603372262528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365-43CB-AB7C-91955FAAFB3E}"/>
                </c:ext>
              </c:extLst>
            </c:dLbl>
            <c:dLbl>
              <c:idx val="10"/>
              <c:layout>
                <c:manualLayout>
                  <c:x val="-3.6875905782583374E-2"/>
                  <c:y val="4.700421532816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5365-43CB-AB7C-91955FAAFB3E}"/>
                </c:ext>
              </c:extLst>
            </c:dLbl>
            <c:dLbl>
              <c:idx val="11"/>
              <c:layout>
                <c:manualLayout>
                  <c:x val="-1.4750362313033458E-2"/>
                  <c:y val="-4.3870600972950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365-43CB-AB7C-91955FAAF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rgbClr val="D9D9D9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48.807000000000002</c:v>
                </c:pt>
                <c:pt idx="1">
                  <c:v>44.939</c:v>
                </c:pt>
                <c:pt idx="2">
                  <c:v>51.975999999999999</c:v>
                </c:pt>
                <c:pt idx="3">
                  <c:v>48.7</c:v>
                </c:pt>
                <c:pt idx="4">
                  <c:v>52.728000000000002</c:v>
                </c:pt>
                <c:pt idx="5">
                  <c:v>48.320999999999998</c:v>
                </c:pt>
                <c:pt idx="6">
                  <c:v>53.896999999999998</c:v>
                </c:pt>
                <c:pt idx="7">
                  <c:v>54.177999999999997</c:v>
                </c:pt>
                <c:pt idx="8">
                  <c:v>48.88</c:v>
                </c:pt>
                <c:pt idx="9">
                  <c:v>46.1</c:v>
                </c:pt>
                <c:pt idx="10">
                  <c:v>42.4</c:v>
                </c:pt>
                <c:pt idx="11">
                  <c:v>49.7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365-43CB-AB7C-91955FAAFB3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FFC32E"/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3.3925833319976707E-2"/>
                  <c:y val="-5.01378296833717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48D-4A08-85A8-DD2C9183F2C4}"/>
                </c:ext>
              </c:extLst>
            </c:dLbl>
            <c:dLbl>
              <c:idx val="5"/>
              <c:layout>
                <c:manualLayout>
                  <c:x val="-3.097576085737009E-2"/>
                  <c:y val="4.07369866177395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65-43CB-AB7C-91955FAAFB3E}"/>
                </c:ext>
              </c:extLst>
            </c:dLbl>
            <c:dLbl>
              <c:idx val="6"/>
              <c:layout>
                <c:manualLayout>
                  <c:x val="-4.2776050707796824E-2"/>
                  <c:y val="-5.32714440385824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48D-4A08-85A8-DD2C9183F2C4}"/>
                </c:ext>
              </c:extLst>
            </c:dLbl>
            <c:dLbl>
              <c:idx val="9"/>
              <c:layout>
                <c:manualLayout>
                  <c:x val="-3.9825978245190158E-2"/>
                  <c:y val="-5.32714440385824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 spc="-50" baseline="0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365-43CB-AB7C-91955FAAFB3E}"/>
                </c:ext>
              </c:extLst>
            </c:dLbl>
            <c:dLbl>
              <c:idx val="11"/>
              <c:layout>
                <c:manualLayout>
                  <c:x val="-1.0816807406208933E-16"/>
                  <c:y val="-3.133614355210731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5365-43CB-AB7C-91955FAAF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rgbClr val="FFC32E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0.0</c:formatCode>
                <c:ptCount val="12"/>
                <c:pt idx="0">
                  <c:v>49.204000000000001</c:v>
                </c:pt>
                <c:pt idx="1">
                  <c:v>44.936999999999998</c:v>
                </c:pt>
                <c:pt idx="2">
                  <c:v>52.051000000000002</c:v>
                </c:pt>
                <c:pt idx="3">
                  <c:v>53.738999999999997</c:v>
                </c:pt>
                <c:pt idx="4">
                  <c:v>50.033999999999999</c:v>
                </c:pt>
                <c:pt idx="5">
                  <c:v>46.997</c:v>
                </c:pt>
                <c:pt idx="6">
                  <c:v>55.570999999999998</c:v>
                </c:pt>
                <c:pt idx="7">
                  <c:v>53.375999999999998</c:v>
                </c:pt>
                <c:pt idx="8">
                  <c:v>49.466000000000001</c:v>
                </c:pt>
                <c:pt idx="9">
                  <c:v>58.168999999999997</c:v>
                </c:pt>
                <c:pt idx="10">
                  <c:v>51.472999999999999</c:v>
                </c:pt>
                <c:pt idx="11">
                  <c:v>55.494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365-43CB-AB7C-91955FAAFB3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2450797088673357E-2"/>
                  <c:y val="-4.3870600972950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5365-43CB-AB7C-91955FAAFB3E}"/>
                </c:ext>
              </c:extLst>
            </c:dLbl>
            <c:dLbl>
              <c:idx val="1"/>
              <c:layout>
                <c:manualLayout>
                  <c:x val="-7.6701884027773448E-2"/>
                  <c:y val="3.1336143552107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5365-43CB-AB7C-91955FAAFB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#,##0.0</c:formatCode>
                <c:ptCount val="12"/>
                <c:pt idx="0">
                  <c:v>54</c:v>
                </c:pt>
                <c:pt idx="1">
                  <c:v>46.8</c:v>
                </c:pt>
                <c:pt idx="2" formatCode="General">
                  <c:v>44.3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5365-43CB-AB7C-91955FAAFB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2460416"/>
        <c:axId val="102496128"/>
      </c:lineChart>
      <c:catAx>
        <c:axId val="10246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2496128"/>
        <c:crosses val="autoZero"/>
        <c:auto val="1"/>
        <c:lblAlgn val="ctr"/>
        <c:lblOffset val="100"/>
        <c:noMultiLvlLbl val="0"/>
      </c:catAx>
      <c:valAx>
        <c:axId val="102496128"/>
        <c:scaling>
          <c:orientation val="minMax"/>
          <c:min val="4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1" i="0" u="none" strike="noStrike" kern="1200" baseline="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246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85622637094303E-2"/>
          <c:y val="3.5327673656252376E-2"/>
          <c:w val="0.85821449400660388"/>
          <c:h val="0.929344652687495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1002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BBC-4A2A-98F4-84D322C40C3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BBC-4A2A-98F4-84D322C40C3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BBC-4A2A-98F4-84D322C40C38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9BBC-4A2A-98F4-84D322C40C3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9BBC-4A2A-98F4-84D322C40C38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BBC-4A2A-98F4-84D322C40C38}"/>
              </c:ext>
            </c:extLst>
          </c:dPt>
          <c:dPt>
            <c:idx val="6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BBC-4A2A-98F4-84D322C40C38}"/>
              </c:ext>
            </c:extLst>
          </c:dPt>
          <c:dPt>
            <c:idx val="7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BBC-4A2A-98F4-84D322C40C38}"/>
              </c:ext>
            </c:extLst>
          </c:dPt>
          <c:dPt>
            <c:idx val="8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BBC-4A2A-98F4-84D322C40C38}"/>
              </c:ext>
            </c:extLst>
          </c:dPt>
          <c:dPt>
            <c:idx val="9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9BBC-4A2A-98F4-84D322C40C38}"/>
              </c:ext>
            </c:extLst>
          </c:dPt>
          <c:dPt>
            <c:idx val="10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9BBC-4A2A-98F4-84D322C40C38}"/>
              </c:ext>
            </c:extLst>
          </c:dPt>
          <c:dLbls>
            <c:dLbl>
              <c:idx val="5"/>
              <c:layout>
                <c:manualLayout>
                  <c:x val="-0.15271224204799244"/>
                  <c:y val="7.586472510879205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9BBC-4A2A-98F4-84D322C40C38}"/>
                </c:ext>
              </c:extLst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9BBC-4A2A-98F4-84D322C40C38}"/>
                </c:ext>
              </c:extLst>
            </c:dLbl>
            <c:dLbl>
              <c:idx val="9"/>
              <c:layout>
                <c:manualLayout>
                  <c:x val="-0.1227539814436996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9BBC-4A2A-98F4-84D322C40C38}"/>
                </c:ext>
              </c:extLst>
            </c:dLbl>
            <c:dLbl>
              <c:idx val="10"/>
              <c:layout>
                <c:manualLayout>
                  <c:x val="-0.13613669942938494"/>
                  <c:y val="-3.2111009311889243E-3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9BBC-4A2A-98F4-84D322C40C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Ямало-Ненецкий автономный округ</c:v>
                </c:pt>
                <c:pt idx="1">
                  <c:v>Камчатский край</c:v>
                </c:pt>
                <c:pt idx="2">
                  <c:v>Хабаровский край</c:v>
                </c:pt>
                <c:pt idx="3">
                  <c:v>Магаданская область</c:v>
                </c:pt>
                <c:pt idx="4">
                  <c:v>ХМАО</c:v>
                </c:pt>
                <c:pt idx="5">
                  <c:v>Российская Федерация</c:v>
                </c:pt>
                <c:pt idx="6">
                  <c:v>Северная Осетия-Алания</c:v>
                </c:pt>
                <c:pt idx="7">
                  <c:v>Республика Тыва</c:v>
                </c:pt>
                <c:pt idx="8">
                  <c:v>Республика Дагестан</c:v>
                </c:pt>
                <c:pt idx="9">
                  <c:v>Республика Ингушетия</c:v>
                </c:pt>
                <c:pt idx="10">
                  <c:v>Чеченская Республика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5.6</c:v>
                </c:pt>
                <c:pt idx="1">
                  <c:v>5.2</c:v>
                </c:pt>
                <c:pt idx="2">
                  <c:v>5.2</c:v>
                </c:pt>
                <c:pt idx="3">
                  <c:v>5.2</c:v>
                </c:pt>
                <c:pt idx="4">
                  <c:v>5.0999999999999996</c:v>
                </c:pt>
                <c:pt idx="5">
                  <c:v>3.9</c:v>
                </c:pt>
                <c:pt idx="6">
                  <c:v>2.4</c:v>
                </c:pt>
                <c:pt idx="7">
                  <c:v>2.2999999999999998</c:v>
                </c:pt>
                <c:pt idx="8">
                  <c:v>1.5</c:v>
                </c:pt>
                <c:pt idx="9">
                  <c:v>0.8</c:v>
                </c:pt>
                <c:pt idx="10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9BBC-4A2A-98F4-84D322C40C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02648064"/>
        <c:axId val="102674432"/>
      </c:barChart>
      <c:catAx>
        <c:axId val="10264806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02674432"/>
        <c:crosses val="autoZero"/>
        <c:auto val="1"/>
        <c:lblAlgn val="ctr"/>
        <c:lblOffset val="100"/>
        <c:noMultiLvlLbl val="0"/>
      </c:catAx>
      <c:valAx>
        <c:axId val="10267443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0264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97531277156056E-2"/>
          <c:y val="3.3905707323380121E-2"/>
          <c:w val="0.90474936114670945"/>
          <c:h val="0.8955201158302301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76200">
              <a:solidFill>
                <a:srgbClr val="D9D9D9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2776050707796713E-2"/>
                  <c:y val="-3.7603372262528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298-4180-A72F-1FB9B7023543}"/>
                </c:ext>
              </c:extLst>
            </c:dLbl>
            <c:dLbl>
              <c:idx val="3"/>
              <c:layout>
                <c:manualLayout>
                  <c:x val="4.4251086939099508E-3"/>
                  <c:y val="-9.400843065632194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298-4180-A72F-1FB9B7023543}"/>
                </c:ext>
              </c:extLst>
            </c:dLbl>
            <c:dLbl>
              <c:idx val="4"/>
              <c:layout>
                <c:manualLayout>
                  <c:x val="-4.2776050707796665E-2"/>
                  <c:y val="-4.0736986617739515E-2"/>
                </c:manualLayout>
              </c:layout>
              <c:tx>
                <c:rich>
                  <a:bodyPr/>
                  <a:lstStyle/>
                  <a:p>
                    <a:fld id="{E8EC0A42-D77C-4120-A95F-B9CAD45B2ECA}" type="VALUE">
                      <a:rPr lang="en-US" sz="2000" b="1" i="0" u="none" strike="noStrike" kern="1200" baseline="0">
                        <a:solidFill>
                          <a:srgbClr val="D9D9D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19F-4931-86FD-7057CCC443E6}"/>
                </c:ext>
              </c:extLst>
            </c:dLbl>
            <c:dLbl>
              <c:idx val="7"/>
              <c:layout>
                <c:manualLayout>
                  <c:x val="-4.5726123170403386E-2"/>
                  <c:y val="-4.38706009729502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298-4180-A72F-1FB9B7023543}"/>
                </c:ext>
              </c:extLst>
            </c:dLbl>
            <c:dLbl>
              <c:idx val="9"/>
              <c:layout>
                <c:manualLayout>
                  <c:x val="-4.8676195633010164E-2"/>
                  <c:y val="-4.7004215328160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298-4180-A72F-1FB9B70235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135.52799999999999</c:v>
                </c:pt>
                <c:pt idx="1">
                  <c:v>122.425</c:v>
                </c:pt>
                <c:pt idx="2">
                  <c:v>132.93700000000001</c:v>
                </c:pt>
                <c:pt idx="3">
                  <c:v>123.297</c:v>
                </c:pt>
                <c:pt idx="4">
                  <c:v>136.86699999999999</c:v>
                </c:pt>
                <c:pt idx="5">
                  <c:v>131.697</c:v>
                </c:pt>
                <c:pt idx="6">
                  <c:v>146.142</c:v>
                </c:pt>
                <c:pt idx="7">
                  <c:v>149.233</c:v>
                </c:pt>
                <c:pt idx="8">
                  <c:v>131.89699999999999</c:v>
                </c:pt>
                <c:pt idx="9">
                  <c:v>143.1</c:v>
                </c:pt>
                <c:pt idx="10">
                  <c:v>126.66800000000001</c:v>
                </c:pt>
                <c:pt idx="11">
                  <c:v>120.133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6A-46C2-B9F5-CBDE4E12FFD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FFC32E"/>
              </a:solidFill>
              <a:round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3.0975760857370038E-2"/>
                  <c:y val="4.07369866177395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298-4180-A72F-1FB9B7023543}"/>
                </c:ext>
              </c:extLst>
            </c:dLbl>
            <c:dLbl>
              <c:idx val="6"/>
              <c:layout>
                <c:manualLayout>
                  <c:x val="-2.3600579700853469E-2"/>
                  <c:y val="-3.44697579073180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298-4180-A72F-1FB9B7023543}"/>
                </c:ext>
              </c:extLst>
            </c:dLbl>
            <c:dLbl>
              <c:idx val="9"/>
              <c:layout>
                <c:manualLayout>
                  <c:x val="-4.2776050707796824E-2"/>
                  <c:y val="-3.446975790731805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 spc="-50" baseline="0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6298-4180-A72F-1FB9B7023543}"/>
                </c:ext>
              </c:extLst>
            </c:dLbl>
            <c:dLbl>
              <c:idx val="11"/>
              <c:layout>
                <c:manualLayout>
                  <c:x val="-4.425108693910113E-3"/>
                  <c:y val="5.640505839379306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6298-4180-A72F-1FB9B70235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rgbClr val="FFC32E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#,##0.0</c:formatCode>
                <c:ptCount val="12"/>
                <c:pt idx="0">
                  <c:v>125.999</c:v>
                </c:pt>
                <c:pt idx="1">
                  <c:v>113.023</c:v>
                </c:pt>
                <c:pt idx="2">
                  <c:v>118.899</c:v>
                </c:pt>
                <c:pt idx="3">
                  <c:v>120.623</c:v>
                </c:pt>
                <c:pt idx="4">
                  <c:v>121.96899999999999</c:v>
                </c:pt>
                <c:pt idx="5">
                  <c:v>119.139</c:v>
                </c:pt>
                <c:pt idx="6">
                  <c:v>140.72499999999999</c:v>
                </c:pt>
                <c:pt idx="7">
                  <c:v>133.929</c:v>
                </c:pt>
                <c:pt idx="8">
                  <c:v>121.331</c:v>
                </c:pt>
                <c:pt idx="9">
                  <c:v>134.97399999999999</c:v>
                </c:pt>
                <c:pt idx="10">
                  <c:v>115.217</c:v>
                </c:pt>
                <c:pt idx="11">
                  <c:v>118.69199999999999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298-4180-A72F-1FB9B702354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6051376789526729E-2"/>
                  <c:y val="-3.4469757907318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298-4180-A72F-1FB9B7023543}"/>
                </c:ext>
              </c:extLst>
            </c:dLbl>
            <c:dLbl>
              <c:idx val="1"/>
              <c:layout>
                <c:manualLayout>
                  <c:x val="-9.8827427497323456E-2"/>
                  <c:y val="1.25344574208428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298-4180-A72F-1FB9B70235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#,##0.0</c:formatCode>
                <c:ptCount val="12"/>
                <c:pt idx="0">
                  <c:v>118.82</c:v>
                </c:pt>
                <c:pt idx="1">
                  <c:v>108.42700000000001</c:v>
                </c:pt>
                <c:pt idx="2" formatCode="0.0">
                  <c:v>111.021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298-4180-A72F-1FB9B7023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2471808"/>
        <c:axId val="42483072"/>
      </c:lineChart>
      <c:catAx>
        <c:axId val="4247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2483072"/>
        <c:crosses val="autoZero"/>
        <c:auto val="1"/>
        <c:lblAlgn val="ctr"/>
        <c:lblOffset val="100"/>
        <c:noMultiLvlLbl val="0"/>
      </c:catAx>
      <c:valAx>
        <c:axId val="42483072"/>
        <c:scaling>
          <c:orientation val="minMax"/>
          <c:min val="105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1" i="0" u="none" strike="noStrike" kern="1200" baseline="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2471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A09-49A0-9623-E9A01B1A2BF7}"/>
              </c:ext>
            </c:extLst>
          </c:dPt>
          <c:dPt>
            <c:idx val="1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A09-49A0-9623-E9A01B1A2BF7}"/>
              </c:ext>
            </c:extLst>
          </c:dPt>
          <c:dPt>
            <c:idx val="2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A09-49A0-9623-E9A01B1A2BF7}"/>
              </c:ext>
            </c:extLst>
          </c:dPt>
          <c:dPt>
            <c:idx val="3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A09-49A0-9623-E9A01B1A2BF7}"/>
              </c:ext>
            </c:extLst>
          </c:dPt>
          <c:dPt>
            <c:idx val="4"/>
            <c:invertIfNegative val="0"/>
            <c:bubble3D val="0"/>
            <c:spPr>
              <a:solidFill>
                <a:srgbClr val="4FAF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A09-49A0-9623-E9A01B1A2BF7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A09-49A0-9623-E9A01B1A2BF7}"/>
              </c:ext>
            </c:extLst>
          </c:dPt>
          <c:dPt>
            <c:idx val="6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A09-49A0-9623-E9A01B1A2BF7}"/>
              </c:ext>
            </c:extLst>
          </c:dPt>
          <c:dPt>
            <c:idx val="7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2A09-49A0-9623-E9A01B1A2BF7}"/>
              </c:ext>
            </c:extLst>
          </c:dPt>
          <c:dPt>
            <c:idx val="8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2A09-49A0-9623-E9A01B1A2BF7}"/>
              </c:ext>
            </c:extLst>
          </c:dPt>
          <c:dPt>
            <c:idx val="9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2A09-49A0-9623-E9A01B1A2BF7}"/>
              </c:ext>
            </c:extLst>
          </c:dPt>
          <c:dPt>
            <c:idx val="1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2A09-49A0-9623-E9A01B1A2BF7}"/>
              </c:ext>
            </c:extLst>
          </c:dPt>
          <c:dLbls>
            <c:dLbl>
              <c:idx val="5"/>
              <c:layout>
                <c:manualLayout>
                  <c:x val="-0.10188315126416032"/>
                  <c:y val="7.586472510879205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2A09-49A0-9623-E9A01B1A2BF7}"/>
                </c:ext>
              </c:extLst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A09-49A0-9623-E9A01B1A2BF7}"/>
                </c:ext>
              </c:extLst>
            </c:dLbl>
            <c:dLbl>
              <c:idx val="1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2A09-49A0-9623-E9A01B1A2B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Чеченская республика</c:v>
                </c:pt>
                <c:pt idx="1">
                  <c:v>Республика Ингушетия</c:v>
                </c:pt>
                <c:pt idx="2">
                  <c:v>Республика Тыва</c:v>
                </c:pt>
                <c:pt idx="3">
                  <c:v>Республика Дагестан</c:v>
                </c:pt>
                <c:pt idx="4">
                  <c:v>Ямало-Hенецкий авт.округ</c:v>
                </c:pt>
                <c:pt idx="5">
                  <c:v>Российская Федерация</c:v>
                </c:pt>
                <c:pt idx="6">
                  <c:v>Новгородская область</c:v>
                </c:pt>
                <c:pt idx="7">
                  <c:v>Ивановская область</c:v>
                </c:pt>
                <c:pt idx="8">
                  <c:v>Тверская область</c:v>
                </c:pt>
                <c:pt idx="9">
                  <c:v>Тульская область</c:v>
                </c:pt>
                <c:pt idx="10">
                  <c:v>Псковская область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18.8</c:v>
                </c:pt>
                <c:pt idx="1">
                  <c:v>17.7</c:v>
                </c:pt>
                <c:pt idx="2">
                  <c:v>14.8</c:v>
                </c:pt>
                <c:pt idx="3">
                  <c:v>13.4</c:v>
                </c:pt>
                <c:pt idx="4">
                  <c:v>13.3</c:v>
                </c:pt>
                <c:pt idx="5">
                  <c:v>9.3000000000000007</c:v>
                </c:pt>
                <c:pt idx="6">
                  <c:v>7</c:v>
                </c:pt>
                <c:pt idx="7">
                  <c:v>6.9</c:v>
                </c:pt>
                <c:pt idx="8">
                  <c:v>6.7</c:v>
                </c:pt>
                <c:pt idx="9">
                  <c:v>6.7</c:v>
                </c:pt>
                <c:pt idx="10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2A09-49A0-9623-E9A01B1A2B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81403264"/>
        <c:axId val="81405056"/>
      </c:barChart>
      <c:catAx>
        <c:axId val="8140326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81405056"/>
        <c:crosses val="autoZero"/>
        <c:auto val="1"/>
        <c:lblAlgn val="ctr"/>
        <c:lblOffset val="100"/>
        <c:noMultiLvlLbl val="0"/>
      </c:catAx>
      <c:valAx>
        <c:axId val="81405056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81403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97531277156056E-2"/>
          <c:y val="3.3905707323380121E-2"/>
          <c:w val="0.86976390202710652"/>
          <c:h val="0.8955201158302301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76200">
              <a:solidFill>
                <a:srgbClr val="D9D9D9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3.5400869551280092E-2"/>
                  <c:y val="-5.01378296833717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BB37-4769-9F09-86E3B541C667}"/>
                </c:ext>
              </c:extLst>
            </c:dLbl>
            <c:dLbl>
              <c:idx val="4"/>
              <c:layout>
                <c:manualLayout>
                  <c:x val="-3.3925833319976707E-2"/>
                  <c:y val="-3.44697579073180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BB37-4769-9F09-86E3B541C667}"/>
                </c:ext>
              </c:extLst>
            </c:dLbl>
            <c:dLbl>
              <c:idx val="8"/>
              <c:layout>
                <c:manualLayout>
                  <c:x val="-3.2450797088673482E-2"/>
                  <c:y val="3.7603372262528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BB37-4769-9F09-86E3B541C667}"/>
                </c:ext>
              </c:extLst>
            </c:dLbl>
            <c:dLbl>
              <c:idx val="11"/>
              <c:layout>
                <c:manualLayout>
                  <c:x val="-7.7540695979395161E-5"/>
                  <c:y val="3.133614355210731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D9D9D9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D31-4AFE-9464-5AB77A28DC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165.83600000000001</c:v>
                </c:pt>
                <c:pt idx="1">
                  <c:v>142.93100000000001</c:v>
                </c:pt>
                <c:pt idx="2">
                  <c:v>169.40799999999999</c:v>
                </c:pt>
                <c:pt idx="3">
                  <c:v>157.36799999999999</c:v>
                </c:pt>
                <c:pt idx="4">
                  <c:v>162.80500000000001</c:v>
                </c:pt>
                <c:pt idx="5">
                  <c:v>148.59</c:v>
                </c:pt>
                <c:pt idx="6">
                  <c:v>152.47800000000001</c:v>
                </c:pt>
                <c:pt idx="7">
                  <c:v>147.822</c:v>
                </c:pt>
                <c:pt idx="8">
                  <c:v>136.13999999999999</c:v>
                </c:pt>
                <c:pt idx="9">
                  <c:v>153.69999999999999</c:v>
                </c:pt>
                <c:pt idx="10">
                  <c:v>138.749</c:v>
                </c:pt>
                <c:pt idx="11">
                  <c:v>147.19999999999999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B37-4769-9F09-86E3B541C66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FFC32E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2692204000158669E-2"/>
                  <c:y val="-5.013782968337172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D31-4AFE-9464-5AB77A28DC4B}"/>
                </c:ext>
              </c:extLst>
            </c:dLbl>
            <c:dLbl>
              <c:idx val="5"/>
              <c:layout>
                <c:manualLayout>
                  <c:x val="-4.5726123170403442E-2"/>
                  <c:y val="4.07369866177395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B37-4769-9F09-86E3B541C667}"/>
                </c:ext>
              </c:extLst>
            </c:dLbl>
            <c:dLbl>
              <c:idx val="6"/>
              <c:layout>
                <c:manualLayout>
                  <c:x val="-4.1301014476493488E-2"/>
                  <c:y val="-4.38706009729502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BB37-4769-9F09-86E3B541C667}"/>
                </c:ext>
              </c:extLst>
            </c:dLbl>
            <c:dLbl>
              <c:idx val="9"/>
              <c:layout>
                <c:manualLayout>
                  <c:x val="-4.2776050707796824E-2"/>
                  <c:y val="-3.446975790731805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 spc="-50" baseline="0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BB37-4769-9F09-86E3B541C667}"/>
                </c:ext>
              </c:extLst>
            </c:dLbl>
            <c:dLbl>
              <c:idx val="11"/>
              <c:layout>
                <c:manualLayout>
                  <c:x val="-2.9500724626065618E-3"/>
                  <c:y val="-3.7603372262528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2000" b="1">
                      <a:solidFill>
                        <a:srgbClr val="FFC32E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BB37-4769-9F09-86E3B541C6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rgbClr val="FFC32E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#,##0.0</c:formatCode>
                <c:ptCount val="12"/>
                <c:pt idx="0">
                  <c:v>172.5</c:v>
                </c:pt>
                <c:pt idx="1">
                  <c:v>148.5</c:v>
                </c:pt>
                <c:pt idx="2">
                  <c:v>151.9</c:v>
                </c:pt>
                <c:pt idx="3">
                  <c:v>153.9</c:v>
                </c:pt>
                <c:pt idx="4">
                  <c:v>154.5</c:v>
                </c:pt>
                <c:pt idx="5">
                  <c:v>137.19999999999999</c:v>
                </c:pt>
                <c:pt idx="6">
                  <c:v>151.6</c:v>
                </c:pt>
                <c:pt idx="7">
                  <c:v>143.4</c:v>
                </c:pt>
                <c:pt idx="8">
                  <c:v>139.1</c:v>
                </c:pt>
                <c:pt idx="9">
                  <c:v>157.69999999999999</c:v>
                </c:pt>
                <c:pt idx="10">
                  <c:v>141.30000000000001</c:v>
                </c:pt>
                <c:pt idx="11">
                  <c:v>149.19999999999999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B37-4769-9F09-86E3B541C66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2</c:v>
                </c:pt>
              </c:strCache>
            </c:strRef>
          </c:tx>
          <c:spPr>
            <a:ln w="76200">
              <a:solidFill>
                <a:srgbClr val="E1002B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7526413020830065E-2"/>
                  <c:y val="-5.0137829683371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BB37-4769-9F09-86E3B541C667}"/>
                </c:ext>
              </c:extLst>
            </c:dLbl>
            <c:dLbl>
              <c:idx val="1"/>
              <c:layout>
                <c:manualLayout>
                  <c:x val="-4.427114322999131E-2"/>
                  <c:y val="5.6405058393793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BB37-4769-9F09-86E3B541C667}"/>
                </c:ext>
              </c:extLst>
            </c:dLbl>
            <c:dLbl>
              <c:idx val="2"/>
              <c:layout>
                <c:manualLayout>
                  <c:x val="-2.988454280011112E-2"/>
                  <c:y val="-5.95386727490039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350-4D00-B259-68BCC9ED9B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#,##0.0</c:formatCode>
                <c:ptCount val="12"/>
                <c:pt idx="0">
                  <c:v>164.1</c:v>
                </c:pt>
                <c:pt idx="1">
                  <c:v>143.19999999999999</c:v>
                </c:pt>
                <c:pt idx="2" formatCode="0.0">
                  <c:v>152.74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B37-4769-9F09-86E3B541C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3954560"/>
        <c:axId val="134036096"/>
      </c:lineChart>
      <c:catAx>
        <c:axId val="13395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4036096"/>
        <c:crosses val="autoZero"/>
        <c:auto val="1"/>
        <c:lblAlgn val="ctr"/>
        <c:lblOffset val="100"/>
        <c:noMultiLvlLbl val="0"/>
      </c:catAx>
      <c:valAx>
        <c:axId val="134036096"/>
        <c:scaling>
          <c:orientation val="minMax"/>
          <c:max val="180"/>
          <c:min val="13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sz="1400" b="1" i="0" u="none" strike="noStrike" kern="1200" baseline="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395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FAF4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21-4B4B-8DF0-440952B7FF06}"/>
              </c:ext>
            </c:extLst>
          </c:dPt>
          <c:dPt>
            <c:idx val="1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A21-4B4B-8DF0-440952B7FF06}"/>
              </c:ext>
            </c:extLst>
          </c:dPt>
          <c:dPt>
            <c:idx val="2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A21-4B4B-8DF0-440952B7FF06}"/>
              </c:ext>
            </c:extLst>
          </c:dPt>
          <c:dPt>
            <c:idx val="3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A21-4B4B-8DF0-440952B7FF06}"/>
              </c:ext>
            </c:extLst>
          </c:dPt>
          <c:dPt>
            <c:idx val="4"/>
            <c:invertIfNegative val="0"/>
            <c:bubble3D val="0"/>
            <c:spPr>
              <a:solidFill>
                <a:srgbClr val="E10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A21-4B4B-8DF0-440952B7FF06}"/>
              </c:ext>
            </c:extLst>
          </c:dPt>
          <c:dPt>
            <c:idx val="5"/>
            <c:invertIfNegative val="0"/>
            <c:bubble3D val="0"/>
            <c:spPr>
              <a:solidFill>
                <a:srgbClr val="FFC3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A21-4B4B-8DF0-440952B7FF06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AA21-4B4B-8DF0-440952B7FF06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AA21-4B4B-8DF0-440952B7FF06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AA21-4B4B-8DF0-440952B7FF06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AA21-4B4B-8DF0-440952B7FF06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AA21-4B4B-8DF0-440952B7FF06}"/>
              </c:ext>
            </c:extLst>
          </c:dPt>
          <c:dLbls>
            <c:dLbl>
              <c:idx val="5"/>
              <c:layout>
                <c:manualLayout>
                  <c:x val="-0.17792003763308548"/>
                  <c:y val="1.0115296680387223E-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A21-4B4B-8DF0-440952B7FF06}"/>
                </c:ext>
              </c:extLst>
            </c:dLbl>
            <c:dLbl>
              <c:idx val="7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AA21-4B4B-8DF0-440952B7FF06}"/>
                </c:ext>
              </c:extLst>
            </c:dLbl>
            <c:dLbl>
              <c:idx val="10"/>
              <c:layout>
                <c:manualLayout>
                  <c:x val="-0.12768155581844021"/>
                  <c:y val="2.5288241712743812E-7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AA21-4B4B-8DF0-440952B7FF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Чеченская республика</c:v>
                </c:pt>
                <c:pt idx="1">
                  <c:v>Республика Ингушетия</c:v>
                </c:pt>
                <c:pt idx="2">
                  <c:v>Республика Тыва</c:v>
                </c:pt>
                <c:pt idx="3">
                  <c:v>Республика Дагестан</c:v>
                </c:pt>
                <c:pt idx="4">
                  <c:v>Ямало-Hенецкий авт.округ</c:v>
                </c:pt>
                <c:pt idx="5">
                  <c:v>Российская Федерация</c:v>
                </c:pt>
                <c:pt idx="6">
                  <c:v>ХМАО</c:v>
                </c:pt>
                <c:pt idx="7">
                  <c:v>Ямало-Ненецкий автономный округ</c:v>
                </c:pt>
                <c:pt idx="8">
                  <c:v>Республика Дагестан</c:v>
                </c:pt>
                <c:pt idx="9">
                  <c:v>Чеченская Республика</c:v>
                </c:pt>
                <c:pt idx="10">
                  <c:v>Республика Ингушетия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17.399999999999999</c:v>
                </c:pt>
                <c:pt idx="1">
                  <c:v>17</c:v>
                </c:pt>
                <c:pt idx="2">
                  <c:v>16.8</c:v>
                </c:pt>
                <c:pt idx="3">
                  <c:v>16.600000000000001</c:v>
                </c:pt>
                <c:pt idx="4">
                  <c:v>16</c:v>
                </c:pt>
                <c:pt idx="5" formatCode="General">
                  <c:v>12.6</c:v>
                </c:pt>
                <c:pt idx="6">
                  <c:v>6.5</c:v>
                </c:pt>
                <c:pt idx="7">
                  <c:v>5.2</c:v>
                </c:pt>
                <c:pt idx="8">
                  <c:v>4.8</c:v>
                </c:pt>
                <c:pt idx="9">
                  <c:v>4.3</c:v>
                </c:pt>
                <c:pt idx="10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AA21-4B4B-8DF0-440952B7FF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34473984"/>
        <c:axId val="134475776"/>
      </c:barChart>
      <c:catAx>
        <c:axId val="134473984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low"/>
        <c:crossAx val="134475776"/>
        <c:crosses val="autoZero"/>
        <c:auto val="1"/>
        <c:lblAlgn val="ctr"/>
        <c:lblOffset val="100"/>
        <c:noMultiLvlLbl val="0"/>
      </c:catAx>
      <c:valAx>
        <c:axId val="134475776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13447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C32E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C32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281-49F5-B77E-BDD6BF2703C9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281-49F5-B77E-BDD6BF2703C9}"/>
              </c:ext>
            </c:extLst>
          </c:dPt>
          <c:dPt>
            <c:idx val="2"/>
            <c:bubble3D val="0"/>
            <c:spPr>
              <a:solidFill>
                <a:srgbClr val="E1002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281-49F5-B77E-BDD6BF2703C9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281-49F5-B77E-BDD6BF2703C9}"/>
              </c:ext>
            </c:extLst>
          </c:dPt>
          <c:dPt>
            <c:idx val="4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281-49F5-B77E-BDD6BF2703C9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281-49F5-B77E-BDD6BF2703C9}"/>
              </c:ext>
            </c:extLst>
          </c:dPt>
          <c:dPt>
            <c:idx val="6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281-49F5-B77E-BDD6BF2703C9}"/>
              </c:ext>
            </c:extLst>
          </c:dPt>
          <c:dLbls>
            <c:dLbl>
              <c:idx val="0"/>
              <c:layout>
                <c:manualLayout>
                  <c:x val="0.13610036760579958"/>
                  <c:y val="-0.101680522565320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281-49F5-B77E-BDD6BF2703C9}"/>
                </c:ext>
              </c:extLst>
            </c:dLbl>
            <c:dLbl>
              <c:idx val="1"/>
              <c:layout>
                <c:manualLayout>
                  <c:x val="-9.8009863649550319E-2"/>
                  <c:y val="0.1091481921351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281-49F5-B77E-BDD6BF2703C9}"/>
                </c:ext>
              </c:extLst>
            </c:dLbl>
            <c:dLbl>
              <c:idx val="2"/>
              <c:layout>
                <c:manualLayout>
                  <c:x val="-0.11890939050794198"/>
                  <c:y val="4.649940617577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281-49F5-B77E-BDD6BF2703C9}"/>
                </c:ext>
              </c:extLst>
            </c:dLbl>
            <c:dLbl>
              <c:idx val="3"/>
              <c:layout>
                <c:manualLayout>
                  <c:x val="-0.13201345606932777"/>
                  <c:y val="1.1517880707310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281-49F5-B77E-BDD6BF2703C9}"/>
                </c:ext>
              </c:extLst>
            </c:dLbl>
            <c:dLbl>
              <c:idx val="4"/>
              <c:layout>
                <c:manualLayout>
                  <c:x val="-0.12436049463301421"/>
                  <c:y val="-1.299732779097387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361473745285753"/>
                      <c:h val="7.45988387437318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E281-49F5-B77E-BDD6BF2703C9}"/>
                </c:ext>
              </c:extLst>
            </c:dLbl>
            <c:dLbl>
              <c:idx val="5"/>
              <c:layout>
                <c:manualLayout>
                  <c:x val="-0.11495906519186395"/>
                  <c:y val="-5.02771179730800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E281-49F5-B77E-BDD6BF2703C9}"/>
                </c:ext>
              </c:extLst>
            </c:dLbl>
            <c:dLbl>
              <c:idx val="6"/>
              <c:layout>
                <c:manualLayout>
                  <c:x val="-0.12295223314364545"/>
                  <c:y val="-6.7036157297439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E281-49F5-B77E-BDD6BF2703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6"/>
                <c:pt idx="0">
                  <c:v>болезней системы кровообращения</c:v>
                </c:pt>
                <c:pt idx="1">
                  <c:v>новообразований</c:v>
                </c:pt>
                <c:pt idx="2">
                  <c:v>внешних причин смерти</c:v>
                </c:pt>
                <c:pt idx="3">
                  <c:v>болезней органов пищеварения</c:v>
                </c:pt>
                <c:pt idx="4">
                  <c:v>болезней органов дыхания</c:v>
                </c:pt>
                <c:pt idx="5">
                  <c:v>некоторых инфекционных и паразитарных болезней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0.49063993571035824</c:v>
                </c:pt>
                <c:pt idx="1">
                  <c:v>0.15838937529078373</c:v>
                </c:pt>
                <c:pt idx="2">
                  <c:v>7.0177219472994115E-2</c:v>
                </c:pt>
                <c:pt idx="3">
                  <c:v>5.197098506957662E-2</c:v>
                </c:pt>
                <c:pt idx="4">
                  <c:v>3.6435731506154041E-2</c:v>
                </c:pt>
                <c:pt idx="5">
                  <c:v>1.7745209998731127E-2</c:v>
                </c:pt>
                <c:pt idx="6">
                  <c:v>0.17464154295140213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281-49F5-B77E-BDD6BF2703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32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56E-4CCD-87F0-3084505E7428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6E-4CCD-87F0-3084505E7428}"/>
              </c:ext>
            </c:extLst>
          </c:dPt>
          <c:dPt>
            <c:idx val="2"/>
            <c:bubble3D val="0"/>
            <c:spPr>
              <a:solidFill>
                <a:srgbClr val="E1002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56E-4CCD-87F0-3084505E7428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56E-4CCD-87F0-3084505E7428}"/>
              </c:ext>
            </c:extLst>
          </c:dPt>
          <c:dPt>
            <c:idx val="4"/>
            <c:bubble3D val="0"/>
            <c:spPr>
              <a:solidFill>
                <a:srgbClr val="92E2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56E-4CCD-87F0-3084505E7428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156E-4CCD-87F0-3084505E7428}"/>
              </c:ext>
            </c:extLst>
          </c:dPt>
          <c:dPt>
            <c:idx val="6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56E-4CCD-87F0-3084505E7428}"/>
              </c:ext>
            </c:extLst>
          </c:dPt>
          <c:dLbls>
            <c:dLbl>
              <c:idx val="0"/>
              <c:layout>
                <c:manualLayout>
                  <c:x val="0.13582320744389709"/>
                  <c:y val="-8.0731723409870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56E-4CCD-87F0-3084505E7428}"/>
                </c:ext>
              </c:extLst>
            </c:dLbl>
            <c:dLbl>
              <c:idx val="1"/>
              <c:layout>
                <c:manualLayout>
                  <c:x val="-7.1679255610290121E-2"/>
                  <c:y val="9.6578912641858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56E-4CCD-87F0-3084505E7428}"/>
                </c:ext>
              </c:extLst>
            </c:dLbl>
            <c:dLbl>
              <c:idx val="2"/>
              <c:layout>
                <c:manualLayout>
                  <c:x val="-0.11568746579091407"/>
                  <c:y val="5.48789258379519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56E-4CCD-87F0-3084505E7428}"/>
                </c:ext>
              </c:extLst>
            </c:dLbl>
            <c:dLbl>
              <c:idx val="3"/>
              <c:layout>
                <c:manualLayout>
                  <c:x val="-0.12209250136836344"/>
                  <c:y val="1.5707640538400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56E-4CCD-87F0-3084505E7428}"/>
                </c:ext>
              </c:extLst>
            </c:dLbl>
            <c:dLbl>
              <c:idx val="4"/>
              <c:layout>
                <c:manualLayout>
                  <c:x val="-0.12122030651340997"/>
                  <c:y val="-1.5092042755344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56E-4CCD-87F0-3084505E7428}"/>
                </c:ext>
              </c:extLst>
            </c:dLbl>
            <c:dLbl>
              <c:idx val="5"/>
              <c:layout>
                <c:manualLayout>
                  <c:x val="-0.12512315270935961"/>
                  <c:y val="-3.351807864871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56E-4CCD-87F0-3084505E7428}"/>
                </c:ext>
              </c:extLst>
            </c:dLbl>
            <c:dLbl>
              <c:idx val="6"/>
              <c:layout>
                <c:manualLayout>
                  <c:x val="-0.10774493705528189"/>
                  <c:y val="-7.96054367907099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56E-4CCD-87F0-3084505E74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болезней системы кровообращения</c:v>
                </c:pt>
                <c:pt idx="1">
                  <c:v>новообразований</c:v>
                </c:pt>
                <c:pt idx="2">
                  <c:v>внешних причин смерти</c:v>
                </c:pt>
                <c:pt idx="3">
                  <c:v>болезней органов пищеварения</c:v>
                </c:pt>
                <c:pt idx="4">
                  <c:v>болезней органов дыхания</c:v>
                </c:pt>
                <c:pt idx="5">
                  <c:v>некоторых инфекционных и паразитарных болезней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0.47080396700826532</c:v>
                </c:pt>
                <c:pt idx="1">
                  <c:v>0.15771075274894891</c:v>
                </c:pt>
                <c:pt idx="2">
                  <c:v>6.7698709113597128E-2</c:v>
                </c:pt>
                <c:pt idx="3">
                  <c:v>5.524854672017461E-2</c:v>
                </c:pt>
                <c:pt idx="4">
                  <c:v>3.3787397226920354E-2</c:v>
                </c:pt>
                <c:pt idx="5">
                  <c:v>1.6869785258068582E-2</c:v>
                </c:pt>
                <c:pt idx="6">
                  <c:v>0.19788084192402508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56E-4CCD-87F0-3084505E74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C32E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C32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281-49F5-B77E-BDD6BF2703C9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281-49F5-B77E-BDD6BF2703C9}"/>
              </c:ext>
            </c:extLst>
          </c:dPt>
          <c:dPt>
            <c:idx val="2"/>
            <c:bubble3D val="0"/>
            <c:spPr>
              <a:solidFill>
                <a:srgbClr val="E1002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281-49F5-B77E-BDD6BF2703C9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281-49F5-B77E-BDD6BF2703C9}"/>
              </c:ext>
            </c:extLst>
          </c:dPt>
          <c:dPt>
            <c:idx val="4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281-49F5-B77E-BDD6BF2703C9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281-49F5-B77E-BDD6BF2703C9}"/>
              </c:ext>
            </c:extLst>
          </c:dPt>
          <c:dPt>
            <c:idx val="6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E281-49F5-B77E-BDD6BF2703C9}"/>
              </c:ext>
            </c:extLst>
          </c:dPt>
          <c:dLbls>
            <c:dLbl>
              <c:idx val="0"/>
              <c:layout>
                <c:manualLayout>
                  <c:x val="0.13957661008876734"/>
                  <c:y val="1.982251253628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281-49F5-B77E-BDD6BF2703C9}"/>
                </c:ext>
              </c:extLst>
            </c:dLbl>
            <c:dLbl>
              <c:idx val="1"/>
              <c:layout>
                <c:manualLayout>
                  <c:x val="-0.12234348012930527"/>
                  <c:y val="7.9819873317498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281-49F5-B77E-BDD6BF2703C9}"/>
                </c:ext>
              </c:extLst>
            </c:dLbl>
            <c:dLbl>
              <c:idx val="2"/>
              <c:layout>
                <c:manualLayout>
                  <c:x val="-0.11890939050794198"/>
                  <c:y val="7.58277249934019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281-49F5-B77E-BDD6BF2703C9}"/>
                </c:ext>
              </c:extLst>
            </c:dLbl>
            <c:dLbl>
              <c:idx val="3"/>
              <c:layout>
                <c:manualLayout>
                  <c:x val="-0.13201345606932777"/>
                  <c:y val="1.5707640538400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281-49F5-B77E-BDD6BF2703C9}"/>
                </c:ext>
              </c:extLst>
            </c:dLbl>
            <c:dLbl>
              <c:idx val="4"/>
              <c:layout>
                <c:manualLayout>
                  <c:x val="-0.13131314375494407"/>
                  <c:y val="-2.13768474531538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970963795071398"/>
                      <c:h val="7.45988387437318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E281-49F5-B77E-BDD6BF2703C9}"/>
                </c:ext>
              </c:extLst>
            </c:dLbl>
            <c:dLbl>
              <c:idx val="5"/>
              <c:layout>
                <c:manualLayout>
                  <c:x val="-0.11843530767483174"/>
                  <c:y val="-5.0277117973079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E281-49F5-B77E-BDD6BF2703C9}"/>
                </c:ext>
              </c:extLst>
            </c:dLbl>
            <c:dLbl>
              <c:idx val="6"/>
              <c:layout>
                <c:manualLayout>
                  <c:x val="-0.10557102072880656"/>
                  <c:y val="-8.7984956452889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E281-49F5-B77E-BDD6BF2703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6"/>
                <c:pt idx="0">
                  <c:v>болезней системы кровообращения</c:v>
                </c:pt>
                <c:pt idx="1">
                  <c:v>новообразований</c:v>
                </c:pt>
                <c:pt idx="2">
                  <c:v>внешних причин смерти</c:v>
                </c:pt>
                <c:pt idx="3">
                  <c:v>болезней органов пищеварения</c:v>
                </c:pt>
                <c:pt idx="4">
                  <c:v>болезней органов дыхания</c:v>
                </c:pt>
                <c:pt idx="5">
                  <c:v>некоторых инфекционных и паразитарных болезней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0.47353374810477333</c:v>
                </c:pt>
                <c:pt idx="1">
                  <c:v>0.15522977989229886</c:v>
                </c:pt>
                <c:pt idx="2">
                  <c:v>7.1040936895488058E-2</c:v>
                </c:pt>
                <c:pt idx="3">
                  <c:v>5.0238929262299364E-2</c:v>
                </c:pt>
                <c:pt idx="4">
                  <c:v>3.4893083076279606E-2</c:v>
                </c:pt>
                <c:pt idx="5">
                  <c:v>1.7125529356407172E-2</c:v>
                </c:pt>
                <c:pt idx="6">
                  <c:v>0.19793799341245358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281-49F5-B77E-BDD6BF2703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6ED47-C479-9645-8FB6-2E7F4DD2862E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EC475-6065-984E-8A7B-A4F90A032B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7573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833556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4668439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0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в ноутбук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">
            <a:extLst>
              <a:ext uri="{FF2B5EF4-FFF2-40B4-BE49-F238E27FC236}">
                <a16:creationId xmlns:a16="http://schemas.microsoft.com/office/drawing/2014/main" id="{A32F654B-2BB9-1146-B60D-BED70D67F881}"/>
              </a:ext>
            </a:extLst>
          </p:cNvPr>
          <p:cNvSpPr/>
          <p:nvPr userDrawn="1"/>
        </p:nvSpPr>
        <p:spPr>
          <a:xfrm>
            <a:off x="0" y="1577061"/>
            <a:ext cx="8089900" cy="387831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5B740BA1-D2FE-8242-869F-79EFEB1D24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52" t="5550" r="23733" b="2428"/>
          <a:stretch/>
        </p:blipFill>
        <p:spPr>
          <a:xfrm>
            <a:off x="5844746" y="843939"/>
            <a:ext cx="6347254" cy="4943819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:a16="http://schemas.microsoft.com/office/drawing/2014/main" id="{480833B5-F2B5-764F-89E3-8D464F7B36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95475" y="1155502"/>
            <a:ext cx="5296525" cy="397619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358566" y="1684750"/>
            <a:ext cx="5862352" cy="3188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object 7">
            <a:extLst>
              <a:ext uri="{FF2B5EF4-FFF2-40B4-BE49-F238E27FC236}">
                <a16:creationId xmlns:a16="http://schemas.microsoft.com/office/drawing/2014/main" id="{515B5E40-509C-674A-A0CE-A82644D303E5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Текст 17">
            <a:extLst>
              <a:ext uri="{FF2B5EF4-FFF2-40B4-BE49-F238E27FC236}">
                <a16:creationId xmlns:a16="http://schemas.microsoft.com/office/drawing/2014/main" id="{0C35332F-46F8-0546-995C-37C104CAD13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227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03189"/>
            <a:ext cx="5931243" cy="51896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766887"/>
            <a:ext cx="5339662" cy="332422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id="{6C49A229-F120-BD44-8911-B70221A59A36}"/>
              </a:ext>
            </a:extLst>
          </p:cNvPr>
          <p:cNvSpPr/>
          <p:nvPr userDrawn="1"/>
        </p:nvSpPr>
        <p:spPr>
          <a:xfrm>
            <a:off x="0" y="1538807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1125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2047" y="1289167"/>
            <a:ext cx="5506072" cy="42796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289168"/>
            <a:ext cx="5339662" cy="427966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C4CAAF58-D51D-2F45-BC38-B4EAB0CFADC2}"/>
              </a:ext>
            </a:extLst>
          </p:cNvPr>
          <p:cNvSpPr/>
          <p:nvPr userDrawn="1"/>
        </p:nvSpPr>
        <p:spPr>
          <a:xfrm>
            <a:off x="5671752" y="1289166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B780F91E-59E4-7E41-8159-0A9695B37680}"/>
              </a:ext>
            </a:extLst>
          </p:cNvPr>
          <p:cNvSpPr/>
          <p:nvPr userDrawn="1"/>
        </p:nvSpPr>
        <p:spPr>
          <a:xfrm>
            <a:off x="0" y="1289165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6595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изображения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C1F4E9-1C6C-1B44-8008-50554A2853D5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745892" y="1569806"/>
            <a:ext cx="6037652" cy="3718387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B9A9E15C-3FB6-A548-B181-7143DD44330D}"/>
              </a:ext>
            </a:extLst>
          </p:cNvPr>
          <p:cNvSpPr/>
          <p:nvPr userDrawn="1"/>
        </p:nvSpPr>
        <p:spPr>
          <a:xfrm>
            <a:off x="4997057" y="1569805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0ADFD737-0167-A84C-B53A-A3E2BDFC439C}"/>
              </a:ext>
            </a:extLst>
          </p:cNvPr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497868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8" name="Рисунок 2">
            <a:extLst>
              <a:ext uri="{FF2B5EF4-FFF2-40B4-BE49-F238E27FC236}">
                <a16:creationId xmlns:a16="http://schemas.microsoft.com/office/drawing/2014/main" id="{BA995731-197A-2943-ACA8-4659E7D0E367}"/>
              </a:ext>
            </a:extLst>
          </p:cNvPr>
          <p:cNvSpPr>
            <a:spLocks noGrp="1" noChangeAspect="1"/>
          </p:cNvSpPr>
          <p:nvPr userDrawn="1">
            <p:ph type="pic" sz="quarter" idx="14"/>
          </p:nvPr>
        </p:nvSpPr>
        <p:spPr>
          <a:xfrm>
            <a:off x="0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2" name="Рисунок 2">
            <a:extLst>
              <a:ext uri="{FF2B5EF4-FFF2-40B4-BE49-F238E27FC236}">
                <a16:creationId xmlns:a16="http://schemas.microsoft.com/office/drawing/2014/main" id="{095DDF4D-5A25-9F40-9557-8ED2090DC538}"/>
              </a:ext>
            </a:extLst>
          </p:cNvPr>
          <p:cNvSpPr>
            <a:spLocks noGrp="1" noChangeAspect="1"/>
          </p:cNvSpPr>
          <p:nvPr userDrawn="1">
            <p:ph type="pic" sz="quarter" idx="15"/>
          </p:nvPr>
        </p:nvSpPr>
        <p:spPr>
          <a:xfrm>
            <a:off x="2497868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73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лайд под таблиц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918073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447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>
            <a:extLst>
              <a:ext uri="{FF2B5EF4-FFF2-40B4-BE49-F238E27FC236}">
                <a16:creationId xmlns:a16="http://schemas.microsoft.com/office/drawing/2014/main" id="{0560CFF3-0F6B-EE47-8233-2752BA7C190C}"/>
              </a:ext>
            </a:extLst>
          </p:cNvPr>
          <p:cNvSpPr/>
          <p:nvPr userDrawn="1"/>
        </p:nvSpPr>
        <p:spPr>
          <a:xfrm>
            <a:off x="0" y="1705727"/>
            <a:ext cx="12192000" cy="4492997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2E9797C7-8447-7949-8633-B9C1F8C8B7D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Текст 17">
            <a:extLst>
              <a:ext uri="{FF2B5EF4-FFF2-40B4-BE49-F238E27FC236}">
                <a16:creationId xmlns:a16="http://schemas.microsoft.com/office/drawing/2014/main" id="{65282F85-5E1C-A643-B6D1-764B9457ED3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04907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id="{FBDE76DB-A8FB-674B-86CB-3C735C2794DB}"/>
              </a:ext>
            </a:extLst>
          </p:cNvPr>
          <p:cNvSpPr/>
          <p:nvPr userDrawn="1"/>
        </p:nvSpPr>
        <p:spPr>
          <a:xfrm>
            <a:off x="0" y="1473035"/>
            <a:ext cx="12192000" cy="5384966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id="{D6E06661-EB7F-9A4F-ABE0-E508C3AF0496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Текст 17">
            <a:extLst>
              <a:ext uri="{FF2B5EF4-FFF2-40B4-BE49-F238E27FC236}">
                <a16:creationId xmlns:a16="http://schemas.microsoft.com/office/drawing/2014/main" id="{BA39ABDA-F5E8-8E4A-9F54-A6F49EE67CC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859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F2A08B-66B9-5F42-9C20-4975C2E6BB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9" r="23284"/>
          <a:stretch/>
        </p:blipFill>
        <p:spPr>
          <a:xfrm>
            <a:off x="12699" y="-1"/>
            <a:ext cx="5532724" cy="6848977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01840757-1A8F-8940-BE11-7CD26EE44EBD}"/>
              </a:ext>
            </a:extLst>
          </p:cNvPr>
          <p:cNvSpPr/>
          <p:nvPr userDrawn="1"/>
        </p:nvSpPr>
        <p:spPr>
          <a:xfrm>
            <a:off x="0" y="4380"/>
            <a:ext cx="5532724" cy="685362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  <a:alpha val="57000"/>
                </a:schemeClr>
              </a:gs>
              <a:gs pos="100000">
                <a:schemeClr val="tx2">
                  <a:lumMod val="50000"/>
                  <a:alpha val="48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4F1E6446-080F-6744-BA0A-A2185B987FC3}"/>
              </a:ext>
            </a:extLst>
          </p:cNvPr>
          <p:cNvSpPr/>
          <p:nvPr userDrawn="1"/>
        </p:nvSpPr>
        <p:spPr>
          <a:xfrm>
            <a:off x="-395" y="9023"/>
            <a:ext cx="5545817" cy="1299364"/>
          </a:xfrm>
          <a:prstGeom prst="rect">
            <a:avLst/>
          </a:prstGeom>
          <a:blipFill dpi="0" rotWithShape="1">
            <a:blip r:embed="rId3" cstate="print">
              <a:alphaModFix amt="5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FF746D93-968B-0A4F-9742-5AFBFB36E8A1}"/>
              </a:ext>
            </a:extLst>
          </p:cNvPr>
          <p:cNvSpPr/>
          <p:nvPr userDrawn="1"/>
        </p:nvSpPr>
        <p:spPr>
          <a:xfrm>
            <a:off x="12698" y="5558636"/>
            <a:ext cx="5532724" cy="1299364"/>
          </a:xfrm>
          <a:prstGeom prst="rect">
            <a:avLst/>
          </a:prstGeom>
          <a:blipFill dpi="0" rotWithShape="1">
            <a:blip r:embed="rId3" cstate="print">
              <a:alphaModFix amt="39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4964DB4B-B7EC-3D47-A179-1426679A7A13}"/>
              </a:ext>
            </a:extLst>
          </p:cNvPr>
          <p:cNvGrpSpPr/>
          <p:nvPr userDrawn="1"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id="{9E747D6A-7EA4-7342-BF64-4108572BCA2F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id="{2FD602E7-D3D4-E74F-A1CD-F4B66EB3A131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7">
            <a:extLst>
              <a:ext uri="{FF2B5EF4-FFF2-40B4-BE49-F238E27FC236}">
                <a16:creationId xmlns:a16="http://schemas.microsoft.com/office/drawing/2014/main" id="{779541B8-14F7-6144-BB99-31217AC29512}"/>
              </a:ext>
            </a:extLst>
          </p:cNvPr>
          <p:cNvSpPr/>
          <p:nvPr userDrawn="1"/>
        </p:nvSpPr>
        <p:spPr>
          <a:xfrm>
            <a:off x="5087275" y="1308387"/>
            <a:ext cx="459073" cy="4250249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0EB0EF1-D970-7241-BD5D-AE63BD22BB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51875" y="105218"/>
            <a:ext cx="917338" cy="10758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77D55F-3E95-904E-BFBB-D0759B65BA24}"/>
              </a:ext>
            </a:extLst>
          </p:cNvPr>
          <p:cNvSpPr txBox="1"/>
          <p:nvPr userDrawn="1"/>
        </p:nvSpPr>
        <p:spPr>
          <a:xfrm>
            <a:off x="1741233" y="457347"/>
            <a:ext cx="3831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72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/>
          <p:cNvSpPr/>
          <p:nvPr userDrawn="1"/>
        </p:nvSpPr>
        <p:spPr>
          <a:xfrm>
            <a:off x="4964" y="5137"/>
            <a:ext cx="5557600" cy="6845833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15" name="object 7"/>
          <p:cNvSpPr/>
          <p:nvPr userDrawn="1"/>
        </p:nvSpPr>
        <p:spPr>
          <a:xfrm>
            <a:off x="5086749" y="1410097"/>
            <a:ext cx="475816" cy="4035914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11697890" y="5699624"/>
            <a:ext cx="494109" cy="499100"/>
            <a:chOff x="11697890" y="5699624"/>
            <a:chExt cx="494109" cy="499100"/>
          </a:xfrm>
        </p:grpSpPr>
        <p:sp>
          <p:nvSpPr>
            <p:cNvPr id="24" name="object 16">
              <a:extLst>
                <a:ext uri="{FF2B5EF4-FFF2-40B4-BE49-F238E27FC236}">
                  <a16:creationId xmlns:a16="http://schemas.microsoft.com/office/drawing/2014/main" id="{9E747D6A-7EA4-7342-BF64-4108572BCA2F}"/>
                </a:ext>
              </a:extLst>
            </p:cNvPr>
            <p:cNvSpPr/>
            <p:nvPr/>
          </p:nvSpPr>
          <p:spPr>
            <a:xfrm>
              <a:off x="11697890" y="5699624"/>
              <a:ext cx="494109" cy="4991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7">
              <a:extLst>
                <a:ext uri="{FF2B5EF4-FFF2-40B4-BE49-F238E27FC236}">
                  <a16:creationId xmlns:a16="http://schemas.microsoft.com/office/drawing/2014/main" id="{2FD602E7-D3D4-E74F-A1CD-F4B66EB3A131}"/>
                </a:ext>
              </a:extLst>
            </p:cNvPr>
            <p:cNvSpPr/>
            <p:nvPr/>
          </p:nvSpPr>
          <p:spPr>
            <a:xfrm>
              <a:off x="11877612" y="5818578"/>
              <a:ext cx="153579" cy="2884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7889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>
            <a:extLst>
              <a:ext uri="{FF2B5EF4-FFF2-40B4-BE49-F238E27FC236}">
                <a16:creationId xmlns:a16="http://schemas.microsoft.com/office/drawing/2014/main" id="{D8863855-8BDF-4E45-809B-F11F7FD06B41}"/>
              </a:ext>
            </a:extLst>
          </p:cNvPr>
          <p:cNvSpPr/>
          <p:nvPr userDrawn="1"/>
        </p:nvSpPr>
        <p:spPr>
          <a:xfrm>
            <a:off x="-1" y="1894302"/>
            <a:ext cx="7035799" cy="306939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162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Рисунок 4" descr="Изображение выглядит как внутренний, потолок, окно, стол&#10;&#10;Автоматически созданное описание">
            <a:extLst>
              <a:ext uri="{FF2B5EF4-FFF2-40B4-BE49-F238E27FC236}">
                <a16:creationId xmlns:a16="http://schemas.microsoft.com/office/drawing/2014/main" id="{DBF9D9E1-A88A-4140-990C-66A04C293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2" b="3491"/>
          <a:stretch/>
        </p:blipFill>
        <p:spPr>
          <a:xfrm>
            <a:off x="497237" y="779143"/>
            <a:ext cx="6084007" cy="500152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4DC73FA9-CFCC-4349-9EBF-D22E76F9EBCE}"/>
              </a:ext>
            </a:extLst>
          </p:cNvPr>
          <p:cNvSpPr/>
          <p:nvPr userDrawn="1"/>
        </p:nvSpPr>
        <p:spPr>
          <a:xfrm>
            <a:off x="497236" y="777912"/>
            <a:ext cx="6084007" cy="5001525"/>
          </a:xfrm>
          <a:prstGeom prst="rect">
            <a:avLst/>
          </a:prstGeom>
          <a:solidFill>
            <a:srgbClr val="0051B2">
              <a:alpha val="44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FD3DD10-149B-3C4C-814A-672DF38151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871" y="3493453"/>
            <a:ext cx="5611369" cy="2340163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91EFDB1-31C8-A24D-B7A0-047D82885C57}"/>
              </a:ext>
            </a:extLst>
          </p:cNvPr>
          <p:cNvCxnSpPr>
            <a:cxnSpLocks/>
          </p:cNvCxnSpPr>
          <p:nvPr userDrawn="1"/>
        </p:nvCxnSpPr>
        <p:spPr>
          <a:xfrm>
            <a:off x="832990" y="839824"/>
            <a:ext cx="0" cy="499379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C8250D7-700B-E84D-8FE4-305D47C9E91B}"/>
              </a:ext>
            </a:extLst>
          </p:cNvPr>
          <p:cNvCxnSpPr>
            <a:cxnSpLocks/>
          </p:cNvCxnSpPr>
          <p:nvPr userDrawn="1"/>
        </p:nvCxnSpPr>
        <p:spPr>
          <a:xfrm>
            <a:off x="4429192" y="777912"/>
            <a:ext cx="0" cy="270361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E7D69D9-1F8F-FA49-A200-B39D17A9DE68}"/>
              </a:ext>
            </a:extLst>
          </p:cNvPr>
          <p:cNvCxnSpPr>
            <a:cxnSpLocks/>
          </p:cNvCxnSpPr>
          <p:nvPr userDrawn="1"/>
        </p:nvCxnSpPr>
        <p:spPr>
          <a:xfrm>
            <a:off x="2251618" y="2244553"/>
            <a:ext cx="0" cy="12489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id="{C58F501F-69CE-BA47-A198-563B3F244258}"/>
              </a:ext>
            </a:extLst>
          </p:cNvPr>
          <p:cNvSpPr/>
          <p:nvPr userDrawn="1"/>
        </p:nvSpPr>
        <p:spPr>
          <a:xfrm>
            <a:off x="753018" y="48961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B797CEC3-3C0E-BF40-A6EC-9734EEE77799}"/>
              </a:ext>
            </a:extLst>
          </p:cNvPr>
          <p:cNvSpPr/>
          <p:nvPr userDrawn="1"/>
        </p:nvSpPr>
        <p:spPr>
          <a:xfrm>
            <a:off x="2162718" y="34229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84B4724E-B60A-954B-8A4E-FA9A7CE72886}"/>
              </a:ext>
            </a:extLst>
          </p:cNvPr>
          <p:cNvSpPr/>
          <p:nvPr userDrawn="1"/>
        </p:nvSpPr>
        <p:spPr>
          <a:xfrm>
            <a:off x="4347118" y="6924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екст 25">
            <a:extLst>
              <a:ext uri="{FF2B5EF4-FFF2-40B4-BE49-F238E27FC236}">
                <a16:creationId xmlns:a16="http://schemas.microsoft.com/office/drawing/2014/main" id="{041657FF-1B3C-C242-ADB0-148F6CA9EF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1579" y="1801607"/>
            <a:ext cx="4272892" cy="3070225"/>
          </a:xfrm>
          <a:prstGeom prst="rect">
            <a:avLst/>
          </a:prstGeom>
        </p:spPr>
        <p:txBody>
          <a:bodyPr anchor="ctr" anchorCtr="0"/>
          <a:lstStyle>
            <a:lvl1pPr marL="0" indent="0">
              <a:lnSpc>
                <a:spcPts val="5200"/>
              </a:lnSpc>
              <a:buNone/>
              <a:defRPr sz="500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object 16">
            <a:extLst>
              <a:ext uri="{FF2B5EF4-FFF2-40B4-BE49-F238E27FC236}">
                <a16:creationId xmlns:a16="http://schemas.microsoft.com/office/drawing/2014/main" id="{60D482BB-06C7-7D43-A4B6-067B00C7448E}"/>
              </a:ext>
            </a:extLst>
          </p:cNvPr>
          <p:cNvSpPr/>
          <p:nvPr/>
        </p:nvSpPr>
        <p:spPr>
          <a:xfrm>
            <a:off x="7291579" y="5280337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id="{DDF917D5-710B-2741-B703-C610905EA05E}"/>
              </a:ext>
            </a:extLst>
          </p:cNvPr>
          <p:cNvSpPr/>
          <p:nvPr/>
        </p:nvSpPr>
        <p:spPr>
          <a:xfrm>
            <a:off x="7471301" y="5399291"/>
            <a:ext cx="153579" cy="288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081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Изображение выглядит как внутренний, сталь, сидит, большой&#10;&#10;Автоматически созданное описание">
            <a:extLst>
              <a:ext uri="{FF2B5EF4-FFF2-40B4-BE49-F238E27FC236}">
                <a16:creationId xmlns:a16="http://schemas.microsoft.com/office/drawing/2014/main" id="{59921AD6-BEED-C345-94DF-5CEF17415C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-65" b="17728"/>
          <a:stretch/>
        </p:blipFill>
        <p:spPr>
          <a:xfrm>
            <a:off x="1" y="9644"/>
            <a:ext cx="12191999" cy="6863589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43F7883-713A-5147-9DF0-FE09901D61FC}"/>
              </a:ext>
            </a:extLst>
          </p:cNvPr>
          <p:cNvSpPr/>
          <p:nvPr userDrawn="1"/>
        </p:nvSpPr>
        <p:spPr>
          <a:xfrm>
            <a:off x="0" y="-1"/>
            <a:ext cx="12192000" cy="6882878"/>
          </a:xfrm>
          <a:prstGeom prst="rect">
            <a:avLst/>
          </a:prstGeom>
          <a:solidFill>
            <a:srgbClr val="0051B2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7" name="Полилиния 16">
            <a:extLst>
              <a:ext uri="{FF2B5EF4-FFF2-40B4-BE49-F238E27FC236}">
                <a16:creationId xmlns:a16="http://schemas.microsoft.com/office/drawing/2014/main" id="{27816AD4-2F7A-1A4B-81F5-AB004BF47F0F}"/>
              </a:ext>
            </a:extLst>
          </p:cNvPr>
          <p:cNvSpPr/>
          <p:nvPr userDrawn="1"/>
        </p:nvSpPr>
        <p:spPr>
          <a:xfrm>
            <a:off x="159532" y="1777703"/>
            <a:ext cx="3573395" cy="2497487"/>
          </a:xfrm>
          <a:custGeom>
            <a:avLst/>
            <a:gdLst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66570"/>
              <a:gd name="connsiteY0" fmla="*/ 0 h 1059877"/>
              <a:gd name="connsiteX1" fmla="*/ 1041400 w 1166570"/>
              <a:gd name="connsiteY1" fmla="*/ 977900 h 1059877"/>
              <a:gd name="connsiteX2" fmla="*/ 1147797 w 1166570"/>
              <a:gd name="connsiteY2" fmla="*/ 1004469 h 1059877"/>
              <a:gd name="connsiteX0" fmla="*/ 0 w 1210622"/>
              <a:gd name="connsiteY0" fmla="*/ 0 h 1014511"/>
              <a:gd name="connsiteX1" fmla="*/ 1041400 w 1210622"/>
              <a:gd name="connsiteY1" fmla="*/ 977900 h 1014511"/>
              <a:gd name="connsiteX2" fmla="*/ 1208391 w 1210622"/>
              <a:gd name="connsiteY2" fmla="*/ 822778 h 101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0622" h="1014511">
                <a:moveTo>
                  <a:pt x="0" y="0"/>
                </a:moveTo>
                <a:cubicBezTo>
                  <a:pt x="334509" y="425357"/>
                  <a:pt x="840002" y="840770"/>
                  <a:pt x="1041400" y="977900"/>
                </a:cubicBezTo>
                <a:cubicBezTo>
                  <a:pt x="1242799" y="1115030"/>
                  <a:pt x="1208391" y="822778"/>
                  <a:pt x="1208391" y="822778"/>
                </a:cubicBezTo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9383B72-B490-E848-B1D5-D41FF1EA31E0}"/>
              </a:ext>
            </a:extLst>
          </p:cNvPr>
          <p:cNvSpPr/>
          <p:nvPr userDrawn="1"/>
        </p:nvSpPr>
        <p:spPr>
          <a:xfrm>
            <a:off x="2596056" y="4146622"/>
            <a:ext cx="6096000" cy="70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58115" algn="ctr">
              <a:lnSpc>
                <a:spcPct val="114799"/>
              </a:lnSpc>
              <a:spcBef>
                <a:spcPts val="100"/>
              </a:spcBef>
            </a:pP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ОБЩЕСИ</a:t>
            </a:r>
            <a:r>
              <a:rPr lang="ru-RU" spc="-4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ТЕМНЫЕ</a:t>
            </a:r>
            <a:br>
              <a:rPr lang="ru-RU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ВЫВОДЫ</a:t>
            </a:r>
            <a:endParaRPr lang="ru-RU" dirty="0">
              <a:latin typeface="Arial"/>
              <a:cs typeface="Arial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8FF6D7FD-8288-3843-B63E-027C7449309A}"/>
              </a:ext>
            </a:extLst>
          </p:cNvPr>
          <p:cNvCxnSpPr>
            <a:cxnSpLocks/>
          </p:cNvCxnSpPr>
          <p:nvPr userDrawn="1"/>
        </p:nvCxnSpPr>
        <p:spPr>
          <a:xfrm>
            <a:off x="2625880" y="388471"/>
            <a:ext cx="914100" cy="181348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3">
            <a:extLst>
              <a:ext uri="{FF2B5EF4-FFF2-40B4-BE49-F238E27FC236}">
                <a16:creationId xmlns:a16="http://schemas.microsoft.com/office/drawing/2014/main" id="{08AFF63D-7402-AE48-BC81-B45339A276A5}"/>
              </a:ext>
            </a:extLst>
          </p:cNvPr>
          <p:cNvSpPr/>
          <p:nvPr userDrawn="1"/>
        </p:nvSpPr>
        <p:spPr>
          <a:xfrm>
            <a:off x="3459152" y="9022"/>
            <a:ext cx="5273696" cy="68738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C083EA45-9922-BB44-BCEE-4B899446618B}"/>
              </a:ext>
            </a:extLst>
          </p:cNvPr>
          <p:cNvSpPr/>
          <p:nvPr userDrawn="1"/>
        </p:nvSpPr>
        <p:spPr>
          <a:xfrm>
            <a:off x="3459151" y="5855917"/>
            <a:ext cx="5273698" cy="1035983"/>
          </a:xfrm>
          <a:custGeom>
            <a:avLst/>
            <a:gdLst/>
            <a:ahLst/>
            <a:cxnLst/>
            <a:rect l="l" t="t" r="r" b="b"/>
            <a:pathLst>
              <a:path w="4334509" h="798829">
                <a:moveTo>
                  <a:pt x="4334027" y="798207"/>
                </a:moveTo>
                <a:lnTo>
                  <a:pt x="0" y="798207"/>
                </a:lnTo>
                <a:lnTo>
                  <a:pt x="0" y="0"/>
                </a:lnTo>
                <a:lnTo>
                  <a:pt x="4334027" y="0"/>
                </a:lnTo>
                <a:lnTo>
                  <a:pt x="4334027" y="798207"/>
                </a:lnTo>
                <a:close/>
              </a:path>
            </a:pathLst>
          </a:custGeom>
          <a:solidFill>
            <a:srgbClr val="000000">
              <a:alpha val="119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1E08F11E-8EEB-1D44-AD0C-51B95556E29A}"/>
              </a:ext>
            </a:extLst>
          </p:cNvPr>
          <p:cNvCxnSpPr>
            <a:cxnSpLocks/>
          </p:cNvCxnSpPr>
          <p:nvPr userDrawn="1"/>
        </p:nvCxnSpPr>
        <p:spPr>
          <a:xfrm>
            <a:off x="3498847" y="5855917"/>
            <a:ext cx="8640478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>
            <a:extLst>
              <a:ext uri="{FF2B5EF4-FFF2-40B4-BE49-F238E27FC236}">
                <a16:creationId xmlns:a16="http://schemas.microsoft.com/office/drawing/2014/main" id="{B26E0C0E-E435-EF4C-B6F6-E5A05B9C2D21}"/>
              </a:ext>
            </a:extLst>
          </p:cNvPr>
          <p:cNvSpPr/>
          <p:nvPr userDrawn="1"/>
        </p:nvSpPr>
        <p:spPr>
          <a:xfrm>
            <a:off x="3344736" y="5745268"/>
            <a:ext cx="224091" cy="2163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7352D735-099C-744C-96AC-5B86CFEC2848}"/>
              </a:ext>
            </a:extLst>
          </p:cNvPr>
          <p:cNvCxnSpPr>
            <a:cxnSpLocks/>
          </p:cNvCxnSpPr>
          <p:nvPr userDrawn="1"/>
        </p:nvCxnSpPr>
        <p:spPr>
          <a:xfrm>
            <a:off x="3459152" y="9022"/>
            <a:ext cx="0" cy="684897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62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 без нумер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24">
            <a:extLst>
              <a:ext uri="{FF2B5EF4-FFF2-40B4-BE49-F238E27FC236}">
                <a16:creationId xmlns:a16="http://schemas.microsoft.com/office/drawing/2014/main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593" y="1742156"/>
            <a:ext cx="4510332" cy="3373689"/>
          </a:xfrm>
          <a:prstGeom prst="rect">
            <a:avLst/>
          </a:prstGeom>
        </p:spPr>
        <p:txBody>
          <a:bodyPr lIns="0" tIns="0" anchor="ctr" anchorCtr="0"/>
          <a:lstStyle>
            <a:lvl1pPr marL="12700" marR="5080" indent="0" algn="l" defTabSz="914400" rtl="0" eaLnBrk="1" latinLnBrk="0" hangingPunct="1">
              <a:spcBef>
                <a:spcPts val="905"/>
              </a:spcBef>
              <a:buNone/>
              <a:defRPr lang="ru-RU" sz="4800" kern="1200" spc="-25" dirty="0">
                <a:solidFill>
                  <a:srgbClr val="999999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57BA722A-E58D-664F-9B1F-48BC983F82E0}"/>
              </a:ext>
            </a:extLst>
          </p:cNvPr>
          <p:cNvSpPr/>
          <p:nvPr userDrawn="1"/>
        </p:nvSpPr>
        <p:spPr>
          <a:xfrm>
            <a:off x="0" y="1742156"/>
            <a:ext cx="405130" cy="3373689"/>
          </a:xfrm>
          <a:custGeom>
            <a:avLst/>
            <a:gdLst/>
            <a:ahLst/>
            <a:cxnLst/>
            <a:rect l="l" t="t" r="r" b="b"/>
            <a:pathLst>
              <a:path w="405130" h="2159635">
                <a:moveTo>
                  <a:pt x="404825" y="2159050"/>
                </a:moveTo>
                <a:lnTo>
                  <a:pt x="0" y="2159050"/>
                </a:lnTo>
                <a:lnTo>
                  <a:pt x="0" y="0"/>
                </a:lnTo>
                <a:lnTo>
                  <a:pt x="404825" y="0"/>
                </a:lnTo>
                <a:lnTo>
                  <a:pt x="404825" y="215905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3AB69561-8020-AB4B-A6D9-CC282A28B422}"/>
              </a:ext>
            </a:extLst>
          </p:cNvPr>
          <p:cNvSpPr/>
          <p:nvPr userDrawn="1"/>
        </p:nvSpPr>
        <p:spPr>
          <a:xfrm>
            <a:off x="6235700" y="-1"/>
            <a:ext cx="1094663" cy="685800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00D0B8EF-F7C1-F24A-B60A-5A84B8C63C08}"/>
              </a:ext>
            </a:extLst>
          </p:cNvPr>
          <p:cNvSpPr/>
          <p:nvPr/>
        </p:nvSpPr>
        <p:spPr>
          <a:xfrm>
            <a:off x="5462192" y="4900159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7">
            <a:extLst>
              <a:ext uri="{FF2B5EF4-FFF2-40B4-BE49-F238E27FC236}">
                <a16:creationId xmlns:a16="http://schemas.microsoft.com/office/drawing/2014/main" id="{98ED11CC-7038-B341-89A6-A00AF6E52873}"/>
              </a:ext>
            </a:extLst>
          </p:cNvPr>
          <p:cNvSpPr/>
          <p:nvPr/>
        </p:nvSpPr>
        <p:spPr>
          <a:xfrm>
            <a:off x="5641914" y="5019113"/>
            <a:ext cx="153579" cy="288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1126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 userDrawn="1"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C6912CD2-630D-9145-8B0C-4EAAD953FCA4}"/>
              </a:ext>
            </a:extLst>
          </p:cNvPr>
          <p:cNvSpPr/>
          <p:nvPr/>
        </p:nvSpPr>
        <p:spPr>
          <a:xfrm>
            <a:off x="1362896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id="{15DB779B-12D8-0C4A-8B31-D54A79C87DA9}"/>
              </a:ext>
            </a:extLst>
          </p:cNvPr>
          <p:cNvSpPr/>
          <p:nvPr/>
        </p:nvSpPr>
        <p:spPr>
          <a:xfrm>
            <a:off x="1272564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1630BC1B-B261-2F4A-A4A4-9E4033137F42}"/>
              </a:ext>
            </a:extLst>
          </p:cNvPr>
          <p:cNvSpPr/>
          <p:nvPr/>
        </p:nvSpPr>
        <p:spPr>
          <a:xfrm>
            <a:off x="4731129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FC5FEC04-B725-D14D-96DE-9103E05EC84B}"/>
              </a:ext>
            </a:extLst>
          </p:cNvPr>
          <p:cNvSpPr/>
          <p:nvPr/>
        </p:nvSpPr>
        <p:spPr>
          <a:xfrm>
            <a:off x="4640797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C7F82BF4-97FF-FC48-95FF-6731C19E8700}"/>
              </a:ext>
            </a:extLst>
          </p:cNvPr>
          <p:cNvSpPr/>
          <p:nvPr/>
        </p:nvSpPr>
        <p:spPr>
          <a:xfrm>
            <a:off x="8099363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id="{4332BE53-4724-1243-B3E3-91DD9C15C72D}"/>
              </a:ext>
            </a:extLst>
          </p:cNvPr>
          <p:cNvSpPr/>
          <p:nvPr/>
        </p:nvSpPr>
        <p:spPr>
          <a:xfrm>
            <a:off x="8009031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6002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49911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83439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142643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6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478296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7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66038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1195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одну колонк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8310783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59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5181601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438901" y="1687112"/>
            <a:ext cx="5258990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8295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id="{34C9F204-1BDB-7848-90C8-213C0F4EB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5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6" r:id="rId3"/>
    <p:sldLayoutId id="2147483657" r:id="rId4"/>
    <p:sldLayoutId id="2147483660" r:id="rId5"/>
    <p:sldLayoutId id="2147483661" r:id="rId6"/>
    <p:sldLayoutId id="2147483665" r:id="rId7"/>
    <p:sldLayoutId id="2147483667" r:id="rId8"/>
    <p:sldLayoutId id="2147483662" r:id="rId9"/>
    <p:sldLayoutId id="2147483649" r:id="rId10"/>
    <p:sldLayoutId id="2147483656" r:id="rId11"/>
    <p:sldLayoutId id="2147483653" r:id="rId12"/>
    <p:sldLayoutId id="2147483654" r:id="rId13"/>
    <p:sldLayoutId id="2147483655" r:id="rId14"/>
    <p:sldLayoutId id="2147483668" r:id="rId15"/>
    <p:sldLayoutId id="2147483669" r:id="rId16"/>
    <p:sldLayoutId id="2147483650" r:id="rId17"/>
    <p:sldLayoutId id="2147483651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6" Type="http://schemas.openxmlformats.org/officeDocument/2006/relationships/chart" Target="../charts/chart9.xml"/><Relationship Id="rId5" Type="http://schemas.openxmlformats.org/officeDocument/2006/relationships/image" Target="../media/image21.png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19.png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7244" y="3579852"/>
            <a:ext cx="7745758" cy="1200329"/>
          </a:xfrm>
        </p:spPr>
        <p:txBody>
          <a:bodyPr/>
          <a:lstStyle/>
          <a:p>
            <a:r>
              <a:rPr lang="ru-RU" sz="4000" spc="-50" dirty="0" smtClean="0"/>
              <a:t>Оперативные демографические показатели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749639"/>
            <a:ext cx="5565775" cy="400622"/>
          </a:xfrm>
        </p:spPr>
        <p:txBody>
          <a:bodyPr/>
          <a:lstStyle/>
          <a:p>
            <a:r>
              <a:rPr lang="ru-RU" dirty="0"/>
              <a:t>за январь – </a:t>
            </a:r>
            <a:r>
              <a:rPr lang="ru-RU" dirty="0" smtClean="0"/>
              <a:t>март </a:t>
            </a:r>
            <a:r>
              <a:rPr lang="ru-RU" dirty="0"/>
              <a:t>2020 года</a:t>
            </a:r>
          </a:p>
        </p:txBody>
      </p:sp>
    </p:spTree>
    <p:extLst>
      <p:ext uri="{BB962C8B-B14F-4D97-AF65-F5344CB8AC3E}">
        <p14:creationId xmlns:p14="http://schemas.microsoft.com/office/powerpoint/2010/main" val="272646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10</a:t>
            </a:fld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978EEEBE-60E6-D24C-A858-AEA0DC05E2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386165"/>
              </p:ext>
            </p:extLst>
          </p:nvPr>
        </p:nvGraphicFramePr>
        <p:xfrm>
          <a:off x="4342763" y="2298586"/>
          <a:ext cx="3653370" cy="303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D5657A9B-2AFB-DA4B-939F-42AC001992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738361"/>
              </p:ext>
            </p:extLst>
          </p:nvPr>
        </p:nvGraphicFramePr>
        <p:xfrm>
          <a:off x="8475945" y="2298586"/>
          <a:ext cx="3654000" cy="303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object 7">
            <a:extLst>
              <a:ext uri="{FF2B5EF4-FFF2-40B4-BE49-F238E27FC236}">
                <a16:creationId xmlns:a16="http://schemas.microsoft.com/office/drawing/2014/main" id="{910F90EE-BAE9-8E42-B19C-5DCDFF771D99}"/>
              </a:ext>
            </a:extLst>
          </p:cNvPr>
          <p:cNvSpPr/>
          <p:nvPr/>
        </p:nvSpPr>
        <p:spPr>
          <a:xfrm>
            <a:off x="3783925" y="1621783"/>
            <a:ext cx="219919" cy="60935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A154DF45-C324-5A4B-83C2-25C2887B35A0}"/>
              </a:ext>
            </a:extLst>
          </p:cNvPr>
          <p:cNvSpPr/>
          <p:nvPr/>
        </p:nvSpPr>
        <p:spPr>
          <a:xfrm>
            <a:off x="8247436" y="1621783"/>
            <a:ext cx="219919" cy="60935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Текст 3"/>
          <p:cNvSpPr>
            <a:spLocks noGrp="1"/>
          </p:cNvSpPr>
          <p:nvPr>
            <p:ph type="body" sz="quarter" idx="10"/>
          </p:nvPr>
        </p:nvSpPr>
        <p:spPr>
          <a:xfrm>
            <a:off x="1353164" y="581888"/>
            <a:ext cx="9181486" cy="816329"/>
          </a:xfrm>
        </p:spPr>
        <p:txBody>
          <a:bodyPr anchor="ctr"/>
          <a:lstStyle/>
          <a:p>
            <a:r>
              <a:rPr lang="ru-RU" dirty="0" smtClean="0"/>
              <a:t>СТРУКТУРА СМЕРТНОСТИ ПО ОСНОВНЫМ КЛАССАМ ПРИЧИН СМЕРТИ, %</a:t>
            </a:r>
            <a:endParaRPr lang="ru-RU" dirty="0"/>
          </a:p>
        </p:txBody>
      </p:sp>
      <p:grpSp>
        <p:nvGrpSpPr>
          <p:cNvPr id="48" name="Группа 47"/>
          <p:cNvGrpSpPr/>
          <p:nvPr/>
        </p:nvGrpSpPr>
        <p:grpSpPr>
          <a:xfrm>
            <a:off x="1093573" y="5258724"/>
            <a:ext cx="3169330" cy="229673"/>
            <a:chOff x="1093573" y="5359845"/>
            <a:chExt cx="3169330" cy="229673"/>
          </a:xfrm>
        </p:grpSpPr>
        <p:sp>
          <p:nvSpPr>
            <p:cNvPr id="32" name="Овал 31"/>
            <p:cNvSpPr/>
            <p:nvPr/>
          </p:nvSpPr>
          <p:spPr>
            <a:xfrm>
              <a:off x="1093573" y="5384681"/>
              <a:ext cx="180000" cy="180000"/>
            </a:xfrm>
            <a:prstGeom prst="ellipse">
              <a:avLst/>
            </a:prstGeom>
            <a:noFill/>
            <a:ln w="57150">
              <a:solidFill>
                <a:srgbClr val="FFC3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Заголовок 1"/>
            <p:cNvSpPr txBox="1">
              <a:spLocks/>
            </p:cNvSpPr>
            <p:nvPr/>
          </p:nvSpPr>
          <p:spPr>
            <a:xfrm>
              <a:off x="1248434" y="5359845"/>
              <a:ext cx="3014469" cy="229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Болезни системы кровообращения</a:t>
              </a: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1093573" y="5535862"/>
            <a:ext cx="3419886" cy="228773"/>
            <a:chOff x="1093573" y="5603276"/>
            <a:chExt cx="3419886" cy="228773"/>
          </a:xfrm>
        </p:grpSpPr>
        <p:sp>
          <p:nvSpPr>
            <p:cNvPr id="34" name="Овал 33"/>
            <p:cNvSpPr/>
            <p:nvPr/>
          </p:nvSpPr>
          <p:spPr>
            <a:xfrm>
              <a:off x="1093573" y="5627662"/>
              <a:ext cx="180000" cy="180000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Заголовок 1"/>
            <p:cNvSpPr txBox="1">
              <a:spLocks/>
            </p:cNvSpPr>
            <p:nvPr/>
          </p:nvSpPr>
          <p:spPr>
            <a:xfrm>
              <a:off x="1248434" y="5603276"/>
              <a:ext cx="3265025" cy="2287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Новообразования</a:t>
              </a:r>
              <a:endPara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093573" y="5812100"/>
            <a:ext cx="2613903" cy="224466"/>
            <a:chOff x="1093573" y="5845807"/>
            <a:chExt cx="2613903" cy="224466"/>
          </a:xfrm>
        </p:grpSpPr>
        <p:sp>
          <p:nvSpPr>
            <p:cNvPr id="38" name="Овал 37"/>
            <p:cNvSpPr/>
            <p:nvPr/>
          </p:nvSpPr>
          <p:spPr>
            <a:xfrm>
              <a:off x="1093573" y="5868040"/>
              <a:ext cx="180000" cy="180000"/>
            </a:xfrm>
            <a:prstGeom prst="ellipse">
              <a:avLst/>
            </a:prstGeom>
            <a:noFill/>
            <a:ln w="57150">
              <a:solidFill>
                <a:srgbClr val="D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Заголовок 1"/>
            <p:cNvSpPr txBox="1">
              <a:spLocks/>
            </p:cNvSpPr>
            <p:nvPr/>
          </p:nvSpPr>
          <p:spPr>
            <a:xfrm>
              <a:off x="1248434" y="5845807"/>
              <a:ext cx="2459042" cy="22446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Внешние причины смерти</a:t>
              </a: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1093573" y="6084031"/>
            <a:ext cx="2944681" cy="224466"/>
            <a:chOff x="1093573" y="6084031"/>
            <a:chExt cx="2944681" cy="224466"/>
          </a:xfrm>
        </p:grpSpPr>
        <p:sp>
          <p:nvSpPr>
            <p:cNvPr id="41" name="Овал 40"/>
            <p:cNvSpPr/>
            <p:nvPr/>
          </p:nvSpPr>
          <p:spPr>
            <a:xfrm>
              <a:off x="1093573" y="6106264"/>
              <a:ext cx="180000" cy="180000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Заголовок 1"/>
            <p:cNvSpPr txBox="1">
              <a:spLocks/>
            </p:cNvSpPr>
            <p:nvPr/>
          </p:nvSpPr>
          <p:spPr>
            <a:xfrm>
              <a:off x="1248434" y="6084031"/>
              <a:ext cx="2789820" cy="22446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Болезни </a:t>
              </a:r>
              <a:r>
                <a:rPr lang="ru-RU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органов </a:t>
              </a:r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пищеварения</a:t>
              </a:r>
            </a:p>
          </p:txBody>
        </p:sp>
      </p:grp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4080826" y="1610728"/>
            <a:ext cx="182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u-RU" sz="32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3EC91913-085C-4197-B2A6-AC49706A6B08}"/>
              </a:ext>
            </a:extLst>
          </p:cNvPr>
          <p:cNvSpPr/>
          <p:nvPr/>
        </p:nvSpPr>
        <p:spPr>
          <a:xfrm>
            <a:off x="8534030" y="1610728"/>
            <a:ext cx="182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32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grpSp>
        <p:nvGrpSpPr>
          <p:cNvPr id="53" name="Группа 52"/>
          <p:cNvGrpSpPr/>
          <p:nvPr/>
        </p:nvGrpSpPr>
        <p:grpSpPr>
          <a:xfrm>
            <a:off x="6539949" y="5258724"/>
            <a:ext cx="3169330" cy="229673"/>
            <a:chOff x="1093573" y="5359845"/>
            <a:chExt cx="3169330" cy="229673"/>
          </a:xfrm>
        </p:grpSpPr>
        <p:sp>
          <p:nvSpPr>
            <p:cNvPr id="54" name="Овал 53"/>
            <p:cNvSpPr/>
            <p:nvPr/>
          </p:nvSpPr>
          <p:spPr>
            <a:xfrm>
              <a:off x="1093573" y="5384681"/>
              <a:ext cx="180000" cy="180000"/>
            </a:xfrm>
            <a:prstGeom prst="ellipse">
              <a:avLst/>
            </a:prstGeom>
            <a:noFill/>
            <a:ln w="57150">
              <a:solidFill>
                <a:srgbClr val="92E2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Заголовок 1"/>
            <p:cNvSpPr txBox="1">
              <a:spLocks/>
            </p:cNvSpPr>
            <p:nvPr/>
          </p:nvSpPr>
          <p:spPr>
            <a:xfrm>
              <a:off x="1248434" y="5359845"/>
              <a:ext cx="3014469" cy="2296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Болезни </a:t>
              </a:r>
              <a:r>
                <a:rPr lang="ru-RU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органов </a:t>
              </a:r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дыхания</a:t>
              </a:r>
              <a:endPara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6539949" y="5535862"/>
            <a:ext cx="4333098" cy="228773"/>
            <a:chOff x="1093573" y="5603276"/>
            <a:chExt cx="4333098" cy="228773"/>
          </a:xfrm>
        </p:grpSpPr>
        <p:sp>
          <p:nvSpPr>
            <p:cNvPr id="57" name="Овал 56"/>
            <p:cNvSpPr/>
            <p:nvPr/>
          </p:nvSpPr>
          <p:spPr>
            <a:xfrm>
              <a:off x="1093573" y="5627662"/>
              <a:ext cx="180000" cy="180000"/>
            </a:xfrm>
            <a:prstGeom prst="ellipse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Заголовок 1"/>
            <p:cNvSpPr txBox="1">
              <a:spLocks/>
            </p:cNvSpPr>
            <p:nvPr/>
          </p:nvSpPr>
          <p:spPr>
            <a:xfrm>
              <a:off x="1248434" y="5603276"/>
              <a:ext cx="4178237" cy="22877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Некоторые инфекционные и паразитарные болезни</a:t>
              </a: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6539949" y="5812100"/>
            <a:ext cx="2613903" cy="224466"/>
            <a:chOff x="1093573" y="5845807"/>
            <a:chExt cx="2613903" cy="224466"/>
          </a:xfrm>
        </p:grpSpPr>
        <p:sp>
          <p:nvSpPr>
            <p:cNvPr id="60" name="Овал 59"/>
            <p:cNvSpPr/>
            <p:nvPr/>
          </p:nvSpPr>
          <p:spPr>
            <a:xfrm>
              <a:off x="1093573" y="5868040"/>
              <a:ext cx="180000" cy="180000"/>
            </a:xfrm>
            <a:prstGeom prst="ellipse">
              <a:avLst/>
            </a:prstGeom>
            <a:noFill/>
            <a:ln w="5715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Заголовок 1"/>
            <p:cNvSpPr txBox="1">
              <a:spLocks/>
            </p:cNvSpPr>
            <p:nvPr/>
          </p:nvSpPr>
          <p:spPr>
            <a:xfrm>
              <a:off x="1248434" y="5845807"/>
              <a:ext cx="2459042" cy="22446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Остальные причины</a:t>
              </a:r>
              <a:endPara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36" name="Овал 3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  <p:sp>
        <p:nvSpPr>
          <p:cNvPr id="37" name="object 7">
            <a:extLst>
              <a:ext uri="{FF2B5EF4-FFF2-40B4-BE49-F238E27FC236}">
                <a16:creationId xmlns:a16="http://schemas.microsoft.com/office/drawing/2014/main" id="{910F90EE-BAE9-8E42-B19C-5DCDFF771D99}"/>
              </a:ext>
            </a:extLst>
          </p:cNvPr>
          <p:cNvSpPr/>
          <p:nvPr/>
        </p:nvSpPr>
        <p:spPr>
          <a:xfrm>
            <a:off x="-130" y="1621783"/>
            <a:ext cx="219919" cy="60935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296771" y="1610728"/>
            <a:ext cx="1821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ru-RU" sz="32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32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32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" name="Диаграмма 41">
            <a:extLst>
              <a:ext uri="{FF2B5EF4-FFF2-40B4-BE49-F238E27FC236}">
                <a16:creationId xmlns:a16="http://schemas.microsoft.com/office/drawing/2014/main" id="{978EEEBE-60E6-D24C-A858-AEA0DC05E2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317000"/>
              </p:ext>
            </p:extLst>
          </p:nvPr>
        </p:nvGraphicFramePr>
        <p:xfrm>
          <a:off x="209581" y="2298586"/>
          <a:ext cx="3653370" cy="303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436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9" y="817803"/>
            <a:ext cx="9096373" cy="797407"/>
          </a:xfrm>
        </p:spPr>
        <p:txBody>
          <a:bodyPr anchor="ctr"/>
          <a:lstStyle/>
          <a:p>
            <a:r>
              <a:rPr lang="ru-RU" spc="-80" dirty="0" smtClean="0"/>
              <a:t>КОЭФФИЦИЕНТ СМЕРТНОСТИ ОТ ИНФЕКЦИОННЫХ И ПАРАЗИТАРНЫХ БОЛЕЗНЕЙ</a:t>
            </a:r>
          </a:p>
          <a:p>
            <a:pPr>
              <a:lnSpc>
                <a:spcPct val="40000"/>
              </a:lnSpc>
            </a:pPr>
            <a:r>
              <a:rPr lang="ru-RU" sz="1600" spc="-80" dirty="0" smtClean="0"/>
              <a:t>НА 100 000 ЧЕЛОВЕК НАСЕЛЕНИЯ </a:t>
            </a:r>
            <a:endParaRPr lang="ru-RU" sz="1600" spc="-8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374165"/>
              </p:ext>
            </p:extLst>
          </p:nvPr>
        </p:nvGraphicFramePr>
        <p:xfrm>
          <a:off x="165838" y="2127475"/>
          <a:ext cx="2160548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548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Кемеровская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Иркутская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Новосибирская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Пермский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Карачаево-Черкесская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Рязанская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508708870"/>
              </p:ext>
            </p:extLst>
          </p:nvPr>
        </p:nvGraphicFramePr>
        <p:xfrm>
          <a:off x="2233499" y="1983299"/>
          <a:ext cx="2374904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379504" y="2118051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Группа 93"/>
          <p:cNvGrpSpPr/>
          <p:nvPr/>
        </p:nvGrpSpPr>
        <p:grpSpPr>
          <a:xfrm>
            <a:off x="4260770" y="5874763"/>
            <a:ext cx="1259761" cy="276999"/>
            <a:chOff x="9632569" y="1908316"/>
            <a:chExt cx="1259761" cy="276999"/>
          </a:xfrm>
        </p:grpSpPr>
        <p:sp>
          <p:nvSpPr>
            <p:cNvPr id="95" name="Овал 9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797800" y="1908316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0,0 до 14,0</a:t>
              </a: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5785532" y="5874763"/>
            <a:ext cx="1374482" cy="276999"/>
            <a:chOff x="9632569" y="2243262"/>
            <a:chExt cx="1374482" cy="276999"/>
          </a:xfrm>
        </p:grpSpPr>
        <p:sp>
          <p:nvSpPr>
            <p:cNvPr id="98" name="Овал 97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9833973" y="2243262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14,0 до 22,7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7269783" y="5874763"/>
            <a:ext cx="1344918" cy="276999"/>
            <a:chOff x="9632569" y="2543590"/>
            <a:chExt cx="1344918" cy="276999"/>
          </a:xfrm>
        </p:grpSpPr>
        <p:sp>
          <p:nvSpPr>
            <p:cNvPr id="101" name="Овал 100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804409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22,7 до 31,5</a:t>
              </a: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8826913" y="5874763"/>
            <a:ext cx="1323004" cy="276999"/>
            <a:chOff x="9632569" y="2851258"/>
            <a:chExt cx="1323004" cy="276999"/>
          </a:xfrm>
        </p:grpSpPr>
        <p:sp>
          <p:nvSpPr>
            <p:cNvPr id="104" name="Овал 103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782495" y="2851258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31,5 до 40,2</a:t>
              </a: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10297100" y="5874763"/>
            <a:ext cx="1323690" cy="276999"/>
            <a:chOff x="9632569" y="3167661"/>
            <a:chExt cx="1323690" cy="276999"/>
          </a:xfrm>
        </p:grpSpPr>
        <p:sp>
          <p:nvSpPr>
            <p:cNvPr id="107" name="Овал 106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783181" y="3167661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40,2 до 67,8</a:t>
              </a:r>
            </a:p>
          </p:txBody>
        </p:sp>
      </p:grp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10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Прямоугольник 113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5" name="Овал 114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6" name="Рисунок 115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172" y="754161"/>
              <a:ext cx="543208" cy="543208"/>
            </a:xfrm>
            <a:prstGeom prst="rect">
              <a:avLst/>
            </a:prstGeom>
          </p:spPr>
        </p:pic>
      </p:grpSp>
      <p:grpSp>
        <p:nvGrpSpPr>
          <p:cNvPr id="201" name="Группа 200"/>
          <p:cNvGrpSpPr/>
          <p:nvPr/>
        </p:nvGrpSpPr>
        <p:grpSpPr>
          <a:xfrm>
            <a:off x="4223897" y="1370685"/>
            <a:ext cx="7790400" cy="4471200"/>
            <a:chOff x="0" y="0"/>
            <a:chExt cx="15842431" cy="9082667"/>
          </a:xfrm>
        </p:grpSpPr>
        <p:sp>
          <p:nvSpPr>
            <p:cNvPr id="202" name="Кемеровская область"/>
            <p:cNvSpPr>
              <a:spLocks/>
            </p:cNvSpPr>
            <p:nvPr/>
          </p:nvSpPr>
          <p:spPr bwMode="auto">
            <a:xfrm>
              <a:off x="7290038" y="7471994"/>
              <a:ext cx="555421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3" name="Камчатский край"/>
            <p:cNvSpPr>
              <a:spLocks/>
            </p:cNvSpPr>
            <p:nvPr/>
          </p:nvSpPr>
          <p:spPr bwMode="auto">
            <a:xfrm>
              <a:off x="13750039" y="1686917"/>
              <a:ext cx="2092392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4" name="Алтайский край"/>
            <p:cNvSpPr>
              <a:spLocks/>
            </p:cNvSpPr>
            <p:nvPr/>
          </p:nvSpPr>
          <p:spPr bwMode="auto">
            <a:xfrm>
              <a:off x="6374774" y="7919933"/>
              <a:ext cx="1158190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5" name="Амурская область"/>
            <p:cNvSpPr>
              <a:spLocks/>
            </p:cNvSpPr>
            <p:nvPr/>
          </p:nvSpPr>
          <p:spPr bwMode="auto">
            <a:xfrm>
              <a:off x="11462070" y="6185363"/>
              <a:ext cx="2073452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6" name="Архангельская область"/>
            <p:cNvSpPr>
              <a:spLocks/>
            </p:cNvSpPr>
            <p:nvPr/>
          </p:nvSpPr>
          <p:spPr bwMode="auto">
            <a:xfrm>
              <a:off x="2919147" y="3812242"/>
              <a:ext cx="1508563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7" name="Астраханская область"/>
            <p:cNvSpPr>
              <a:spLocks/>
            </p:cNvSpPr>
            <p:nvPr/>
          </p:nvSpPr>
          <p:spPr bwMode="auto">
            <a:xfrm>
              <a:off x="1704139" y="7262321"/>
              <a:ext cx="403908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8" name="Белгородская область"/>
            <p:cNvSpPr>
              <a:spLocks/>
            </p:cNvSpPr>
            <p:nvPr/>
          </p:nvSpPr>
          <p:spPr bwMode="auto">
            <a:xfrm>
              <a:off x="1120311" y="5956628"/>
              <a:ext cx="347089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9" name="Брянская область"/>
            <p:cNvSpPr>
              <a:spLocks/>
            </p:cNvSpPr>
            <p:nvPr/>
          </p:nvSpPr>
          <p:spPr bwMode="auto">
            <a:xfrm>
              <a:off x="1035085" y="5251363"/>
              <a:ext cx="470193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0" name="Владимирская область"/>
            <p:cNvSpPr>
              <a:spLocks/>
            </p:cNvSpPr>
            <p:nvPr/>
          </p:nvSpPr>
          <p:spPr bwMode="auto">
            <a:xfrm>
              <a:off x="2231152" y="5308547"/>
              <a:ext cx="413377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1" name="Волгоградская область"/>
            <p:cNvSpPr>
              <a:spLocks/>
            </p:cNvSpPr>
            <p:nvPr/>
          </p:nvSpPr>
          <p:spPr bwMode="auto">
            <a:xfrm>
              <a:off x="1457930" y="6518934"/>
              <a:ext cx="867918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2" name="Вологодская область"/>
            <p:cNvSpPr>
              <a:spLocks/>
            </p:cNvSpPr>
            <p:nvPr/>
          </p:nvSpPr>
          <p:spPr bwMode="auto">
            <a:xfrm>
              <a:off x="2354257" y="4384078"/>
              <a:ext cx="1252885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3" name="Воронежская область"/>
            <p:cNvSpPr>
              <a:spLocks/>
            </p:cNvSpPr>
            <p:nvPr/>
          </p:nvSpPr>
          <p:spPr bwMode="auto">
            <a:xfrm>
              <a:off x="1366520" y="6051934"/>
              <a:ext cx="583828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4" name="Еврейская автономная область"/>
            <p:cNvSpPr>
              <a:spLocks/>
            </p:cNvSpPr>
            <p:nvPr/>
          </p:nvSpPr>
          <p:spPr bwMode="auto">
            <a:xfrm>
              <a:off x="13526053" y="7281382"/>
              <a:ext cx="498604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5" name="Забайкальский край"/>
            <p:cNvSpPr>
              <a:spLocks/>
            </p:cNvSpPr>
            <p:nvPr/>
          </p:nvSpPr>
          <p:spPr bwMode="auto">
            <a:xfrm>
              <a:off x="10436454" y="6490342"/>
              <a:ext cx="1533688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6" name="Костромская область"/>
            <p:cNvSpPr>
              <a:spLocks/>
            </p:cNvSpPr>
            <p:nvPr/>
          </p:nvSpPr>
          <p:spPr bwMode="auto">
            <a:xfrm>
              <a:off x="2581527" y="5184649"/>
              <a:ext cx="874102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7" name="Иркутская область"/>
            <p:cNvSpPr>
              <a:spLocks/>
            </p:cNvSpPr>
            <p:nvPr/>
          </p:nvSpPr>
          <p:spPr bwMode="auto">
            <a:xfrm>
              <a:off x="8684967" y="5623057"/>
              <a:ext cx="2511955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8" name="Кабардино-Балкарская республика"/>
            <p:cNvSpPr>
              <a:spLocks/>
            </p:cNvSpPr>
            <p:nvPr/>
          </p:nvSpPr>
          <p:spPr bwMode="auto">
            <a:xfrm>
              <a:off x="807815" y="7834157"/>
              <a:ext cx="321966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9" name="Калининградская область"/>
            <p:cNvSpPr>
              <a:spLocks/>
            </p:cNvSpPr>
            <p:nvPr/>
          </p:nvSpPr>
          <p:spPr bwMode="auto">
            <a:xfrm>
              <a:off x="451255" y="3840834"/>
              <a:ext cx="284087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0" name="Калужская область"/>
            <p:cNvSpPr>
              <a:spLocks/>
            </p:cNvSpPr>
            <p:nvPr/>
          </p:nvSpPr>
          <p:spPr bwMode="auto">
            <a:xfrm>
              <a:off x="1457930" y="5251363"/>
              <a:ext cx="45454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1" name="Карачаево-Черкесская республика"/>
            <p:cNvSpPr>
              <a:spLocks/>
            </p:cNvSpPr>
            <p:nvPr/>
          </p:nvSpPr>
          <p:spPr bwMode="auto">
            <a:xfrm>
              <a:off x="631177" y="7605423"/>
              <a:ext cx="280804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2" name="Кировская область"/>
            <p:cNvSpPr>
              <a:spLocks/>
            </p:cNvSpPr>
            <p:nvPr/>
          </p:nvSpPr>
          <p:spPr bwMode="auto">
            <a:xfrm>
              <a:off x="3127477" y="5203710"/>
              <a:ext cx="1006676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3" name="Ивановская область"/>
            <p:cNvSpPr>
              <a:spLocks/>
            </p:cNvSpPr>
            <p:nvPr/>
          </p:nvSpPr>
          <p:spPr bwMode="auto">
            <a:xfrm>
              <a:off x="2420544" y="5337139"/>
              <a:ext cx="470194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4" name="Краснодарский край"/>
            <p:cNvSpPr>
              <a:spLocks noEditPoints="1"/>
            </p:cNvSpPr>
            <p:nvPr/>
          </p:nvSpPr>
          <p:spPr bwMode="auto">
            <a:xfrm>
              <a:off x="422846" y="6890627"/>
              <a:ext cx="612239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Красноярский край"/>
            <p:cNvSpPr>
              <a:spLocks/>
            </p:cNvSpPr>
            <p:nvPr/>
          </p:nvSpPr>
          <p:spPr bwMode="auto">
            <a:xfrm>
              <a:off x="7129056" y="2668569"/>
              <a:ext cx="2572057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6" name="Курганская область"/>
            <p:cNvSpPr>
              <a:spLocks/>
            </p:cNvSpPr>
            <p:nvPr/>
          </p:nvSpPr>
          <p:spPr bwMode="auto">
            <a:xfrm>
              <a:off x="4528591" y="6871566"/>
              <a:ext cx="792160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7" name="Курская область"/>
            <p:cNvSpPr>
              <a:spLocks/>
            </p:cNvSpPr>
            <p:nvPr/>
          </p:nvSpPr>
          <p:spPr bwMode="auto">
            <a:xfrm>
              <a:off x="1120311" y="5661179"/>
              <a:ext cx="451254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8" name="Ленинградская область"/>
            <p:cNvSpPr>
              <a:spLocks/>
            </p:cNvSpPr>
            <p:nvPr/>
          </p:nvSpPr>
          <p:spPr bwMode="auto">
            <a:xfrm>
              <a:off x="1836714" y="3859895"/>
              <a:ext cx="883572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9" name="Липецкая область"/>
            <p:cNvSpPr>
              <a:spLocks/>
            </p:cNvSpPr>
            <p:nvPr/>
          </p:nvSpPr>
          <p:spPr bwMode="auto">
            <a:xfrm>
              <a:off x="1543157" y="5832730"/>
              <a:ext cx="407192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0" name="Магаданская область"/>
            <p:cNvSpPr>
              <a:spLocks/>
            </p:cNvSpPr>
            <p:nvPr/>
          </p:nvSpPr>
          <p:spPr bwMode="auto">
            <a:xfrm>
              <a:off x="12885407" y="2458896"/>
              <a:ext cx="1438992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1" name="г. Москва"/>
            <p:cNvSpPr>
              <a:spLocks/>
            </p:cNvSpPr>
            <p:nvPr/>
          </p:nvSpPr>
          <p:spPr bwMode="auto">
            <a:xfrm>
              <a:off x="2032291" y="5337139"/>
              <a:ext cx="10416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2" name="Московская область"/>
            <p:cNvSpPr>
              <a:spLocks noEditPoints="1"/>
            </p:cNvSpPr>
            <p:nvPr/>
          </p:nvSpPr>
          <p:spPr bwMode="auto">
            <a:xfrm>
              <a:off x="1836714" y="5117935"/>
              <a:ext cx="498604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3" name="Мурманская область"/>
            <p:cNvSpPr>
              <a:spLocks/>
            </p:cNvSpPr>
            <p:nvPr/>
          </p:nvSpPr>
          <p:spPr bwMode="auto">
            <a:xfrm>
              <a:off x="3247297" y="2725753"/>
              <a:ext cx="820569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4" name="Ненецкий автономный округ"/>
            <p:cNvSpPr>
              <a:spLocks/>
            </p:cNvSpPr>
            <p:nvPr/>
          </p:nvSpPr>
          <p:spPr bwMode="auto">
            <a:xfrm>
              <a:off x="4153092" y="3650221"/>
              <a:ext cx="1808305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Нижегородская область"/>
            <p:cNvSpPr>
              <a:spLocks/>
            </p:cNvSpPr>
            <p:nvPr/>
          </p:nvSpPr>
          <p:spPr bwMode="auto">
            <a:xfrm>
              <a:off x="2411074" y="5575404"/>
              <a:ext cx="893041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6" name="Новгородская область"/>
            <p:cNvSpPr>
              <a:spLocks/>
            </p:cNvSpPr>
            <p:nvPr/>
          </p:nvSpPr>
          <p:spPr bwMode="auto">
            <a:xfrm>
              <a:off x="1723079" y="4298303"/>
              <a:ext cx="669056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7" name="Новосибирская область"/>
            <p:cNvSpPr>
              <a:spLocks/>
            </p:cNvSpPr>
            <p:nvPr/>
          </p:nvSpPr>
          <p:spPr bwMode="auto">
            <a:xfrm>
              <a:off x="6122380" y="7214668"/>
              <a:ext cx="1177128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8" name="Омская область"/>
            <p:cNvSpPr>
              <a:spLocks/>
            </p:cNvSpPr>
            <p:nvPr/>
          </p:nvSpPr>
          <p:spPr bwMode="auto">
            <a:xfrm>
              <a:off x="5585899" y="6814382"/>
              <a:ext cx="732058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9" name="Оренбургская область"/>
            <p:cNvSpPr>
              <a:spLocks/>
            </p:cNvSpPr>
            <p:nvPr/>
          </p:nvSpPr>
          <p:spPr bwMode="auto">
            <a:xfrm>
              <a:off x="2947555" y="6738138"/>
              <a:ext cx="1196067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0" name="Орловская область"/>
            <p:cNvSpPr>
              <a:spLocks/>
            </p:cNvSpPr>
            <p:nvPr/>
          </p:nvSpPr>
          <p:spPr bwMode="auto">
            <a:xfrm>
              <a:off x="1357051" y="5556343"/>
              <a:ext cx="337619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1" name="Пензенская область"/>
            <p:cNvSpPr>
              <a:spLocks/>
            </p:cNvSpPr>
            <p:nvPr/>
          </p:nvSpPr>
          <p:spPr bwMode="auto">
            <a:xfrm>
              <a:off x="2193274" y="6090056"/>
              <a:ext cx="460725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2" name="Пермский край"/>
            <p:cNvSpPr>
              <a:spLocks/>
            </p:cNvSpPr>
            <p:nvPr/>
          </p:nvSpPr>
          <p:spPr bwMode="auto">
            <a:xfrm>
              <a:off x="3815472" y="5499159"/>
              <a:ext cx="987736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3" name="Приморский край"/>
            <p:cNvSpPr>
              <a:spLocks/>
            </p:cNvSpPr>
            <p:nvPr/>
          </p:nvSpPr>
          <p:spPr bwMode="auto">
            <a:xfrm>
              <a:off x="14072004" y="6966872"/>
              <a:ext cx="659586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4" name="Псковская область"/>
            <p:cNvSpPr>
              <a:spLocks/>
            </p:cNvSpPr>
            <p:nvPr/>
          </p:nvSpPr>
          <p:spPr bwMode="auto">
            <a:xfrm>
              <a:off x="1401113" y="4060037"/>
              <a:ext cx="464009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5" name="Республика Адыгея"/>
            <p:cNvSpPr>
              <a:spLocks/>
            </p:cNvSpPr>
            <p:nvPr/>
          </p:nvSpPr>
          <p:spPr bwMode="auto">
            <a:xfrm>
              <a:off x="593298" y="7214668"/>
              <a:ext cx="205047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6" name="Республика Алтай"/>
            <p:cNvSpPr>
              <a:spLocks/>
            </p:cNvSpPr>
            <p:nvPr/>
          </p:nvSpPr>
          <p:spPr bwMode="auto">
            <a:xfrm>
              <a:off x="7138525" y="8358341"/>
              <a:ext cx="754283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7" name="Республика Башкортостан"/>
            <p:cNvSpPr>
              <a:spLocks/>
            </p:cNvSpPr>
            <p:nvPr/>
          </p:nvSpPr>
          <p:spPr bwMode="auto">
            <a:xfrm>
              <a:off x="3474567" y="6461750"/>
              <a:ext cx="839508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8" name="Республика Бурятия"/>
            <p:cNvSpPr>
              <a:spLocks/>
            </p:cNvSpPr>
            <p:nvPr/>
          </p:nvSpPr>
          <p:spPr bwMode="auto">
            <a:xfrm>
              <a:off x="9117283" y="6785791"/>
              <a:ext cx="2126987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9" name="Республика Дагестан"/>
            <p:cNvSpPr>
              <a:spLocks/>
            </p:cNvSpPr>
            <p:nvPr/>
          </p:nvSpPr>
          <p:spPr bwMode="auto">
            <a:xfrm>
              <a:off x="1110842" y="7919933"/>
              <a:ext cx="451254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0" name="Республика Ингушетия"/>
            <p:cNvSpPr>
              <a:spLocks/>
            </p:cNvSpPr>
            <p:nvPr/>
          </p:nvSpPr>
          <p:spPr bwMode="auto">
            <a:xfrm>
              <a:off x="1063494" y="8062892"/>
              <a:ext cx="236739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1" name="Республика Калмыкия"/>
            <p:cNvSpPr>
              <a:spLocks/>
            </p:cNvSpPr>
            <p:nvPr/>
          </p:nvSpPr>
          <p:spPr bwMode="auto">
            <a:xfrm>
              <a:off x="1110842" y="7233729"/>
              <a:ext cx="773220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Республика Карелия"/>
            <p:cNvSpPr>
              <a:spLocks/>
            </p:cNvSpPr>
            <p:nvPr/>
          </p:nvSpPr>
          <p:spPr bwMode="auto">
            <a:xfrm>
              <a:off x="2325848" y="3145099"/>
              <a:ext cx="1101371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3" name="Республика Коми"/>
            <p:cNvSpPr>
              <a:spLocks/>
            </p:cNvSpPr>
            <p:nvPr/>
          </p:nvSpPr>
          <p:spPr bwMode="auto">
            <a:xfrm>
              <a:off x="3654489" y="4326894"/>
              <a:ext cx="2297438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4" name="Республика Марий Эл"/>
            <p:cNvSpPr>
              <a:spLocks/>
            </p:cNvSpPr>
            <p:nvPr/>
          </p:nvSpPr>
          <p:spPr bwMode="auto">
            <a:xfrm>
              <a:off x="2938086" y="5842261"/>
              <a:ext cx="470194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5" name="Республика Мордовия"/>
            <p:cNvSpPr>
              <a:spLocks/>
            </p:cNvSpPr>
            <p:nvPr/>
          </p:nvSpPr>
          <p:spPr bwMode="auto">
            <a:xfrm>
              <a:off x="2278500" y="5908975"/>
              <a:ext cx="527012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6" name="Республика Саха (Якутия)"/>
            <p:cNvSpPr>
              <a:spLocks/>
            </p:cNvSpPr>
            <p:nvPr/>
          </p:nvSpPr>
          <p:spPr bwMode="auto">
            <a:xfrm>
              <a:off x="9259326" y="1944243"/>
              <a:ext cx="396370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7" name="Северная Осетия-Алания"/>
            <p:cNvSpPr>
              <a:spLocks/>
            </p:cNvSpPr>
            <p:nvPr/>
          </p:nvSpPr>
          <p:spPr bwMode="auto">
            <a:xfrm>
              <a:off x="893041" y="8043831"/>
              <a:ext cx="189392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8" name="Республика Татарстан"/>
            <p:cNvSpPr>
              <a:spLocks/>
            </p:cNvSpPr>
            <p:nvPr/>
          </p:nvSpPr>
          <p:spPr bwMode="auto">
            <a:xfrm>
              <a:off x="2881268" y="6137709"/>
              <a:ext cx="830038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9" name="Республика Тыва"/>
            <p:cNvSpPr>
              <a:spLocks/>
            </p:cNvSpPr>
            <p:nvPr/>
          </p:nvSpPr>
          <p:spPr bwMode="auto">
            <a:xfrm>
              <a:off x="7807582" y="8072422"/>
              <a:ext cx="1338110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0" name="Республика Хакасия"/>
            <p:cNvSpPr>
              <a:spLocks/>
            </p:cNvSpPr>
            <p:nvPr/>
          </p:nvSpPr>
          <p:spPr bwMode="auto">
            <a:xfrm>
              <a:off x="7675007" y="7757912"/>
              <a:ext cx="517541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1" name="Ростовская область"/>
            <p:cNvSpPr>
              <a:spLocks/>
            </p:cNvSpPr>
            <p:nvPr/>
          </p:nvSpPr>
          <p:spPr bwMode="auto">
            <a:xfrm>
              <a:off x="883572" y="6585648"/>
              <a:ext cx="773220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2" name="Рязанская область"/>
            <p:cNvSpPr>
              <a:spLocks/>
            </p:cNvSpPr>
            <p:nvPr/>
          </p:nvSpPr>
          <p:spPr bwMode="auto">
            <a:xfrm>
              <a:off x="1884061" y="5670710"/>
              <a:ext cx="527013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3" name="Самарская область"/>
            <p:cNvSpPr>
              <a:spLocks/>
            </p:cNvSpPr>
            <p:nvPr/>
          </p:nvSpPr>
          <p:spPr bwMode="auto">
            <a:xfrm>
              <a:off x="2758164" y="6576117"/>
              <a:ext cx="602768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4" name="г. Санкт-Петербург"/>
            <p:cNvSpPr>
              <a:spLocks/>
            </p:cNvSpPr>
            <p:nvPr/>
          </p:nvSpPr>
          <p:spPr bwMode="auto">
            <a:xfrm>
              <a:off x="2079639" y="4060037"/>
              <a:ext cx="17992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Саратовская область"/>
            <p:cNvSpPr>
              <a:spLocks/>
            </p:cNvSpPr>
            <p:nvPr/>
          </p:nvSpPr>
          <p:spPr bwMode="auto">
            <a:xfrm>
              <a:off x="1969288" y="6385505"/>
              <a:ext cx="930920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6" name="Сахалинская область"/>
            <p:cNvSpPr>
              <a:spLocks/>
            </p:cNvSpPr>
            <p:nvPr/>
          </p:nvSpPr>
          <p:spPr bwMode="auto">
            <a:xfrm>
              <a:off x="14072004" y="5594465"/>
              <a:ext cx="1328641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7" name="Свердловская область"/>
            <p:cNvSpPr>
              <a:spLocks/>
            </p:cNvSpPr>
            <p:nvPr/>
          </p:nvSpPr>
          <p:spPr bwMode="auto">
            <a:xfrm>
              <a:off x="4143623" y="5642118"/>
              <a:ext cx="1101371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8" name="Смоленская область"/>
            <p:cNvSpPr>
              <a:spLocks/>
            </p:cNvSpPr>
            <p:nvPr/>
          </p:nvSpPr>
          <p:spPr bwMode="auto">
            <a:xfrm>
              <a:off x="1290764" y="4812955"/>
              <a:ext cx="583828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9" name="Ставропольский край"/>
            <p:cNvSpPr>
              <a:spLocks/>
            </p:cNvSpPr>
            <p:nvPr/>
          </p:nvSpPr>
          <p:spPr bwMode="auto">
            <a:xfrm>
              <a:off x="893041" y="7338566"/>
              <a:ext cx="555419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0" name="Тамбовская область"/>
            <p:cNvSpPr>
              <a:spLocks/>
            </p:cNvSpPr>
            <p:nvPr/>
          </p:nvSpPr>
          <p:spPr bwMode="auto">
            <a:xfrm>
              <a:off x="1836714" y="5994750"/>
              <a:ext cx="384969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1" name="Тверская область"/>
            <p:cNvSpPr>
              <a:spLocks/>
            </p:cNvSpPr>
            <p:nvPr/>
          </p:nvSpPr>
          <p:spPr bwMode="auto">
            <a:xfrm>
              <a:off x="1581035" y="4612813"/>
              <a:ext cx="915265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2" name="Томская область"/>
            <p:cNvSpPr>
              <a:spLocks/>
            </p:cNvSpPr>
            <p:nvPr/>
          </p:nvSpPr>
          <p:spPr bwMode="auto">
            <a:xfrm>
              <a:off x="6254954" y="6461750"/>
              <a:ext cx="1609445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3" name="Тульская область"/>
            <p:cNvSpPr>
              <a:spLocks/>
            </p:cNvSpPr>
            <p:nvPr/>
          </p:nvSpPr>
          <p:spPr bwMode="auto">
            <a:xfrm>
              <a:off x="1647322" y="5489628"/>
              <a:ext cx="321966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4" name="Тюменская область"/>
            <p:cNvSpPr>
              <a:spLocks/>
            </p:cNvSpPr>
            <p:nvPr/>
          </p:nvSpPr>
          <p:spPr bwMode="auto">
            <a:xfrm>
              <a:off x="5011539" y="6404566"/>
              <a:ext cx="1224476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5" name="Республика Удмуртия"/>
            <p:cNvSpPr>
              <a:spLocks/>
            </p:cNvSpPr>
            <p:nvPr/>
          </p:nvSpPr>
          <p:spPr bwMode="auto">
            <a:xfrm>
              <a:off x="3484037" y="5947097"/>
              <a:ext cx="470194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6" name="Ульяновская область"/>
            <p:cNvSpPr>
              <a:spLocks/>
            </p:cNvSpPr>
            <p:nvPr/>
          </p:nvSpPr>
          <p:spPr bwMode="auto">
            <a:xfrm>
              <a:off x="2572057" y="6280669"/>
              <a:ext cx="574360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7" name="Хабаровский край"/>
            <p:cNvSpPr>
              <a:spLocks/>
            </p:cNvSpPr>
            <p:nvPr/>
          </p:nvSpPr>
          <p:spPr bwMode="auto">
            <a:xfrm>
              <a:off x="12516093" y="4145813"/>
              <a:ext cx="2149210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ХМАО"/>
            <p:cNvSpPr>
              <a:spLocks/>
            </p:cNvSpPr>
            <p:nvPr/>
          </p:nvSpPr>
          <p:spPr bwMode="auto">
            <a:xfrm>
              <a:off x="4907374" y="5003567"/>
              <a:ext cx="2581526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9" name="Челябинская область"/>
            <p:cNvSpPr>
              <a:spLocks/>
            </p:cNvSpPr>
            <p:nvPr/>
          </p:nvSpPr>
          <p:spPr bwMode="auto">
            <a:xfrm>
              <a:off x="3954231" y="6785791"/>
              <a:ext cx="687995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0" name="Чеченская республика"/>
            <p:cNvSpPr>
              <a:spLocks/>
            </p:cNvSpPr>
            <p:nvPr/>
          </p:nvSpPr>
          <p:spPr bwMode="auto">
            <a:xfrm>
              <a:off x="1101372" y="8120075"/>
              <a:ext cx="309210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1" name="Республика Чувашия"/>
            <p:cNvSpPr>
              <a:spLocks/>
            </p:cNvSpPr>
            <p:nvPr/>
          </p:nvSpPr>
          <p:spPr bwMode="auto">
            <a:xfrm>
              <a:off x="2814981" y="6004281"/>
              <a:ext cx="284087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2" name="Чукотский автономный округ"/>
            <p:cNvSpPr>
              <a:spLocks/>
            </p:cNvSpPr>
            <p:nvPr/>
          </p:nvSpPr>
          <p:spPr bwMode="auto">
            <a:xfrm>
              <a:off x="12762302" y="0"/>
              <a:ext cx="2073453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3" name="Ямало-Ненецкий автономный округ"/>
            <p:cNvSpPr>
              <a:spLocks/>
            </p:cNvSpPr>
            <p:nvPr/>
          </p:nvSpPr>
          <p:spPr bwMode="auto">
            <a:xfrm>
              <a:off x="5424916" y="3688344"/>
              <a:ext cx="2117518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4" name="Ярославская область"/>
            <p:cNvSpPr>
              <a:spLocks/>
            </p:cNvSpPr>
            <p:nvPr/>
          </p:nvSpPr>
          <p:spPr bwMode="auto">
            <a:xfrm>
              <a:off x="2306909" y="4936853"/>
              <a:ext cx="413377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5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2316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204B82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298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89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8" y="625557"/>
            <a:ext cx="10290049" cy="1119720"/>
          </a:xfrm>
        </p:spPr>
        <p:txBody>
          <a:bodyPr anchor="ctr"/>
          <a:lstStyle/>
          <a:p>
            <a:pPr>
              <a:lnSpc>
                <a:spcPct val="50000"/>
              </a:lnSpc>
            </a:pPr>
            <a:r>
              <a:rPr lang="ru-RU" dirty="0"/>
              <a:t>КОЭФФИЦИЕНТ СМЕРТНОСТИ </a:t>
            </a:r>
            <a:r>
              <a:rPr lang="ru-RU" dirty="0" smtClean="0"/>
              <a:t>ОТ НОВООБРАЗОВАНИЙ</a:t>
            </a:r>
          </a:p>
          <a:p>
            <a:pPr>
              <a:lnSpc>
                <a:spcPct val="50000"/>
              </a:lnSpc>
            </a:pPr>
            <a:r>
              <a:rPr lang="ru-RU" sz="1600" dirty="0" smtClean="0"/>
              <a:t>НА 100 000 ЧЕЛОВЕК НАСЕЛЕНИЯ </a:t>
            </a:r>
            <a:endParaRPr lang="ru-RU" sz="1600" dirty="0"/>
          </a:p>
        </p:txBody>
      </p:sp>
      <p:graphicFrame>
        <p:nvGraphicFramePr>
          <p:cNvPr id="91" name="Таблица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207099"/>
              </p:ext>
            </p:extLst>
          </p:nvPr>
        </p:nvGraphicFramePr>
        <p:xfrm>
          <a:off x="120283" y="2184655"/>
          <a:ext cx="2199258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9258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Севастополь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 Санкт-Петербург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Чукотский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92" name="Диаграмма 91"/>
          <p:cNvGraphicFramePr/>
          <p:nvPr>
            <p:extLst>
              <p:ext uri="{D42A27DB-BD31-4B8C-83A1-F6EECF244321}">
                <p14:modId xmlns:p14="http://schemas.microsoft.com/office/powerpoint/2010/main" val="3856951851"/>
              </p:ext>
            </p:extLst>
          </p:nvPr>
        </p:nvGraphicFramePr>
        <p:xfrm>
          <a:off x="2217934" y="2040479"/>
          <a:ext cx="2374904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3" name="Прямая соединительная линия 92"/>
          <p:cNvCxnSpPr/>
          <p:nvPr/>
        </p:nvCxnSpPr>
        <p:spPr>
          <a:xfrm>
            <a:off x="2363939" y="2175231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Группа 93"/>
          <p:cNvGrpSpPr/>
          <p:nvPr/>
        </p:nvGrpSpPr>
        <p:grpSpPr>
          <a:xfrm>
            <a:off x="4157746" y="5874763"/>
            <a:ext cx="1416856" cy="276999"/>
            <a:chOff x="9632569" y="1908316"/>
            <a:chExt cx="1416856" cy="276999"/>
          </a:xfrm>
        </p:grpSpPr>
        <p:sp>
          <p:nvSpPr>
            <p:cNvPr id="95" name="Овал 9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797800" y="1908316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39,1 до 132,4</a:t>
              </a: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5682508" y="5874763"/>
            <a:ext cx="1498324" cy="276999"/>
            <a:chOff x="9632569" y="2243262"/>
            <a:chExt cx="1498324" cy="276999"/>
          </a:xfrm>
        </p:grpSpPr>
        <p:sp>
          <p:nvSpPr>
            <p:cNvPr id="98" name="Овал 97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9800721" y="2243262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132,4 до 161,1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7166759" y="5874763"/>
            <a:ext cx="1502012" cy="276999"/>
            <a:chOff x="9632569" y="2543590"/>
            <a:chExt cx="1502012" cy="276999"/>
          </a:xfrm>
        </p:grpSpPr>
        <p:sp>
          <p:nvSpPr>
            <p:cNvPr id="101" name="Овал 100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804409" y="2543590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161,1 до 189,8</a:t>
              </a: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8723889" y="5874763"/>
            <a:ext cx="1480098" cy="276999"/>
            <a:chOff x="9632569" y="2851258"/>
            <a:chExt cx="1480098" cy="276999"/>
          </a:xfrm>
        </p:grpSpPr>
        <p:sp>
          <p:nvSpPr>
            <p:cNvPr id="104" name="Овал 103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782495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189,8 до 218,5</a:t>
              </a: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10194076" y="5874763"/>
            <a:ext cx="1517653" cy="276999"/>
            <a:chOff x="9632569" y="3167661"/>
            <a:chExt cx="1517653" cy="276999"/>
          </a:xfrm>
        </p:grpSpPr>
        <p:sp>
          <p:nvSpPr>
            <p:cNvPr id="107" name="Овал 106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783181" y="3167661"/>
              <a:ext cx="1367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218,5 до 285,4</a:t>
              </a:r>
            </a:p>
          </p:txBody>
        </p:sp>
      </p:grp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10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5" name="Прямоугольник 114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6" name="Овал 11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419" y="730952"/>
              <a:ext cx="598714" cy="598714"/>
            </a:xfrm>
            <a:prstGeom prst="rect">
              <a:avLst/>
            </a:prstGeom>
          </p:spPr>
        </p:pic>
      </p:grpSp>
      <p:grpSp>
        <p:nvGrpSpPr>
          <p:cNvPr id="114" name="Группа 113"/>
          <p:cNvGrpSpPr/>
          <p:nvPr/>
        </p:nvGrpSpPr>
        <p:grpSpPr>
          <a:xfrm>
            <a:off x="4218710" y="1375011"/>
            <a:ext cx="7790400" cy="4471200"/>
            <a:chOff x="0" y="0"/>
            <a:chExt cx="15735300" cy="9082667"/>
          </a:xfrm>
        </p:grpSpPr>
        <p:sp>
          <p:nvSpPr>
            <p:cNvPr id="118" name="Владимирская область"/>
            <p:cNvSpPr>
              <a:spLocks/>
            </p:cNvSpPr>
            <p:nvPr/>
          </p:nvSpPr>
          <p:spPr bwMode="auto">
            <a:xfrm>
              <a:off x="2213464" y="5308547"/>
              <a:ext cx="408109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Камчатский край"/>
            <p:cNvSpPr>
              <a:spLocks/>
            </p:cNvSpPr>
            <p:nvPr/>
          </p:nvSpPr>
          <p:spPr bwMode="auto">
            <a:xfrm>
              <a:off x="13653721" y="1686917"/>
              <a:ext cx="2081579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Алтайский край"/>
            <p:cNvSpPr>
              <a:spLocks/>
            </p:cNvSpPr>
            <p:nvPr/>
          </p:nvSpPr>
          <p:spPr bwMode="auto">
            <a:xfrm>
              <a:off x="6327531" y="7919933"/>
              <a:ext cx="1149594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Амурская область"/>
            <p:cNvSpPr>
              <a:spLocks/>
            </p:cNvSpPr>
            <p:nvPr/>
          </p:nvSpPr>
          <p:spPr bwMode="auto">
            <a:xfrm>
              <a:off x="11383108" y="6185363"/>
              <a:ext cx="2062529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Архангельская область"/>
            <p:cNvSpPr>
              <a:spLocks/>
            </p:cNvSpPr>
            <p:nvPr/>
          </p:nvSpPr>
          <p:spPr bwMode="auto">
            <a:xfrm>
              <a:off x="2897798" y="3812242"/>
              <a:ext cx="1502020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Астраханская область"/>
            <p:cNvSpPr>
              <a:spLocks/>
            </p:cNvSpPr>
            <p:nvPr/>
          </p:nvSpPr>
          <p:spPr bwMode="auto">
            <a:xfrm>
              <a:off x="1691054" y="7262321"/>
              <a:ext cx="398585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Белгородская область"/>
            <p:cNvSpPr>
              <a:spLocks/>
            </p:cNvSpPr>
            <p:nvPr/>
          </p:nvSpPr>
          <p:spPr bwMode="auto">
            <a:xfrm>
              <a:off x="1111495" y="5956628"/>
              <a:ext cx="341434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5" name="Брянская область"/>
            <p:cNvSpPr>
              <a:spLocks/>
            </p:cNvSpPr>
            <p:nvPr/>
          </p:nvSpPr>
          <p:spPr bwMode="auto">
            <a:xfrm>
              <a:off x="1025770" y="5251363"/>
              <a:ext cx="465259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Волгоградская область"/>
            <p:cNvSpPr>
              <a:spLocks/>
            </p:cNvSpPr>
            <p:nvPr/>
          </p:nvSpPr>
          <p:spPr bwMode="auto">
            <a:xfrm>
              <a:off x="1443404" y="6518934"/>
              <a:ext cx="865310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Вологодская область"/>
            <p:cNvSpPr>
              <a:spLocks/>
            </p:cNvSpPr>
            <p:nvPr/>
          </p:nvSpPr>
          <p:spPr bwMode="auto">
            <a:xfrm>
              <a:off x="2337289" y="4384078"/>
              <a:ext cx="1244844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Воронежская область"/>
            <p:cNvSpPr>
              <a:spLocks/>
            </p:cNvSpPr>
            <p:nvPr/>
          </p:nvSpPr>
          <p:spPr bwMode="auto">
            <a:xfrm>
              <a:off x="1359145" y="6051934"/>
              <a:ext cx="579559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Еврейская автономная область"/>
            <p:cNvSpPr>
              <a:spLocks/>
            </p:cNvSpPr>
            <p:nvPr/>
          </p:nvSpPr>
          <p:spPr bwMode="auto">
            <a:xfrm>
              <a:off x="13436112" y="7281382"/>
              <a:ext cx="493834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0" name="Забайкальский край"/>
            <p:cNvSpPr>
              <a:spLocks/>
            </p:cNvSpPr>
            <p:nvPr/>
          </p:nvSpPr>
          <p:spPr bwMode="auto">
            <a:xfrm>
              <a:off x="10366864" y="6490342"/>
              <a:ext cx="1519604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1" name="Костромская область"/>
            <p:cNvSpPr>
              <a:spLocks/>
            </p:cNvSpPr>
            <p:nvPr/>
          </p:nvSpPr>
          <p:spPr bwMode="auto">
            <a:xfrm>
              <a:off x="2565889" y="5184649"/>
              <a:ext cx="863844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Иркутская область"/>
            <p:cNvSpPr>
              <a:spLocks/>
            </p:cNvSpPr>
            <p:nvPr/>
          </p:nvSpPr>
          <p:spPr bwMode="auto">
            <a:xfrm>
              <a:off x="8628185" y="5623057"/>
              <a:ext cx="2488223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Кабардино-Балкарская республика"/>
            <p:cNvSpPr>
              <a:spLocks/>
            </p:cNvSpPr>
            <p:nvPr/>
          </p:nvSpPr>
          <p:spPr bwMode="auto">
            <a:xfrm>
              <a:off x="797170" y="7834157"/>
              <a:ext cx="323850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4" name="Калининградская область"/>
            <p:cNvSpPr>
              <a:spLocks/>
            </p:cNvSpPr>
            <p:nvPr/>
          </p:nvSpPr>
          <p:spPr bwMode="auto">
            <a:xfrm>
              <a:off x="446210" y="3840834"/>
              <a:ext cx="28575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5" name="Калужская область"/>
            <p:cNvSpPr>
              <a:spLocks/>
            </p:cNvSpPr>
            <p:nvPr/>
          </p:nvSpPr>
          <p:spPr bwMode="auto">
            <a:xfrm>
              <a:off x="1443404" y="5251363"/>
              <a:ext cx="45720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Карачаево-Черкесская республика"/>
            <p:cNvSpPr>
              <a:spLocks/>
            </p:cNvSpPr>
            <p:nvPr/>
          </p:nvSpPr>
          <p:spPr bwMode="auto">
            <a:xfrm>
              <a:off x="627185" y="7605423"/>
              <a:ext cx="274760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Кемеровская область"/>
            <p:cNvSpPr>
              <a:spLocks/>
            </p:cNvSpPr>
            <p:nvPr/>
          </p:nvSpPr>
          <p:spPr bwMode="auto">
            <a:xfrm>
              <a:off x="7240466" y="7471994"/>
              <a:ext cx="550984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Кировская область"/>
            <p:cNvSpPr>
              <a:spLocks/>
            </p:cNvSpPr>
            <p:nvPr/>
          </p:nvSpPr>
          <p:spPr bwMode="auto">
            <a:xfrm>
              <a:off x="3107348" y="5203710"/>
              <a:ext cx="997195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Ивановская область"/>
            <p:cNvSpPr>
              <a:spLocks/>
            </p:cNvSpPr>
            <p:nvPr/>
          </p:nvSpPr>
          <p:spPr bwMode="auto">
            <a:xfrm>
              <a:off x="2403964" y="5337139"/>
              <a:ext cx="465259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0" name="Краснодарский край"/>
            <p:cNvSpPr>
              <a:spLocks noEditPoints="1"/>
            </p:cNvSpPr>
            <p:nvPr/>
          </p:nvSpPr>
          <p:spPr bwMode="auto">
            <a:xfrm>
              <a:off x="417635" y="6890627"/>
              <a:ext cx="608135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Красноярский край"/>
            <p:cNvSpPr>
              <a:spLocks/>
            </p:cNvSpPr>
            <p:nvPr/>
          </p:nvSpPr>
          <p:spPr bwMode="auto">
            <a:xfrm>
              <a:off x="7078541" y="2668569"/>
              <a:ext cx="2556363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урганская область"/>
            <p:cNvSpPr>
              <a:spLocks/>
            </p:cNvSpPr>
            <p:nvPr/>
          </p:nvSpPr>
          <p:spPr bwMode="auto">
            <a:xfrm>
              <a:off x="4493602" y="6871566"/>
              <a:ext cx="789110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Курская область"/>
            <p:cNvSpPr>
              <a:spLocks/>
            </p:cNvSpPr>
            <p:nvPr/>
          </p:nvSpPr>
          <p:spPr bwMode="auto">
            <a:xfrm>
              <a:off x="1111495" y="5661179"/>
              <a:ext cx="446209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4" name="Ленинградская область"/>
            <p:cNvSpPr>
              <a:spLocks/>
            </p:cNvSpPr>
            <p:nvPr/>
          </p:nvSpPr>
          <p:spPr bwMode="auto">
            <a:xfrm>
              <a:off x="1824404" y="3859895"/>
              <a:ext cx="873369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Липецкая область"/>
            <p:cNvSpPr>
              <a:spLocks/>
            </p:cNvSpPr>
            <p:nvPr/>
          </p:nvSpPr>
          <p:spPr bwMode="auto">
            <a:xfrm>
              <a:off x="1529129" y="5832730"/>
              <a:ext cx="409575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Магаданская область"/>
            <p:cNvSpPr>
              <a:spLocks/>
            </p:cNvSpPr>
            <p:nvPr/>
          </p:nvSpPr>
          <p:spPr bwMode="auto">
            <a:xfrm>
              <a:off x="12799402" y="2458896"/>
              <a:ext cx="1424354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г. Москва"/>
            <p:cNvSpPr>
              <a:spLocks/>
            </p:cNvSpPr>
            <p:nvPr/>
          </p:nvSpPr>
          <p:spPr bwMode="auto">
            <a:xfrm>
              <a:off x="2013439" y="5337139"/>
              <a:ext cx="10477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8" name="Московская область"/>
            <p:cNvSpPr>
              <a:spLocks noEditPoints="1"/>
            </p:cNvSpPr>
            <p:nvPr/>
          </p:nvSpPr>
          <p:spPr bwMode="auto">
            <a:xfrm>
              <a:off x="1824404" y="5117935"/>
              <a:ext cx="493835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Мурманская область"/>
            <p:cNvSpPr>
              <a:spLocks/>
            </p:cNvSpPr>
            <p:nvPr/>
          </p:nvSpPr>
          <p:spPr bwMode="auto">
            <a:xfrm>
              <a:off x="3220183" y="2725753"/>
              <a:ext cx="817685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Ненецкий автономный округ"/>
            <p:cNvSpPr>
              <a:spLocks/>
            </p:cNvSpPr>
            <p:nvPr/>
          </p:nvSpPr>
          <p:spPr bwMode="auto">
            <a:xfrm>
              <a:off x="4123593" y="3650221"/>
              <a:ext cx="1795828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Нижегородская область"/>
            <p:cNvSpPr>
              <a:spLocks/>
            </p:cNvSpPr>
            <p:nvPr/>
          </p:nvSpPr>
          <p:spPr bwMode="auto">
            <a:xfrm>
              <a:off x="2394439" y="5575404"/>
              <a:ext cx="882894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Новгородская область"/>
            <p:cNvSpPr>
              <a:spLocks/>
            </p:cNvSpPr>
            <p:nvPr/>
          </p:nvSpPr>
          <p:spPr bwMode="auto">
            <a:xfrm>
              <a:off x="1710104" y="4298303"/>
              <a:ext cx="665285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Новосибирская область"/>
            <p:cNvSpPr>
              <a:spLocks/>
            </p:cNvSpPr>
            <p:nvPr/>
          </p:nvSpPr>
          <p:spPr bwMode="auto">
            <a:xfrm>
              <a:off x="6081346" y="7214668"/>
              <a:ext cx="1168645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Омская область"/>
            <p:cNvSpPr>
              <a:spLocks/>
            </p:cNvSpPr>
            <p:nvPr/>
          </p:nvSpPr>
          <p:spPr bwMode="auto">
            <a:xfrm>
              <a:off x="5549412" y="6814382"/>
              <a:ext cx="720969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Оренбургская область"/>
            <p:cNvSpPr>
              <a:spLocks/>
            </p:cNvSpPr>
            <p:nvPr/>
          </p:nvSpPr>
          <p:spPr bwMode="auto">
            <a:xfrm>
              <a:off x="2926373" y="6738138"/>
              <a:ext cx="1187695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Орловская область"/>
            <p:cNvSpPr>
              <a:spLocks/>
            </p:cNvSpPr>
            <p:nvPr/>
          </p:nvSpPr>
          <p:spPr bwMode="auto">
            <a:xfrm>
              <a:off x="1349620" y="5556343"/>
              <a:ext cx="331909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Пензенская область"/>
            <p:cNvSpPr>
              <a:spLocks/>
            </p:cNvSpPr>
            <p:nvPr/>
          </p:nvSpPr>
          <p:spPr bwMode="auto">
            <a:xfrm>
              <a:off x="2175364" y="6090056"/>
              <a:ext cx="455734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Пермский край"/>
            <p:cNvSpPr>
              <a:spLocks/>
            </p:cNvSpPr>
            <p:nvPr/>
          </p:nvSpPr>
          <p:spPr bwMode="auto">
            <a:xfrm>
              <a:off x="3791683" y="5499159"/>
              <a:ext cx="978144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Приморский край"/>
            <p:cNvSpPr>
              <a:spLocks/>
            </p:cNvSpPr>
            <p:nvPr/>
          </p:nvSpPr>
          <p:spPr bwMode="auto">
            <a:xfrm>
              <a:off x="13977571" y="6966872"/>
              <a:ext cx="655760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Псковская область"/>
            <p:cNvSpPr>
              <a:spLocks/>
            </p:cNvSpPr>
            <p:nvPr/>
          </p:nvSpPr>
          <p:spPr bwMode="auto">
            <a:xfrm>
              <a:off x="1386254" y="4060037"/>
              <a:ext cx="466725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Республика Адыгея"/>
            <p:cNvSpPr>
              <a:spLocks/>
            </p:cNvSpPr>
            <p:nvPr/>
          </p:nvSpPr>
          <p:spPr bwMode="auto">
            <a:xfrm>
              <a:off x="589085" y="7214668"/>
              <a:ext cx="198560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2" name="Республика Алтай"/>
            <p:cNvSpPr>
              <a:spLocks/>
            </p:cNvSpPr>
            <p:nvPr/>
          </p:nvSpPr>
          <p:spPr bwMode="auto">
            <a:xfrm>
              <a:off x="7088066" y="8358341"/>
              <a:ext cx="751009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Республика Башкортостан"/>
            <p:cNvSpPr>
              <a:spLocks/>
            </p:cNvSpPr>
            <p:nvPr/>
          </p:nvSpPr>
          <p:spPr bwMode="auto">
            <a:xfrm>
              <a:off x="3448783" y="6461750"/>
              <a:ext cx="836735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Республика Бурятия"/>
            <p:cNvSpPr>
              <a:spLocks/>
            </p:cNvSpPr>
            <p:nvPr/>
          </p:nvSpPr>
          <p:spPr bwMode="auto">
            <a:xfrm>
              <a:off x="9055345" y="6785791"/>
              <a:ext cx="2108688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Республика Дагестан"/>
            <p:cNvSpPr>
              <a:spLocks/>
            </p:cNvSpPr>
            <p:nvPr/>
          </p:nvSpPr>
          <p:spPr bwMode="auto">
            <a:xfrm>
              <a:off x="1101970" y="7919933"/>
              <a:ext cx="446209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Республика Ингушетия"/>
            <p:cNvSpPr>
              <a:spLocks/>
            </p:cNvSpPr>
            <p:nvPr/>
          </p:nvSpPr>
          <p:spPr bwMode="auto">
            <a:xfrm>
              <a:off x="1054345" y="8062892"/>
              <a:ext cx="238125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Республика Калмыкия"/>
            <p:cNvSpPr>
              <a:spLocks/>
            </p:cNvSpPr>
            <p:nvPr/>
          </p:nvSpPr>
          <p:spPr bwMode="auto">
            <a:xfrm>
              <a:off x="1101970" y="7233729"/>
              <a:ext cx="770059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Республика Карелия"/>
            <p:cNvSpPr>
              <a:spLocks/>
            </p:cNvSpPr>
            <p:nvPr/>
          </p:nvSpPr>
          <p:spPr bwMode="auto">
            <a:xfrm>
              <a:off x="2308714" y="3145099"/>
              <a:ext cx="1092444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Коми"/>
            <p:cNvSpPr>
              <a:spLocks/>
            </p:cNvSpPr>
            <p:nvPr/>
          </p:nvSpPr>
          <p:spPr bwMode="auto">
            <a:xfrm>
              <a:off x="3629758" y="4326894"/>
              <a:ext cx="2280138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Республика Марий Эл"/>
            <p:cNvSpPr>
              <a:spLocks/>
            </p:cNvSpPr>
            <p:nvPr/>
          </p:nvSpPr>
          <p:spPr bwMode="auto">
            <a:xfrm>
              <a:off x="2916848" y="5842261"/>
              <a:ext cx="465260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Мордовия"/>
            <p:cNvSpPr>
              <a:spLocks/>
            </p:cNvSpPr>
            <p:nvPr/>
          </p:nvSpPr>
          <p:spPr bwMode="auto">
            <a:xfrm>
              <a:off x="2261089" y="5908975"/>
              <a:ext cx="522409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Республика Саха (Якутия)"/>
            <p:cNvSpPr>
              <a:spLocks/>
            </p:cNvSpPr>
            <p:nvPr/>
          </p:nvSpPr>
          <p:spPr bwMode="auto">
            <a:xfrm>
              <a:off x="9198220" y="1944243"/>
              <a:ext cx="3933092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Северная Осетия-Алания"/>
            <p:cNvSpPr>
              <a:spLocks/>
            </p:cNvSpPr>
            <p:nvPr/>
          </p:nvSpPr>
          <p:spPr bwMode="auto">
            <a:xfrm>
              <a:off x="882895" y="8043831"/>
              <a:ext cx="190500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Республика Татарстан"/>
            <p:cNvSpPr>
              <a:spLocks/>
            </p:cNvSpPr>
            <p:nvPr/>
          </p:nvSpPr>
          <p:spPr bwMode="auto">
            <a:xfrm>
              <a:off x="2859698" y="6137709"/>
              <a:ext cx="827210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Тыва"/>
            <p:cNvSpPr>
              <a:spLocks/>
            </p:cNvSpPr>
            <p:nvPr/>
          </p:nvSpPr>
          <p:spPr bwMode="auto">
            <a:xfrm>
              <a:off x="7753350" y="8072422"/>
              <a:ext cx="1330570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Республика Хакасия"/>
            <p:cNvSpPr>
              <a:spLocks/>
            </p:cNvSpPr>
            <p:nvPr/>
          </p:nvSpPr>
          <p:spPr bwMode="auto">
            <a:xfrm>
              <a:off x="7620000" y="7757912"/>
              <a:ext cx="512885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7" name="Ростовская область"/>
            <p:cNvSpPr>
              <a:spLocks/>
            </p:cNvSpPr>
            <p:nvPr/>
          </p:nvSpPr>
          <p:spPr bwMode="auto">
            <a:xfrm>
              <a:off x="873370" y="6585648"/>
              <a:ext cx="770059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Рязанская область"/>
            <p:cNvSpPr>
              <a:spLocks/>
            </p:cNvSpPr>
            <p:nvPr/>
          </p:nvSpPr>
          <p:spPr bwMode="auto">
            <a:xfrm>
              <a:off x="1872029" y="5670710"/>
              <a:ext cx="522410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Самарская область"/>
            <p:cNvSpPr>
              <a:spLocks/>
            </p:cNvSpPr>
            <p:nvPr/>
          </p:nvSpPr>
          <p:spPr bwMode="auto">
            <a:xfrm>
              <a:off x="2735873" y="6576117"/>
              <a:ext cx="598610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г. Санкт-Петербург"/>
            <p:cNvSpPr>
              <a:spLocks/>
            </p:cNvSpPr>
            <p:nvPr/>
          </p:nvSpPr>
          <p:spPr bwMode="auto">
            <a:xfrm>
              <a:off x="2061064" y="4060037"/>
              <a:ext cx="180975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Саратовская область"/>
            <p:cNvSpPr>
              <a:spLocks/>
            </p:cNvSpPr>
            <p:nvPr/>
          </p:nvSpPr>
          <p:spPr bwMode="auto">
            <a:xfrm>
              <a:off x="1957754" y="6385505"/>
              <a:ext cx="920994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Сахалинская область"/>
            <p:cNvSpPr>
              <a:spLocks/>
            </p:cNvSpPr>
            <p:nvPr/>
          </p:nvSpPr>
          <p:spPr bwMode="auto">
            <a:xfrm>
              <a:off x="13977571" y="5594465"/>
              <a:ext cx="132104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Свердловская область"/>
            <p:cNvSpPr>
              <a:spLocks/>
            </p:cNvSpPr>
            <p:nvPr/>
          </p:nvSpPr>
          <p:spPr bwMode="auto">
            <a:xfrm>
              <a:off x="4114068" y="5642118"/>
              <a:ext cx="1092444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Смоленская область"/>
            <p:cNvSpPr>
              <a:spLocks/>
            </p:cNvSpPr>
            <p:nvPr/>
          </p:nvSpPr>
          <p:spPr bwMode="auto">
            <a:xfrm>
              <a:off x="1282945" y="4812955"/>
              <a:ext cx="579559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Ставропольский край"/>
            <p:cNvSpPr>
              <a:spLocks/>
            </p:cNvSpPr>
            <p:nvPr/>
          </p:nvSpPr>
          <p:spPr bwMode="auto">
            <a:xfrm>
              <a:off x="882895" y="7338566"/>
              <a:ext cx="550984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6" name="Тамбовская область"/>
            <p:cNvSpPr>
              <a:spLocks/>
            </p:cNvSpPr>
            <p:nvPr/>
          </p:nvSpPr>
          <p:spPr bwMode="auto">
            <a:xfrm>
              <a:off x="1824404" y="5994750"/>
              <a:ext cx="379535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7" name="Тверская область"/>
            <p:cNvSpPr>
              <a:spLocks/>
            </p:cNvSpPr>
            <p:nvPr/>
          </p:nvSpPr>
          <p:spPr bwMode="auto">
            <a:xfrm>
              <a:off x="1567229" y="4612813"/>
              <a:ext cx="912935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Томская область"/>
            <p:cNvSpPr>
              <a:spLocks/>
            </p:cNvSpPr>
            <p:nvPr/>
          </p:nvSpPr>
          <p:spPr bwMode="auto">
            <a:xfrm>
              <a:off x="6214696" y="6461750"/>
              <a:ext cx="1595804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Тульская область"/>
            <p:cNvSpPr>
              <a:spLocks/>
            </p:cNvSpPr>
            <p:nvPr/>
          </p:nvSpPr>
          <p:spPr bwMode="auto">
            <a:xfrm>
              <a:off x="1633904" y="5489628"/>
              <a:ext cx="323850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Тюменская область"/>
            <p:cNvSpPr>
              <a:spLocks/>
            </p:cNvSpPr>
            <p:nvPr/>
          </p:nvSpPr>
          <p:spPr bwMode="auto">
            <a:xfrm>
              <a:off x="4979377" y="6404566"/>
              <a:ext cx="1216269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Республика Удмуртия"/>
            <p:cNvSpPr>
              <a:spLocks/>
            </p:cNvSpPr>
            <p:nvPr/>
          </p:nvSpPr>
          <p:spPr bwMode="auto">
            <a:xfrm>
              <a:off x="3458308" y="5947097"/>
              <a:ext cx="465260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Ульяновская область"/>
            <p:cNvSpPr>
              <a:spLocks/>
            </p:cNvSpPr>
            <p:nvPr/>
          </p:nvSpPr>
          <p:spPr bwMode="auto">
            <a:xfrm>
              <a:off x="2556364" y="6280669"/>
              <a:ext cx="570034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Хабаровский край"/>
            <p:cNvSpPr>
              <a:spLocks/>
            </p:cNvSpPr>
            <p:nvPr/>
          </p:nvSpPr>
          <p:spPr bwMode="auto">
            <a:xfrm>
              <a:off x="12427927" y="4145813"/>
              <a:ext cx="2138729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ХМАО"/>
            <p:cNvSpPr>
              <a:spLocks/>
            </p:cNvSpPr>
            <p:nvPr/>
          </p:nvSpPr>
          <p:spPr bwMode="auto">
            <a:xfrm>
              <a:off x="4874602" y="5003567"/>
              <a:ext cx="2565889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Челябинская область"/>
            <p:cNvSpPr>
              <a:spLocks/>
            </p:cNvSpPr>
            <p:nvPr/>
          </p:nvSpPr>
          <p:spPr bwMode="auto">
            <a:xfrm>
              <a:off x="3923568" y="6785791"/>
              <a:ext cx="684334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Чеченская республика"/>
            <p:cNvSpPr>
              <a:spLocks/>
            </p:cNvSpPr>
            <p:nvPr/>
          </p:nvSpPr>
          <p:spPr bwMode="auto">
            <a:xfrm>
              <a:off x="1092445" y="8120075"/>
              <a:ext cx="303334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Республика Чувашия"/>
            <p:cNvSpPr>
              <a:spLocks/>
            </p:cNvSpPr>
            <p:nvPr/>
          </p:nvSpPr>
          <p:spPr bwMode="auto">
            <a:xfrm>
              <a:off x="2793023" y="6004281"/>
              <a:ext cx="28575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Чукотский автономный округ"/>
            <p:cNvSpPr>
              <a:spLocks/>
            </p:cNvSpPr>
            <p:nvPr/>
          </p:nvSpPr>
          <p:spPr bwMode="auto">
            <a:xfrm>
              <a:off x="12675577" y="0"/>
              <a:ext cx="2062529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Ямало-Ненецкий автономный округ"/>
            <p:cNvSpPr>
              <a:spLocks/>
            </p:cNvSpPr>
            <p:nvPr/>
          </p:nvSpPr>
          <p:spPr bwMode="auto">
            <a:xfrm>
              <a:off x="5387487" y="3688344"/>
              <a:ext cx="2099163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Ярославская область"/>
            <p:cNvSpPr>
              <a:spLocks/>
            </p:cNvSpPr>
            <p:nvPr/>
          </p:nvSpPr>
          <p:spPr bwMode="auto">
            <a:xfrm>
              <a:off x="2289664" y="4936853"/>
              <a:ext cx="408109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7160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285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13</a:t>
            </a:fld>
            <a:endParaRPr lang="ru-RU" dirty="0"/>
          </a:p>
        </p:txBody>
      </p:sp>
      <p:graphicFrame>
        <p:nvGraphicFramePr>
          <p:cNvPr id="90" name="Таблица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22045"/>
              </p:ext>
            </p:extLst>
          </p:nvPr>
        </p:nvGraphicFramePr>
        <p:xfrm>
          <a:off x="554979" y="2176057"/>
          <a:ext cx="1768171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8171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Орловская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Еврейская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Крым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Ханты-Мансийский 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91" name="Диаграмма 90"/>
          <p:cNvGraphicFramePr/>
          <p:nvPr>
            <p:extLst>
              <p:ext uri="{D42A27DB-BD31-4B8C-83A1-F6EECF244321}">
                <p14:modId xmlns:p14="http://schemas.microsoft.com/office/powerpoint/2010/main" val="2765949539"/>
              </p:ext>
            </p:extLst>
          </p:nvPr>
        </p:nvGraphicFramePr>
        <p:xfrm>
          <a:off x="2188820" y="2031881"/>
          <a:ext cx="2974847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2" name="Прямая соединительная линия 91"/>
          <p:cNvCxnSpPr/>
          <p:nvPr/>
        </p:nvCxnSpPr>
        <p:spPr>
          <a:xfrm>
            <a:off x="2371253" y="21666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Текст 3"/>
          <p:cNvSpPr>
            <a:spLocks noGrp="1"/>
          </p:cNvSpPr>
          <p:nvPr>
            <p:ph type="body" sz="quarter" idx="10"/>
          </p:nvPr>
        </p:nvSpPr>
        <p:spPr>
          <a:xfrm>
            <a:off x="1356563" y="691829"/>
            <a:ext cx="9784893" cy="75700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/>
              <a:t>КОЭФФИЦИЕНТ СМЕРТНОСТИ </a:t>
            </a:r>
            <a:r>
              <a:rPr lang="ru-RU" dirty="0" smtClean="0"/>
              <a:t>ОТ БОЛЕЗНЕЙ СИСТЕМЫ КРОВООБРАЩЕНИЯ</a:t>
            </a:r>
          </a:p>
          <a:p>
            <a:pPr>
              <a:lnSpc>
                <a:spcPct val="40000"/>
              </a:lnSpc>
            </a:pPr>
            <a:r>
              <a:rPr lang="ru-RU" sz="1600" dirty="0" smtClean="0"/>
              <a:t>НА 100 000 ЧЕЛОВЕК НАСЕЛЕНИЯ </a:t>
            </a:r>
            <a:endParaRPr lang="ru-RU" sz="1600" dirty="0"/>
          </a:p>
        </p:txBody>
      </p:sp>
      <p:grpSp>
        <p:nvGrpSpPr>
          <p:cNvPr id="94" name="Группа 93"/>
          <p:cNvGrpSpPr/>
          <p:nvPr/>
        </p:nvGrpSpPr>
        <p:grpSpPr>
          <a:xfrm>
            <a:off x="4157746" y="5874763"/>
            <a:ext cx="1495403" cy="276999"/>
            <a:chOff x="9632569" y="1908316"/>
            <a:chExt cx="1495403" cy="276999"/>
          </a:xfrm>
        </p:grpSpPr>
        <p:sp>
          <p:nvSpPr>
            <p:cNvPr id="95" name="Овал 9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797800" y="1908316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123,6 до 340,8</a:t>
              </a: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5682508" y="5874763"/>
            <a:ext cx="1531576" cy="276999"/>
            <a:chOff x="9632569" y="2243262"/>
            <a:chExt cx="1531576" cy="276999"/>
          </a:xfrm>
        </p:grpSpPr>
        <p:sp>
          <p:nvSpPr>
            <p:cNvPr id="98" name="Овал 97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9833973" y="2243262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340,8 до 474,2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7166759" y="5874763"/>
            <a:ext cx="1502012" cy="276999"/>
            <a:chOff x="9632569" y="2543590"/>
            <a:chExt cx="1502012" cy="276999"/>
          </a:xfrm>
        </p:grpSpPr>
        <p:sp>
          <p:nvSpPr>
            <p:cNvPr id="101" name="Овал 100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804409" y="2543590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474,2 до 607,5</a:t>
              </a: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8723889" y="5874763"/>
            <a:ext cx="1480098" cy="276999"/>
            <a:chOff x="9632569" y="2851258"/>
            <a:chExt cx="1480098" cy="276999"/>
          </a:xfrm>
        </p:grpSpPr>
        <p:sp>
          <p:nvSpPr>
            <p:cNvPr id="104" name="Овал 103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782495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607,5 до 740,9</a:t>
              </a: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10194076" y="5874763"/>
            <a:ext cx="1596201" cy="276999"/>
            <a:chOff x="9632569" y="3167661"/>
            <a:chExt cx="1596201" cy="276999"/>
          </a:xfrm>
        </p:grpSpPr>
        <p:sp>
          <p:nvSpPr>
            <p:cNvPr id="107" name="Овал 106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783181" y="3167661"/>
              <a:ext cx="14455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740,9 до 1106,3</a:t>
              </a:r>
            </a:p>
          </p:txBody>
        </p:sp>
      </p:grp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10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Прямоугольник 113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5" name="Овал 114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6" name="Рисунок 115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19" y="773397"/>
              <a:ext cx="588314" cy="588314"/>
            </a:xfrm>
            <a:prstGeom prst="rect">
              <a:avLst/>
            </a:prstGeom>
          </p:spPr>
        </p:pic>
      </p:grpSp>
      <p:grpSp>
        <p:nvGrpSpPr>
          <p:cNvPr id="117" name="Группа 116"/>
          <p:cNvGrpSpPr/>
          <p:nvPr/>
        </p:nvGrpSpPr>
        <p:grpSpPr>
          <a:xfrm>
            <a:off x="4220064" y="1371299"/>
            <a:ext cx="7790400" cy="4471200"/>
            <a:chOff x="0" y="0"/>
            <a:chExt cx="16021050" cy="9082667"/>
          </a:xfrm>
        </p:grpSpPr>
        <p:sp>
          <p:nvSpPr>
            <p:cNvPr id="118" name="Камчатский край"/>
            <p:cNvSpPr>
              <a:spLocks/>
            </p:cNvSpPr>
            <p:nvPr/>
          </p:nvSpPr>
          <p:spPr bwMode="auto">
            <a:xfrm>
              <a:off x="13906500" y="1686917"/>
              <a:ext cx="2114550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Алтайский край"/>
            <p:cNvSpPr>
              <a:spLocks/>
            </p:cNvSpPr>
            <p:nvPr/>
          </p:nvSpPr>
          <p:spPr bwMode="auto">
            <a:xfrm>
              <a:off x="6448425" y="7919933"/>
              <a:ext cx="1171575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Амурская область"/>
            <p:cNvSpPr>
              <a:spLocks/>
            </p:cNvSpPr>
            <p:nvPr/>
          </p:nvSpPr>
          <p:spPr bwMode="auto">
            <a:xfrm>
              <a:off x="11591925" y="6185363"/>
              <a:ext cx="2095500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Архангельская область"/>
            <p:cNvSpPr>
              <a:spLocks/>
            </p:cNvSpPr>
            <p:nvPr/>
          </p:nvSpPr>
          <p:spPr bwMode="auto">
            <a:xfrm>
              <a:off x="2952750" y="3812242"/>
              <a:ext cx="1524000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Астраханская область"/>
            <p:cNvSpPr>
              <a:spLocks/>
            </p:cNvSpPr>
            <p:nvPr/>
          </p:nvSpPr>
          <p:spPr bwMode="auto">
            <a:xfrm>
              <a:off x="1724025" y="7262321"/>
              <a:ext cx="409575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Белгородская область"/>
            <p:cNvSpPr>
              <a:spLocks/>
            </p:cNvSpPr>
            <p:nvPr/>
          </p:nvSpPr>
          <p:spPr bwMode="auto">
            <a:xfrm>
              <a:off x="1133475" y="5956628"/>
              <a:ext cx="352425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4" name="Брянская область"/>
            <p:cNvSpPr>
              <a:spLocks/>
            </p:cNvSpPr>
            <p:nvPr/>
          </p:nvSpPr>
          <p:spPr bwMode="auto">
            <a:xfrm>
              <a:off x="1047750" y="5251363"/>
              <a:ext cx="476250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Владимирская область"/>
            <p:cNvSpPr>
              <a:spLocks/>
            </p:cNvSpPr>
            <p:nvPr/>
          </p:nvSpPr>
          <p:spPr bwMode="auto">
            <a:xfrm>
              <a:off x="2257425" y="5308547"/>
              <a:ext cx="419100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Волгоградская область"/>
            <p:cNvSpPr>
              <a:spLocks/>
            </p:cNvSpPr>
            <p:nvPr/>
          </p:nvSpPr>
          <p:spPr bwMode="auto">
            <a:xfrm>
              <a:off x="1476375" y="6518934"/>
              <a:ext cx="876300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Вологодская область"/>
            <p:cNvSpPr>
              <a:spLocks/>
            </p:cNvSpPr>
            <p:nvPr/>
          </p:nvSpPr>
          <p:spPr bwMode="auto">
            <a:xfrm>
              <a:off x="2381250" y="4384078"/>
              <a:ext cx="1266825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Воронежская область"/>
            <p:cNvSpPr>
              <a:spLocks/>
            </p:cNvSpPr>
            <p:nvPr/>
          </p:nvSpPr>
          <p:spPr bwMode="auto">
            <a:xfrm>
              <a:off x="1381125" y="6051934"/>
              <a:ext cx="590550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Еврейская автономная область"/>
            <p:cNvSpPr>
              <a:spLocks/>
            </p:cNvSpPr>
            <p:nvPr/>
          </p:nvSpPr>
          <p:spPr bwMode="auto">
            <a:xfrm>
              <a:off x="13677900" y="7281382"/>
              <a:ext cx="504825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0" name="Забайкальский край"/>
            <p:cNvSpPr>
              <a:spLocks/>
            </p:cNvSpPr>
            <p:nvPr/>
          </p:nvSpPr>
          <p:spPr bwMode="auto">
            <a:xfrm>
              <a:off x="10553700" y="6490342"/>
              <a:ext cx="1552575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1" name="Костромская область"/>
            <p:cNvSpPr>
              <a:spLocks/>
            </p:cNvSpPr>
            <p:nvPr/>
          </p:nvSpPr>
          <p:spPr bwMode="auto">
            <a:xfrm>
              <a:off x="2609850" y="5184649"/>
              <a:ext cx="885825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Иркутская область"/>
            <p:cNvSpPr>
              <a:spLocks/>
            </p:cNvSpPr>
            <p:nvPr/>
          </p:nvSpPr>
          <p:spPr bwMode="auto">
            <a:xfrm>
              <a:off x="8782050" y="5623057"/>
              <a:ext cx="2543175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Кабардино-Балкарская республика"/>
            <p:cNvSpPr>
              <a:spLocks/>
            </p:cNvSpPr>
            <p:nvPr/>
          </p:nvSpPr>
          <p:spPr bwMode="auto">
            <a:xfrm>
              <a:off x="819150" y="7834157"/>
              <a:ext cx="323850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4" name="Калининградская область"/>
            <p:cNvSpPr>
              <a:spLocks/>
            </p:cNvSpPr>
            <p:nvPr/>
          </p:nvSpPr>
          <p:spPr bwMode="auto">
            <a:xfrm>
              <a:off x="457200" y="3840834"/>
              <a:ext cx="28575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5" name="Калужская область"/>
            <p:cNvSpPr>
              <a:spLocks/>
            </p:cNvSpPr>
            <p:nvPr/>
          </p:nvSpPr>
          <p:spPr bwMode="auto">
            <a:xfrm>
              <a:off x="1476375" y="5251363"/>
              <a:ext cx="45720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Карачаево-Черкесская республика"/>
            <p:cNvSpPr>
              <a:spLocks/>
            </p:cNvSpPr>
            <p:nvPr/>
          </p:nvSpPr>
          <p:spPr bwMode="auto">
            <a:xfrm>
              <a:off x="638175" y="7605423"/>
              <a:ext cx="285750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Кемеровская область"/>
            <p:cNvSpPr>
              <a:spLocks/>
            </p:cNvSpPr>
            <p:nvPr/>
          </p:nvSpPr>
          <p:spPr bwMode="auto">
            <a:xfrm>
              <a:off x="7372350" y="7471994"/>
              <a:ext cx="561975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Кировская область"/>
            <p:cNvSpPr>
              <a:spLocks/>
            </p:cNvSpPr>
            <p:nvPr/>
          </p:nvSpPr>
          <p:spPr bwMode="auto">
            <a:xfrm>
              <a:off x="3162300" y="5203710"/>
              <a:ext cx="1019175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Ивановская область"/>
            <p:cNvSpPr>
              <a:spLocks/>
            </p:cNvSpPr>
            <p:nvPr/>
          </p:nvSpPr>
          <p:spPr bwMode="auto">
            <a:xfrm>
              <a:off x="2447925" y="5337139"/>
              <a:ext cx="476250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0" name="Краснодарский край"/>
            <p:cNvSpPr>
              <a:spLocks noEditPoints="1"/>
            </p:cNvSpPr>
            <p:nvPr/>
          </p:nvSpPr>
          <p:spPr bwMode="auto">
            <a:xfrm>
              <a:off x="428625" y="6890627"/>
              <a:ext cx="619125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Красноярский край"/>
            <p:cNvSpPr>
              <a:spLocks/>
            </p:cNvSpPr>
            <p:nvPr/>
          </p:nvSpPr>
          <p:spPr bwMode="auto">
            <a:xfrm>
              <a:off x="7210425" y="2668569"/>
              <a:ext cx="2600325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урганская область"/>
            <p:cNvSpPr>
              <a:spLocks/>
            </p:cNvSpPr>
            <p:nvPr/>
          </p:nvSpPr>
          <p:spPr bwMode="auto">
            <a:xfrm>
              <a:off x="4581525" y="6871566"/>
              <a:ext cx="800100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Курская область"/>
            <p:cNvSpPr>
              <a:spLocks/>
            </p:cNvSpPr>
            <p:nvPr/>
          </p:nvSpPr>
          <p:spPr bwMode="auto">
            <a:xfrm>
              <a:off x="1133475" y="5661179"/>
              <a:ext cx="457200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4" name="Ленинградская область"/>
            <p:cNvSpPr>
              <a:spLocks/>
            </p:cNvSpPr>
            <p:nvPr/>
          </p:nvSpPr>
          <p:spPr bwMode="auto">
            <a:xfrm>
              <a:off x="1857375" y="3859895"/>
              <a:ext cx="895350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Липецкая область"/>
            <p:cNvSpPr>
              <a:spLocks/>
            </p:cNvSpPr>
            <p:nvPr/>
          </p:nvSpPr>
          <p:spPr bwMode="auto">
            <a:xfrm>
              <a:off x="1562100" y="5832730"/>
              <a:ext cx="409575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Магаданская область"/>
            <p:cNvSpPr>
              <a:spLocks/>
            </p:cNvSpPr>
            <p:nvPr/>
          </p:nvSpPr>
          <p:spPr bwMode="auto">
            <a:xfrm>
              <a:off x="13030200" y="2458896"/>
              <a:ext cx="1457325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г. Москва"/>
            <p:cNvSpPr>
              <a:spLocks/>
            </p:cNvSpPr>
            <p:nvPr/>
          </p:nvSpPr>
          <p:spPr bwMode="auto">
            <a:xfrm>
              <a:off x="2057400" y="5337139"/>
              <a:ext cx="10477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8" name="Московская область"/>
            <p:cNvSpPr>
              <a:spLocks noEditPoints="1"/>
            </p:cNvSpPr>
            <p:nvPr/>
          </p:nvSpPr>
          <p:spPr bwMode="auto">
            <a:xfrm>
              <a:off x="1857375" y="5117935"/>
              <a:ext cx="504825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Мурманская область"/>
            <p:cNvSpPr>
              <a:spLocks/>
            </p:cNvSpPr>
            <p:nvPr/>
          </p:nvSpPr>
          <p:spPr bwMode="auto">
            <a:xfrm>
              <a:off x="3286125" y="2725753"/>
              <a:ext cx="828675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Ненецкий автономный округ"/>
            <p:cNvSpPr>
              <a:spLocks/>
            </p:cNvSpPr>
            <p:nvPr/>
          </p:nvSpPr>
          <p:spPr bwMode="auto">
            <a:xfrm>
              <a:off x="4200525" y="3650221"/>
              <a:ext cx="1828800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Нижегородская область"/>
            <p:cNvSpPr>
              <a:spLocks/>
            </p:cNvSpPr>
            <p:nvPr/>
          </p:nvSpPr>
          <p:spPr bwMode="auto">
            <a:xfrm>
              <a:off x="2438400" y="5575404"/>
              <a:ext cx="904875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Новгородская область"/>
            <p:cNvSpPr>
              <a:spLocks/>
            </p:cNvSpPr>
            <p:nvPr/>
          </p:nvSpPr>
          <p:spPr bwMode="auto">
            <a:xfrm>
              <a:off x="1743075" y="4298303"/>
              <a:ext cx="676275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Новосибирская область"/>
            <p:cNvSpPr>
              <a:spLocks/>
            </p:cNvSpPr>
            <p:nvPr/>
          </p:nvSpPr>
          <p:spPr bwMode="auto">
            <a:xfrm>
              <a:off x="6191250" y="7214668"/>
              <a:ext cx="1190625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Омская область"/>
            <p:cNvSpPr>
              <a:spLocks/>
            </p:cNvSpPr>
            <p:nvPr/>
          </p:nvSpPr>
          <p:spPr bwMode="auto">
            <a:xfrm>
              <a:off x="5648325" y="6814382"/>
              <a:ext cx="742950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Оренбургская область"/>
            <p:cNvSpPr>
              <a:spLocks/>
            </p:cNvSpPr>
            <p:nvPr/>
          </p:nvSpPr>
          <p:spPr bwMode="auto">
            <a:xfrm>
              <a:off x="2981325" y="6738138"/>
              <a:ext cx="1209675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Орловская область"/>
            <p:cNvSpPr>
              <a:spLocks/>
            </p:cNvSpPr>
            <p:nvPr/>
          </p:nvSpPr>
          <p:spPr bwMode="auto">
            <a:xfrm>
              <a:off x="1371600" y="5556343"/>
              <a:ext cx="342900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Пензенская область"/>
            <p:cNvSpPr>
              <a:spLocks/>
            </p:cNvSpPr>
            <p:nvPr/>
          </p:nvSpPr>
          <p:spPr bwMode="auto">
            <a:xfrm>
              <a:off x="2219325" y="6090056"/>
              <a:ext cx="466725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Пермский край"/>
            <p:cNvSpPr>
              <a:spLocks/>
            </p:cNvSpPr>
            <p:nvPr/>
          </p:nvSpPr>
          <p:spPr bwMode="auto">
            <a:xfrm>
              <a:off x="3857625" y="5499159"/>
              <a:ext cx="1000125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Приморский край"/>
            <p:cNvSpPr>
              <a:spLocks/>
            </p:cNvSpPr>
            <p:nvPr/>
          </p:nvSpPr>
          <p:spPr bwMode="auto">
            <a:xfrm>
              <a:off x="14230350" y="6966872"/>
              <a:ext cx="666750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Псковская область"/>
            <p:cNvSpPr>
              <a:spLocks/>
            </p:cNvSpPr>
            <p:nvPr/>
          </p:nvSpPr>
          <p:spPr bwMode="auto">
            <a:xfrm>
              <a:off x="1419225" y="4060037"/>
              <a:ext cx="466725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Республика Адыгея"/>
            <p:cNvSpPr>
              <a:spLocks/>
            </p:cNvSpPr>
            <p:nvPr/>
          </p:nvSpPr>
          <p:spPr bwMode="auto">
            <a:xfrm>
              <a:off x="600075" y="7214668"/>
              <a:ext cx="209550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2" name="Республика Алтай"/>
            <p:cNvSpPr>
              <a:spLocks/>
            </p:cNvSpPr>
            <p:nvPr/>
          </p:nvSpPr>
          <p:spPr bwMode="auto">
            <a:xfrm>
              <a:off x="7219950" y="8358341"/>
              <a:ext cx="762000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Республика Башкортостан"/>
            <p:cNvSpPr>
              <a:spLocks/>
            </p:cNvSpPr>
            <p:nvPr/>
          </p:nvSpPr>
          <p:spPr bwMode="auto">
            <a:xfrm>
              <a:off x="3514725" y="6461750"/>
              <a:ext cx="847725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Республика Бурятия"/>
            <p:cNvSpPr>
              <a:spLocks/>
            </p:cNvSpPr>
            <p:nvPr/>
          </p:nvSpPr>
          <p:spPr bwMode="auto">
            <a:xfrm>
              <a:off x="9220200" y="6785791"/>
              <a:ext cx="2152650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Республика Дагестан"/>
            <p:cNvSpPr>
              <a:spLocks/>
            </p:cNvSpPr>
            <p:nvPr/>
          </p:nvSpPr>
          <p:spPr bwMode="auto">
            <a:xfrm>
              <a:off x="1123950" y="7919933"/>
              <a:ext cx="457200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Республика Ингушетия"/>
            <p:cNvSpPr>
              <a:spLocks/>
            </p:cNvSpPr>
            <p:nvPr/>
          </p:nvSpPr>
          <p:spPr bwMode="auto">
            <a:xfrm>
              <a:off x="1076325" y="8062892"/>
              <a:ext cx="238125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Республика Калмыкия"/>
            <p:cNvSpPr>
              <a:spLocks/>
            </p:cNvSpPr>
            <p:nvPr/>
          </p:nvSpPr>
          <p:spPr bwMode="auto">
            <a:xfrm>
              <a:off x="1123950" y="7233729"/>
              <a:ext cx="781050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Республика Карелия"/>
            <p:cNvSpPr>
              <a:spLocks/>
            </p:cNvSpPr>
            <p:nvPr/>
          </p:nvSpPr>
          <p:spPr bwMode="auto">
            <a:xfrm>
              <a:off x="2352675" y="3145099"/>
              <a:ext cx="1114425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Коми"/>
            <p:cNvSpPr>
              <a:spLocks/>
            </p:cNvSpPr>
            <p:nvPr/>
          </p:nvSpPr>
          <p:spPr bwMode="auto">
            <a:xfrm>
              <a:off x="3695700" y="4326894"/>
              <a:ext cx="2324100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Республика Марий Эл"/>
            <p:cNvSpPr>
              <a:spLocks/>
            </p:cNvSpPr>
            <p:nvPr/>
          </p:nvSpPr>
          <p:spPr bwMode="auto">
            <a:xfrm>
              <a:off x="2971800" y="5842261"/>
              <a:ext cx="476250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Мордовия"/>
            <p:cNvSpPr>
              <a:spLocks/>
            </p:cNvSpPr>
            <p:nvPr/>
          </p:nvSpPr>
          <p:spPr bwMode="auto">
            <a:xfrm>
              <a:off x="2305050" y="5908975"/>
              <a:ext cx="533400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Республика Саха (Якутия)"/>
            <p:cNvSpPr>
              <a:spLocks/>
            </p:cNvSpPr>
            <p:nvPr/>
          </p:nvSpPr>
          <p:spPr bwMode="auto">
            <a:xfrm>
              <a:off x="9363075" y="1944243"/>
              <a:ext cx="4010025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Северная Осетия-Алания"/>
            <p:cNvSpPr>
              <a:spLocks/>
            </p:cNvSpPr>
            <p:nvPr/>
          </p:nvSpPr>
          <p:spPr bwMode="auto">
            <a:xfrm>
              <a:off x="904875" y="8043831"/>
              <a:ext cx="190500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Республика Татарстан"/>
            <p:cNvSpPr>
              <a:spLocks/>
            </p:cNvSpPr>
            <p:nvPr/>
          </p:nvSpPr>
          <p:spPr bwMode="auto">
            <a:xfrm>
              <a:off x="2914650" y="6137709"/>
              <a:ext cx="838200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Тыва"/>
            <p:cNvSpPr>
              <a:spLocks/>
            </p:cNvSpPr>
            <p:nvPr/>
          </p:nvSpPr>
          <p:spPr bwMode="auto">
            <a:xfrm>
              <a:off x="7896225" y="8072422"/>
              <a:ext cx="1352550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Республика Хакасия"/>
            <p:cNvSpPr>
              <a:spLocks/>
            </p:cNvSpPr>
            <p:nvPr/>
          </p:nvSpPr>
          <p:spPr bwMode="auto">
            <a:xfrm>
              <a:off x="7762875" y="7757912"/>
              <a:ext cx="523875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7" name="Ростовская область"/>
            <p:cNvSpPr>
              <a:spLocks/>
            </p:cNvSpPr>
            <p:nvPr/>
          </p:nvSpPr>
          <p:spPr bwMode="auto">
            <a:xfrm>
              <a:off x="895350" y="6585648"/>
              <a:ext cx="781050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Рязанская область"/>
            <p:cNvSpPr>
              <a:spLocks/>
            </p:cNvSpPr>
            <p:nvPr/>
          </p:nvSpPr>
          <p:spPr bwMode="auto">
            <a:xfrm>
              <a:off x="1905000" y="5670710"/>
              <a:ext cx="533400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Самарская область"/>
            <p:cNvSpPr>
              <a:spLocks/>
            </p:cNvSpPr>
            <p:nvPr/>
          </p:nvSpPr>
          <p:spPr bwMode="auto">
            <a:xfrm>
              <a:off x="2790825" y="6576117"/>
              <a:ext cx="609600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г. Санкт-Петербург"/>
            <p:cNvSpPr>
              <a:spLocks/>
            </p:cNvSpPr>
            <p:nvPr/>
          </p:nvSpPr>
          <p:spPr bwMode="auto">
            <a:xfrm>
              <a:off x="2105025" y="4060037"/>
              <a:ext cx="180975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Саратовская область"/>
            <p:cNvSpPr>
              <a:spLocks/>
            </p:cNvSpPr>
            <p:nvPr/>
          </p:nvSpPr>
          <p:spPr bwMode="auto">
            <a:xfrm>
              <a:off x="1990725" y="6385505"/>
              <a:ext cx="942975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Сахалинская область"/>
            <p:cNvSpPr>
              <a:spLocks/>
            </p:cNvSpPr>
            <p:nvPr/>
          </p:nvSpPr>
          <p:spPr bwMode="auto">
            <a:xfrm>
              <a:off x="14230350" y="5594465"/>
              <a:ext cx="134302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Свердловская область"/>
            <p:cNvSpPr>
              <a:spLocks/>
            </p:cNvSpPr>
            <p:nvPr/>
          </p:nvSpPr>
          <p:spPr bwMode="auto">
            <a:xfrm>
              <a:off x="4191000" y="5642118"/>
              <a:ext cx="1114425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Смоленская область"/>
            <p:cNvSpPr>
              <a:spLocks/>
            </p:cNvSpPr>
            <p:nvPr/>
          </p:nvSpPr>
          <p:spPr bwMode="auto">
            <a:xfrm>
              <a:off x="1304925" y="4812955"/>
              <a:ext cx="590550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Ставропольский край"/>
            <p:cNvSpPr>
              <a:spLocks/>
            </p:cNvSpPr>
            <p:nvPr/>
          </p:nvSpPr>
          <p:spPr bwMode="auto">
            <a:xfrm>
              <a:off x="904875" y="7338566"/>
              <a:ext cx="561975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6" name="Тамбовская область"/>
            <p:cNvSpPr>
              <a:spLocks/>
            </p:cNvSpPr>
            <p:nvPr/>
          </p:nvSpPr>
          <p:spPr bwMode="auto">
            <a:xfrm>
              <a:off x="1857375" y="5994750"/>
              <a:ext cx="390525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7" name="Тверская область"/>
            <p:cNvSpPr>
              <a:spLocks/>
            </p:cNvSpPr>
            <p:nvPr/>
          </p:nvSpPr>
          <p:spPr bwMode="auto">
            <a:xfrm>
              <a:off x="1600200" y="4612813"/>
              <a:ext cx="923925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Томская область"/>
            <p:cNvSpPr>
              <a:spLocks/>
            </p:cNvSpPr>
            <p:nvPr/>
          </p:nvSpPr>
          <p:spPr bwMode="auto">
            <a:xfrm>
              <a:off x="6324600" y="6461750"/>
              <a:ext cx="1628775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Тульская область"/>
            <p:cNvSpPr>
              <a:spLocks/>
            </p:cNvSpPr>
            <p:nvPr/>
          </p:nvSpPr>
          <p:spPr bwMode="auto">
            <a:xfrm>
              <a:off x="1666875" y="5489628"/>
              <a:ext cx="323850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Тюменская область"/>
            <p:cNvSpPr>
              <a:spLocks/>
            </p:cNvSpPr>
            <p:nvPr/>
          </p:nvSpPr>
          <p:spPr bwMode="auto">
            <a:xfrm>
              <a:off x="5067300" y="6404566"/>
              <a:ext cx="1238250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Республика Удмуртия"/>
            <p:cNvSpPr>
              <a:spLocks/>
            </p:cNvSpPr>
            <p:nvPr/>
          </p:nvSpPr>
          <p:spPr bwMode="auto">
            <a:xfrm>
              <a:off x="3524250" y="5947097"/>
              <a:ext cx="476250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Ульяновская область"/>
            <p:cNvSpPr>
              <a:spLocks/>
            </p:cNvSpPr>
            <p:nvPr/>
          </p:nvSpPr>
          <p:spPr bwMode="auto">
            <a:xfrm>
              <a:off x="2600325" y="6280669"/>
              <a:ext cx="581025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Хабаровский край"/>
            <p:cNvSpPr>
              <a:spLocks/>
            </p:cNvSpPr>
            <p:nvPr/>
          </p:nvSpPr>
          <p:spPr bwMode="auto">
            <a:xfrm>
              <a:off x="12658725" y="4145813"/>
              <a:ext cx="2171700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ХМАО"/>
            <p:cNvSpPr>
              <a:spLocks/>
            </p:cNvSpPr>
            <p:nvPr/>
          </p:nvSpPr>
          <p:spPr bwMode="auto">
            <a:xfrm>
              <a:off x="4962525" y="5003567"/>
              <a:ext cx="2609850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Челябинская область"/>
            <p:cNvSpPr>
              <a:spLocks/>
            </p:cNvSpPr>
            <p:nvPr/>
          </p:nvSpPr>
          <p:spPr bwMode="auto">
            <a:xfrm>
              <a:off x="4000500" y="6785791"/>
              <a:ext cx="695325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Чеченская республика"/>
            <p:cNvSpPr>
              <a:spLocks/>
            </p:cNvSpPr>
            <p:nvPr/>
          </p:nvSpPr>
          <p:spPr bwMode="auto">
            <a:xfrm>
              <a:off x="1114425" y="8120075"/>
              <a:ext cx="314325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Республика Чувашия"/>
            <p:cNvSpPr>
              <a:spLocks/>
            </p:cNvSpPr>
            <p:nvPr/>
          </p:nvSpPr>
          <p:spPr bwMode="auto">
            <a:xfrm>
              <a:off x="2847975" y="6004281"/>
              <a:ext cx="28575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Чукотский автономный округ"/>
            <p:cNvSpPr>
              <a:spLocks/>
            </p:cNvSpPr>
            <p:nvPr/>
          </p:nvSpPr>
          <p:spPr bwMode="auto">
            <a:xfrm>
              <a:off x="12906375" y="0"/>
              <a:ext cx="2095500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Ямало-Ненецкий автономный округ"/>
            <p:cNvSpPr>
              <a:spLocks/>
            </p:cNvSpPr>
            <p:nvPr/>
          </p:nvSpPr>
          <p:spPr bwMode="auto">
            <a:xfrm>
              <a:off x="5486400" y="3688344"/>
              <a:ext cx="2143125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Ярославская область"/>
            <p:cNvSpPr>
              <a:spLocks/>
            </p:cNvSpPr>
            <p:nvPr/>
          </p:nvSpPr>
          <p:spPr bwMode="auto">
            <a:xfrm>
              <a:off x="2333625" y="4936853"/>
              <a:ext cx="419100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8150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791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14</a:t>
            </a:fld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Текст 3"/>
          <p:cNvSpPr>
            <a:spLocks noGrp="1"/>
          </p:cNvSpPr>
          <p:nvPr>
            <p:ph type="body" sz="quarter" idx="10"/>
          </p:nvPr>
        </p:nvSpPr>
        <p:spPr>
          <a:xfrm>
            <a:off x="1351990" y="637763"/>
            <a:ext cx="8757189" cy="7654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КОЭФФИЦИЕНТ СМЕРТНОСТИ ОТ БОЛЕЗНЕЙ ОРГАНОВ ДЫХАНИЯ</a:t>
            </a:r>
          </a:p>
          <a:p>
            <a:pPr>
              <a:lnSpc>
                <a:spcPct val="40000"/>
              </a:lnSpc>
            </a:pPr>
            <a:r>
              <a:rPr lang="ru-RU" sz="1600" dirty="0" smtClean="0"/>
              <a:t>НА 100 000 ЧЕЛОВЕК НАСЕЛЕНИЯ </a:t>
            </a:r>
            <a:endParaRPr lang="ru-RU" sz="1600" dirty="0"/>
          </a:p>
        </p:txBody>
      </p:sp>
      <p:graphicFrame>
        <p:nvGraphicFramePr>
          <p:cNvPr id="94" name="Таблица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772446"/>
              </p:ext>
            </p:extLst>
          </p:nvPr>
        </p:nvGraphicFramePr>
        <p:xfrm>
          <a:off x="166417" y="2162383"/>
          <a:ext cx="2159703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9703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Забайкальский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Марий Эл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Рязанская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Карачаево-Черкесская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Ханты-Мансийский 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 Санкт-Петербург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95" name="Диаграмма 94"/>
          <p:cNvGraphicFramePr/>
          <p:nvPr>
            <p:extLst>
              <p:ext uri="{D42A27DB-BD31-4B8C-83A1-F6EECF244321}">
                <p14:modId xmlns:p14="http://schemas.microsoft.com/office/powerpoint/2010/main" val="3930848896"/>
              </p:ext>
            </p:extLst>
          </p:nvPr>
        </p:nvGraphicFramePr>
        <p:xfrm>
          <a:off x="2185513" y="2018207"/>
          <a:ext cx="2974847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6" name="Прямая соединительная линия 95"/>
          <p:cNvCxnSpPr/>
          <p:nvPr/>
        </p:nvCxnSpPr>
        <p:spPr>
          <a:xfrm>
            <a:off x="2364771" y="2152959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Группа 96"/>
          <p:cNvGrpSpPr/>
          <p:nvPr/>
        </p:nvGrpSpPr>
        <p:grpSpPr>
          <a:xfrm>
            <a:off x="4157746" y="5874763"/>
            <a:ext cx="1259761" cy="276999"/>
            <a:chOff x="9632569" y="1908316"/>
            <a:chExt cx="1259761" cy="276999"/>
          </a:xfrm>
        </p:grpSpPr>
        <p:sp>
          <p:nvSpPr>
            <p:cNvPr id="98" name="Овал 97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9797800" y="1908316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4,8 до 31,1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5682508" y="5874763"/>
            <a:ext cx="1374482" cy="276999"/>
            <a:chOff x="9632569" y="2243262"/>
            <a:chExt cx="1374482" cy="276999"/>
          </a:xfrm>
        </p:grpSpPr>
        <p:sp>
          <p:nvSpPr>
            <p:cNvPr id="101" name="Овал 100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833973" y="2243262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31,1 до 43,8</a:t>
              </a: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7166759" y="5874763"/>
            <a:ext cx="1344918" cy="276999"/>
            <a:chOff x="9632569" y="2543590"/>
            <a:chExt cx="1344918" cy="276999"/>
          </a:xfrm>
        </p:grpSpPr>
        <p:sp>
          <p:nvSpPr>
            <p:cNvPr id="104" name="Овал 103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804409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43,8 до 56,4</a:t>
              </a: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8723889" y="5874763"/>
            <a:ext cx="1323004" cy="276999"/>
            <a:chOff x="9632569" y="2851258"/>
            <a:chExt cx="1323004" cy="276999"/>
          </a:xfrm>
        </p:grpSpPr>
        <p:sp>
          <p:nvSpPr>
            <p:cNvPr id="107" name="Овал 106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782495" y="2851258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56,4 до 69,1</a:t>
              </a:r>
            </a:p>
          </p:txBody>
        </p:sp>
      </p:grpSp>
      <p:grpSp>
        <p:nvGrpSpPr>
          <p:cNvPr id="109" name="Группа 108"/>
          <p:cNvGrpSpPr/>
          <p:nvPr/>
        </p:nvGrpSpPr>
        <p:grpSpPr>
          <a:xfrm>
            <a:off x="10194076" y="5874763"/>
            <a:ext cx="1323690" cy="276999"/>
            <a:chOff x="9632569" y="3167661"/>
            <a:chExt cx="1323690" cy="276999"/>
          </a:xfrm>
        </p:grpSpPr>
        <p:sp>
          <p:nvSpPr>
            <p:cNvPr id="110" name="Овал 109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9783181" y="3167661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69,1 до 93,8</a:t>
              </a:r>
            </a:p>
          </p:txBody>
        </p:sp>
      </p:grpSp>
      <p:sp>
        <p:nvSpPr>
          <p:cNvPr id="114" name="Прямоугольник 113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5" name="Овал 114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6" name="Рисунок 115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089" y="733886"/>
              <a:ext cx="540000" cy="540000"/>
            </a:xfrm>
            <a:prstGeom prst="rect">
              <a:avLst/>
            </a:prstGeom>
          </p:spPr>
        </p:pic>
      </p:grpSp>
      <p:grpSp>
        <p:nvGrpSpPr>
          <p:cNvPr id="117" name="Группа 116"/>
          <p:cNvGrpSpPr/>
          <p:nvPr/>
        </p:nvGrpSpPr>
        <p:grpSpPr>
          <a:xfrm>
            <a:off x="4218718" y="1375097"/>
            <a:ext cx="7790400" cy="4471200"/>
            <a:chOff x="0" y="0"/>
            <a:chExt cx="15773400" cy="9082667"/>
          </a:xfrm>
        </p:grpSpPr>
        <p:sp>
          <p:nvSpPr>
            <p:cNvPr id="118" name="Ярославская область"/>
            <p:cNvSpPr>
              <a:spLocks/>
            </p:cNvSpPr>
            <p:nvPr/>
          </p:nvSpPr>
          <p:spPr bwMode="auto">
            <a:xfrm>
              <a:off x="2295525" y="4936853"/>
              <a:ext cx="409575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Камчатский край"/>
            <p:cNvSpPr>
              <a:spLocks/>
            </p:cNvSpPr>
            <p:nvPr/>
          </p:nvSpPr>
          <p:spPr bwMode="auto">
            <a:xfrm>
              <a:off x="13685898" y="1686917"/>
              <a:ext cx="2087502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Алтайский край"/>
            <p:cNvSpPr>
              <a:spLocks/>
            </p:cNvSpPr>
            <p:nvPr/>
          </p:nvSpPr>
          <p:spPr bwMode="auto">
            <a:xfrm>
              <a:off x="6341757" y="7919933"/>
              <a:ext cx="1152175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Амурская область"/>
            <p:cNvSpPr>
              <a:spLocks/>
            </p:cNvSpPr>
            <p:nvPr/>
          </p:nvSpPr>
          <p:spPr bwMode="auto">
            <a:xfrm>
              <a:off x="11410285" y="6185363"/>
              <a:ext cx="2068344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Архангельская область"/>
            <p:cNvSpPr>
              <a:spLocks/>
            </p:cNvSpPr>
            <p:nvPr/>
          </p:nvSpPr>
          <p:spPr bwMode="auto">
            <a:xfrm>
              <a:off x="2904388" y="3812242"/>
              <a:ext cx="1506625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Астраханская область"/>
            <p:cNvSpPr>
              <a:spLocks/>
            </p:cNvSpPr>
            <p:nvPr/>
          </p:nvSpPr>
          <p:spPr bwMode="auto">
            <a:xfrm>
              <a:off x="1694735" y="7262321"/>
              <a:ext cx="398863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Белгородская область"/>
            <p:cNvSpPr>
              <a:spLocks/>
            </p:cNvSpPr>
            <p:nvPr/>
          </p:nvSpPr>
          <p:spPr bwMode="auto">
            <a:xfrm>
              <a:off x="1113856" y="5956628"/>
              <a:ext cx="341386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5" name="Брянская область"/>
            <p:cNvSpPr>
              <a:spLocks/>
            </p:cNvSpPr>
            <p:nvPr/>
          </p:nvSpPr>
          <p:spPr bwMode="auto">
            <a:xfrm>
              <a:off x="1027639" y="5251363"/>
              <a:ext cx="465922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Владимирская область"/>
            <p:cNvSpPr>
              <a:spLocks/>
            </p:cNvSpPr>
            <p:nvPr/>
          </p:nvSpPr>
          <p:spPr bwMode="auto">
            <a:xfrm>
              <a:off x="2218134" y="5308547"/>
              <a:ext cx="408443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Волгоградская область"/>
            <p:cNvSpPr>
              <a:spLocks/>
            </p:cNvSpPr>
            <p:nvPr/>
          </p:nvSpPr>
          <p:spPr bwMode="auto">
            <a:xfrm>
              <a:off x="1445663" y="6518934"/>
              <a:ext cx="868268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Вологодская область"/>
            <p:cNvSpPr>
              <a:spLocks/>
            </p:cNvSpPr>
            <p:nvPr/>
          </p:nvSpPr>
          <p:spPr bwMode="auto">
            <a:xfrm>
              <a:off x="2342670" y="4384078"/>
              <a:ext cx="1247973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Воронежская область"/>
            <p:cNvSpPr>
              <a:spLocks/>
            </p:cNvSpPr>
            <p:nvPr/>
          </p:nvSpPr>
          <p:spPr bwMode="auto">
            <a:xfrm>
              <a:off x="1362928" y="6051934"/>
              <a:ext cx="580878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0" name="Еврейская автономная область"/>
            <p:cNvSpPr>
              <a:spLocks/>
            </p:cNvSpPr>
            <p:nvPr/>
          </p:nvSpPr>
          <p:spPr bwMode="auto">
            <a:xfrm>
              <a:off x="13469049" y="7281382"/>
              <a:ext cx="494660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1" name="Забайкальский край"/>
            <p:cNvSpPr>
              <a:spLocks/>
            </p:cNvSpPr>
            <p:nvPr/>
          </p:nvSpPr>
          <p:spPr bwMode="auto">
            <a:xfrm>
              <a:off x="10392225" y="6490342"/>
              <a:ext cx="1522300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Костромская область"/>
            <p:cNvSpPr>
              <a:spLocks/>
            </p:cNvSpPr>
            <p:nvPr/>
          </p:nvSpPr>
          <p:spPr bwMode="auto">
            <a:xfrm>
              <a:off x="2572583" y="5184649"/>
              <a:ext cx="864785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Иркутская область"/>
            <p:cNvSpPr>
              <a:spLocks/>
            </p:cNvSpPr>
            <p:nvPr/>
          </p:nvSpPr>
          <p:spPr bwMode="auto">
            <a:xfrm>
              <a:off x="8649592" y="5623057"/>
              <a:ext cx="2492461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4" name="Кабардино-Балкарская республика"/>
            <p:cNvSpPr>
              <a:spLocks/>
            </p:cNvSpPr>
            <p:nvPr/>
          </p:nvSpPr>
          <p:spPr bwMode="auto">
            <a:xfrm>
              <a:off x="797726" y="7834157"/>
              <a:ext cx="325710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5" name="Калининградская область"/>
            <p:cNvSpPr>
              <a:spLocks/>
            </p:cNvSpPr>
            <p:nvPr/>
          </p:nvSpPr>
          <p:spPr bwMode="auto">
            <a:xfrm>
              <a:off x="446762" y="3840834"/>
              <a:ext cx="287391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6" name="Калужская область"/>
            <p:cNvSpPr>
              <a:spLocks/>
            </p:cNvSpPr>
            <p:nvPr/>
          </p:nvSpPr>
          <p:spPr bwMode="auto">
            <a:xfrm>
              <a:off x="1445663" y="5251363"/>
              <a:ext cx="459825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Карачаево-Черкесская республика"/>
            <p:cNvSpPr>
              <a:spLocks/>
            </p:cNvSpPr>
            <p:nvPr/>
          </p:nvSpPr>
          <p:spPr bwMode="auto">
            <a:xfrm>
              <a:off x="628776" y="7605423"/>
              <a:ext cx="274327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Кемеровская область"/>
            <p:cNvSpPr>
              <a:spLocks/>
            </p:cNvSpPr>
            <p:nvPr/>
          </p:nvSpPr>
          <p:spPr bwMode="auto">
            <a:xfrm>
              <a:off x="7257924" y="7471994"/>
              <a:ext cx="552138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Кировская область"/>
            <p:cNvSpPr>
              <a:spLocks/>
            </p:cNvSpPr>
            <p:nvPr/>
          </p:nvSpPr>
          <p:spPr bwMode="auto">
            <a:xfrm>
              <a:off x="3115141" y="5203710"/>
              <a:ext cx="998901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Ивановская область"/>
            <p:cNvSpPr>
              <a:spLocks/>
            </p:cNvSpPr>
            <p:nvPr/>
          </p:nvSpPr>
          <p:spPr bwMode="auto">
            <a:xfrm>
              <a:off x="2409728" y="5337139"/>
              <a:ext cx="465921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1" name="Краснодарский край"/>
            <p:cNvSpPr>
              <a:spLocks noEditPoints="1"/>
            </p:cNvSpPr>
            <p:nvPr/>
          </p:nvSpPr>
          <p:spPr bwMode="auto">
            <a:xfrm>
              <a:off x="418023" y="6890627"/>
              <a:ext cx="609616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расноярский край"/>
            <p:cNvSpPr>
              <a:spLocks/>
            </p:cNvSpPr>
            <p:nvPr/>
          </p:nvSpPr>
          <p:spPr bwMode="auto">
            <a:xfrm>
              <a:off x="7095069" y="2668569"/>
              <a:ext cx="2563003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Курганская область"/>
            <p:cNvSpPr>
              <a:spLocks/>
            </p:cNvSpPr>
            <p:nvPr/>
          </p:nvSpPr>
          <p:spPr bwMode="auto">
            <a:xfrm>
              <a:off x="4503326" y="6871566"/>
              <a:ext cx="791632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Курская область"/>
            <p:cNvSpPr>
              <a:spLocks/>
            </p:cNvSpPr>
            <p:nvPr/>
          </p:nvSpPr>
          <p:spPr bwMode="auto">
            <a:xfrm>
              <a:off x="1113856" y="5661179"/>
              <a:ext cx="446763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5" name="Ленинградская область"/>
            <p:cNvSpPr>
              <a:spLocks/>
            </p:cNvSpPr>
            <p:nvPr/>
          </p:nvSpPr>
          <p:spPr bwMode="auto">
            <a:xfrm>
              <a:off x="1828850" y="3859895"/>
              <a:ext cx="874364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Липецкая область"/>
            <p:cNvSpPr>
              <a:spLocks/>
            </p:cNvSpPr>
            <p:nvPr/>
          </p:nvSpPr>
          <p:spPr bwMode="auto">
            <a:xfrm>
              <a:off x="1531880" y="5832730"/>
              <a:ext cx="411927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Магаданская область"/>
            <p:cNvSpPr>
              <a:spLocks/>
            </p:cNvSpPr>
            <p:nvPr/>
          </p:nvSpPr>
          <p:spPr bwMode="auto">
            <a:xfrm>
              <a:off x="12830692" y="2458896"/>
              <a:ext cx="1426503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г. Москва"/>
            <p:cNvSpPr>
              <a:spLocks/>
            </p:cNvSpPr>
            <p:nvPr/>
          </p:nvSpPr>
          <p:spPr bwMode="auto">
            <a:xfrm>
              <a:off x="2016960" y="5337139"/>
              <a:ext cx="105377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9" name="Московская область"/>
            <p:cNvSpPr>
              <a:spLocks noEditPoints="1"/>
            </p:cNvSpPr>
            <p:nvPr/>
          </p:nvSpPr>
          <p:spPr bwMode="auto">
            <a:xfrm>
              <a:off x="1828850" y="5117935"/>
              <a:ext cx="494660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Мурманская область"/>
            <p:cNvSpPr>
              <a:spLocks/>
            </p:cNvSpPr>
            <p:nvPr/>
          </p:nvSpPr>
          <p:spPr bwMode="auto">
            <a:xfrm>
              <a:off x="3226615" y="2725753"/>
              <a:ext cx="820370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Ненецкий автономный округ"/>
            <p:cNvSpPr>
              <a:spLocks/>
            </p:cNvSpPr>
            <p:nvPr/>
          </p:nvSpPr>
          <p:spPr bwMode="auto">
            <a:xfrm>
              <a:off x="4133202" y="3650221"/>
              <a:ext cx="1800111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Нижегородская область"/>
            <p:cNvSpPr>
              <a:spLocks/>
            </p:cNvSpPr>
            <p:nvPr/>
          </p:nvSpPr>
          <p:spPr bwMode="auto">
            <a:xfrm>
              <a:off x="2400148" y="5575404"/>
              <a:ext cx="883945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Новгородская область"/>
            <p:cNvSpPr>
              <a:spLocks/>
            </p:cNvSpPr>
            <p:nvPr/>
          </p:nvSpPr>
          <p:spPr bwMode="auto">
            <a:xfrm>
              <a:off x="1713894" y="4298303"/>
              <a:ext cx="667095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Новосибирская область"/>
            <p:cNvSpPr>
              <a:spLocks/>
            </p:cNvSpPr>
            <p:nvPr/>
          </p:nvSpPr>
          <p:spPr bwMode="auto">
            <a:xfrm>
              <a:off x="6096168" y="7214668"/>
              <a:ext cx="1171336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Омская область"/>
            <p:cNvSpPr>
              <a:spLocks/>
            </p:cNvSpPr>
            <p:nvPr/>
          </p:nvSpPr>
          <p:spPr bwMode="auto">
            <a:xfrm>
              <a:off x="5563189" y="6814382"/>
              <a:ext cx="721090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Оренбургская область"/>
            <p:cNvSpPr>
              <a:spLocks/>
            </p:cNvSpPr>
            <p:nvPr/>
          </p:nvSpPr>
          <p:spPr bwMode="auto">
            <a:xfrm>
              <a:off x="2933127" y="6738138"/>
              <a:ext cx="1190495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Орловская область"/>
            <p:cNvSpPr>
              <a:spLocks/>
            </p:cNvSpPr>
            <p:nvPr/>
          </p:nvSpPr>
          <p:spPr bwMode="auto">
            <a:xfrm>
              <a:off x="1353349" y="5556343"/>
              <a:ext cx="331806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Пензенская область"/>
            <p:cNvSpPr>
              <a:spLocks/>
            </p:cNvSpPr>
            <p:nvPr/>
          </p:nvSpPr>
          <p:spPr bwMode="auto">
            <a:xfrm>
              <a:off x="2179815" y="6090056"/>
              <a:ext cx="456341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Пермский край"/>
            <p:cNvSpPr>
              <a:spLocks/>
            </p:cNvSpPr>
            <p:nvPr/>
          </p:nvSpPr>
          <p:spPr bwMode="auto">
            <a:xfrm>
              <a:off x="3801396" y="5499159"/>
              <a:ext cx="979741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Приморский край"/>
            <p:cNvSpPr>
              <a:spLocks/>
            </p:cNvSpPr>
            <p:nvPr/>
          </p:nvSpPr>
          <p:spPr bwMode="auto">
            <a:xfrm>
              <a:off x="14011607" y="6966872"/>
              <a:ext cx="65751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Псковская область"/>
            <p:cNvSpPr>
              <a:spLocks/>
            </p:cNvSpPr>
            <p:nvPr/>
          </p:nvSpPr>
          <p:spPr bwMode="auto">
            <a:xfrm>
              <a:off x="1388185" y="4060037"/>
              <a:ext cx="469405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Республика Адыгея"/>
            <p:cNvSpPr>
              <a:spLocks/>
            </p:cNvSpPr>
            <p:nvPr/>
          </p:nvSpPr>
          <p:spPr bwMode="auto">
            <a:xfrm>
              <a:off x="590457" y="7214668"/>
              <a:ext cx="197690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3" name="Республика Алтай"/>
            <p:cNvSpPr>
              <a:spLocks/>
            </p:cNvSpPr>
            <p:nvPr/>
          </p:nvSpPr>
          <p:spPr bwMode="auto">
            <a:xfrm>
              <a:off x="7104649" y="8358341"/>
              <a:ext cx="753312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Республика Башкортостан"/>
            <p:cNvSpPr>
              <a:spLocks/>
            </p:cNvSpPr>
            <p:nvPr/>
          </p:nvSpPr>
          <p:spPr bwMode="auto">
            <a:xfrm>
              <a:off x="3456527" y="6461750"/>
              <a:ext cx="839529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Республика Бурятия"/>
            <p:cNvSpPr>
              <a:spLocks/>
            </p:cNvSpPr>
            <p:nvPr/>
          </p:nvSpPr>
          <p:spPr bwMode="auto">
            <a:xfrm>
              <a:off x="9077194" y="6785791"/>
              <a:ext cx="2112757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Республика Дагестан"/>
            <p:cNvSpPr>
              <a:spLocks/>
            </p:cNvSpPr>
            <p:nvPr/>
          </p:nvSpPr>
          <p:spPr bwMode="auto">
            <a:xfrm>
              <a:off x="1104277" y="7919933"/>
              <a:ext cx="446763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Республика Ингушетия"/>
            <p:cNvSpPr>
              <a:spLocks/>
            </p:cNvSpPr>
            <p:nvPr/>
          </p:nvSpPr>
          <p:spPr bwMode="auto">
            <a:xfrm>
              <a:off x="1056378" y="8062892"/>
              <a:ext cx="239492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Республика Калмыкия"/>
            <p:cNvSpPr>
              <a:spLocks/>
            </p:cNvSpPr>
            <p:nvPr/>
          </p:nvSpPr>
          <p:spPr bwMode="auto">
            <a:xfrm>
              <a:off x="1104277" y="7233729"/>
              <a:ext cx="772472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Карелия"/>
            <p:cNvSpPr>
              <a:spLocks/>
            </p:cNvSpPr>
            <p:nvPr/>
          </p:nvSpPr>
          <p:spPr bwMode="auto">
            <a:xfrm>
              <a:off x="2313931" y="3145099"/>
              <a:ext cx="1094698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Республика Коми"/>
            <p:cNvSpPr>
              <a:spLocks/>
            </p:cNvSpPr>
            <p:nvPr/>
          </p:nvSpPr>
          <p:spPr bwMode="auto">
            <a:xfrm>
              <a:off x="3638542" y="4326894"/>
              <a:ext cx="2285192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Марий Эл"/>
            <p:cNvSpPr>
              <a:spLocks/>
            </p:cNvSpPr>
            <p:nvPr/>
          </p:nvSpPr>
          <p:spPr bwMode="auto">
            <a:xfrm>
              <a:off x="2923547" y="5842261"/>
              <a:ext cx="465922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Республика Мордовия"/>
            <p:cNvSpPr>
              <a:spLocks/>
            </p:cNvSpPr>
            <p:nvPr/>
          </p:nvSpPr>
          <p:spPr bwMode="auto">
            <a:xfrm>
              <a:off x="2266032" y="5908975"/>
              <a:ext cx="523399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Республика Саха (Якутия)"/>
            <p:cNvSpPr>
              <a:spLocks/>
            </p:cNvSpPr>
            <p:nvPr/>
          </p:nvSpPr>
          <p:spPr bwMode="auto">
            <a:xfrm>
              <a:off x="9220890" y="1944243"/>
              <a:ext cx="3941609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Северная Осетия-Алания"/>
            <p:cNvSpPr>
              <a:spLocks/>
            </p:cNvSpPr>
            <p:nvPr/>
          </p:nvSpPr>
          <p:spPr bwMode="auto">
            <a:xfrm>
              <a:off x="883944" y="8043831"/>
              <a:ext cx="191594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Татарстан"/>
            <p:cNvSpPr>
              <a:spLocks/>
            </p:cNvSpPr>
            <p:nvPr/>
          </p:nvSpPr>
          <p:spPr bwMode="auto">
            <a:xfrm>
              <a:off x="2866069" y="6137709"/>
              <a:ext cx="829950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Республика Тыва"/>
            <p:cNvSpPr>
              <a:spLocks/>
            </p:cNvSpPr>
            <p:nvPr/>
          </p:nvSpPr>
          <p:spPr bwMode="auto">
            <a:xfrm>
              <a:off x="7771743" y="8072422"/>
              <a:ext cx="1334190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Республика Хакасия"/>
            <p:cNvSpPr>
              <a:spLocks/>
            </p:cNvSpPr>
            <p:nvPr/>
          </p:nvSpPr>
          <p:spPr bwMode="auto">
            <a:xfrm>
              <a:off x="7637627" y="7757912"/>
              <a:ext cx="513821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8" name="Ростовская область"/>
            <p:cNvSpPr>
              <a:spLocks/>
            </p:cNvSpPr>
            <p:nvPr/>
          </p:nvSpPr>
          <p:spPr bwMode="auto">
            <a:xfrm>
              <a:off x="874364" y="6585648"/>
              <a:ext cx="772472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Рязанская область"/>
            <p:cNvSpPr>
              <a:spLocks/>
            </p:cNvSpPr>
            <p:nvPr/>
          </p:nvSpPr>
          <p:spPr bwMode="auto">
            <a:xfrm>
              <a:off x="1876749" y="5670710"/>
              <a:ext cx="523399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Самарская область"/>
            <p:cNvSpPr>
              <a:spLocks/>
            </p:cNvSpPr>
            <p:nvPr/>
          </p:nvSpPr>
          <p:spPr bwMode="auto">
            <a:xfrm>
              <a:off x="2741533" y="6576117"/>
              <a:ext cx="600038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г. Санкт-Петербург"/>
            <p:cNvSpPr>
              <a:spLocks/>
            </p:cNvSpPr>
            <p:nvPr/>
          </p:nvSpPr>
          <p:spPr bwMode="auto">
            <a:xfrm>
              <a:off x="2064859" y="4060037"/>
              <a:ext cx="182014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Саратовская область"/>
            <p:cNvSpPr>
              <a:spLocks/>
            </p:cNvSpPr>
            <p:nvPr/>
          </p:nvSpPr>
          <p:spPr bwMode="auto">
            <a:xfrm>
              <a:off x="1962966" y="6385505"/>
              <a:ext cx="922262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Сахалинская область"/>
            <p:cNvSpPr>
              <a:spLocks/>
            </p:cNvSpPr>
            <p:nvPr/>
          </p:nvSpPr>
          <p:spPr bwMode="auto">
            <a:xfrm>
              <a:off x="14011607" y="5594465"/>
              <a:ext cx="1324611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Свердловская область"/>
            <p:cNvSpPr>
              <a:spLocks/>
            </p:cNvSpPr>
            <p:nvPr/>
          </p:nvSpPr>
          <p:spPr bwMode="auto">
            <a:xfrm>
              <a:off x="4123622" y="5642118"/>
              <a:ext cx="1094698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Смоленская область"/>
            <p:cNvSpPr>
              <a:spLocks/>
            </p:cNvSpPr>
            <p:nvPr/>
          </p:nvSpPr>
          <p:spPr bwMode="auto">
            <a:xfrm>
              <a:off x="1286291" y="4812955"/>
              <a:ext cx="580878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Ставропольский край"/>
            <p:cNvSpPr>
              <a:spLocks/>
            </p:cNvSpPr>
            <p:nvPr/>
          </p:nvSpPr>
          <p:spPr bwMode="auto">
            <a:xfrm>
              <a:off x="883944" y="7338566"/>
              <a:ext cx="552139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7" name="Тамбовская область"/>
            <p:cNvSpPr>
              <a:spLocks/>
            </p:cNvSpPr>
            <p:nvPr/>
          </p:nvSpPr>
          <p:spPr bwMode="auto">
            <a:xfrm>
              <a:off x="1828850" y="5994750"/>
              <a:ext cx="379704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Тверская область"/>
            <p:cNvSpPr>
              <a:spLocks/>
            </p:cNvSpPr>
            <p:nvPr/>
          </p:nvSpPr>
          <p:spPr bwMode="auto">
            <a:xfrm>
              <a:off x="1570199" y="4612813"/>
              <a:ext cx="916167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Томская область"/>
            <p:cNvSpPr>
              <a:spLocks/>
            </p:cNvSpPr>
            <p:nvPr/>
          </p:nvSpPr>
          <p:spPr bwMode="auto">
            <a:xfrm>
              <a:off x="6230284" y="6461750"/>
              <a:ext cx="1598938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Тульская область"/>
            <p:cNvSpPr>
              <a:spLocks/>
            </p:cNvSpPr>
            <p:nvPr/>
          </p:nvSpPr>
          <p:spPr bwMode="auto">
            <a:xfrm>
              <a:off x="1637257" y="5489628"/>
              <a:ext cx="325710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Тюменская область"/>
            <p:cNvSpPr>
              <a:spLocks/>
            </p:cNvSpPr>
            <p:nvPr/>
          </p:nvSpPr>
          <p:spPr bwMode="auto">
            <a:xfrm>
              <a:off x="4991890" y="6404566"/>
              <a:ext cx="1219234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Республика Удмуртия"/>
            <p:cNvSpPr>
              <a:spLocks/>
            </p:cNvSpPr>
            <p:nvPr/>
          </p:nvSpPr>
          <p:spPr bwMode="auto">
            <a:xfrm>
              <a:off x="3466107" y="5947097"/>
              <a:ext cx="465921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Ульяновская область"/>
            <p:cNvSpPr>
              <a:spLocks/>
            </p:cNvSpPr>
            <p:nvPr/>
          </p:nvSpPr>
          <p:spPr bwMode="auto">
            <a:xfrm>
              <a:off x="2563003" y="6280669"/>
              <a:ext cx="571298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Хабаровский край"/>
            <p:cNvSpPr>
              <a:spLocks/>
            </p:cNvSpPr>
            <p:nvPr/>
          </p:nvSpPr>
          <p:spPr bwMode="auto">
            <a:xfrm>
              <a:off x="12457084" y="4145813"/>
              <a:ext cx="2144980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ХМАО"/>
            <p:cNvSpPr>
              <a:spLocks/>
            </p:cNvSpPr>
            <p:nvPr/>
          </p:nvSpPr>
          <p:spPr bwMode="auto">
            <a:xfrm>
              <a:off x="4886514" y="5003567"/>
              <a:ext cx="2572584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Челябинская область"/>
            <p:cNvSpPr>
              <a:spLocks/>
            </p:cNvSpPr>
            <p:nvPr/>
          </p:nvSpPr>
          <p:spPr bwMode="auto">
            <a:xfrm>
              <a:off x="3932028" y="6785791"/>
              <a:ext cx="686254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Чеченская республика"/>
            <p:cNvSpPr>
              <a:spLocks/>
            </p:cNvSpPr>
            <p:nvPr/>
          </p:nvSpPr>
          <p:spPr bwMode="auto">
            <a:xfrm>
              <a:off x="1094697" y="8120075"/>
              <a:ext cx="303067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Республика Чувашия"/>
            <p:cNvSpPr>
              <a:spLocks/>
            </p:cNvSpPr>
            <p:nvPr/>
          </p:nvSpPr>
          <p:spPr bwMode="auto">
            <a:xfrm>
              <a:off x="2799011" y="6004281"/>
              <a:ext cx="287391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Чукотский автономный округ"/>
            <p:cNvSpPr>
              <a:spLocks/>
            </p:cNvSpPr>
            <p:nvPr/>
          </p:nvSpPr>
          <p:spPr bwMode="auto">
            <a:xfrm>
              <a:off x="12706156" y="0"/>
              <a:ext cx="2068343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Ямало-Ненецкий автономный округ"/>
            <p:cNvSpPr>
              <a:spLocks/>
            </p:cNvSpPr>
            <p:nvPr/>
          </p:nvSpPr>
          <p:spPr bwMode="auto">
            <a:xfrm>
              <a:off x="5400334" y="3688344"/>
              <a:ext cx="2103178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7602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278CD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7028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Диаграмма 109"/>
          <p:cNvGraphicFramePr/>
          <p:nvPr>
            <p:extLst>
              <p:ext uri="{D42A27DB-BD31-4B8C-83A1-F6EECF244321}">
                <p14:modId xmlns:p14="http://schemas.microsoft.com/office/powerpoint/2010/main" val="960757151"/>
              </p:ext>
            </p:extLst>
          </p:nvPr>
        </p:nvGraphicFramePr>
        <p:xfrm>
          <a:off x="2184027" y="2010881"/>
          <a:ext cx="2974847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15</a:t>
            </a:fld>
            <a:endParaRPr lang="ru-RU" dirty="0"/>
          </a:p>
        </p:txBody>
      </p:sp>
      <p:grpSp>
        <p:nvGrpSpPr>
          <p:cNvPr id="91" name="Группа 90"/>
          <p:cNvGrpSpPr/>
          <p:nvPr/>
        </p:nvGrpSpPr>
        <p:grpSpPr>
          <a:xfrm>
            <a:off x="4157746" y="5874763"/>
            <a:ext cx="1259761" cy="276999"/>
            <a:chOff x="9632569" y="1908316"/>
            <a:chExt cx="1259761" cy="276999"/>
          </a:xfrm>
        </p:grpSpPr>
        <p:sp>
          <p:nvSpPr>
            <p:cNvPr id="92" name="Овал 91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9797800" y="1908316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2,4 до 50,1</a:t>
              </a: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5682508" y="5874763"/>
            <a:ext cx="1374482" cy="276999"/>
            <a:chOff x="9632569" y="2243262"/>
            <a:chExt cx="1374482" cy="276999"/>
          </a:xfrm>
        </p:grpSpPr>
        <p:sp>
          <p:nvSpPr>
            <p:cNvPr id="95" name="Овал 94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9833973" y="2243262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50,1 до 65,7</a:t>
              </a: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7166759" y="5874763"/>
            <a:ext cx="1344918" cy="276999"/>
            <a:chOff x="9632569" y="2543590"/>
            <a:chExt cx="1344918" cy="276999"/>
          </a:xfrm>
        </p:grpSpPr>
        <p:sp>
          <p:nvSpPr>
            <p:cNvPr id="98" name="Овал 9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9804409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65,7 до 81,2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8723889" y="5874763"/>
            <a:ext cx="1323004" cy="276999"/>
            <a:chOff x="9632569" y="2851258"/>
            <a:chExt cx="1323004" cy="276999"/>
          </a:xfrm>
        </p:grpSpPr>
        <p:sp>
          <p:nvSpPr>
            <p:cNvPr id="101" name="Овал 10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782495" y="2851258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81,2 до 96,8</a:t>
              </a:r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10194076" y="5874763"/>
            <a:ext cx="1402237" cy="276999"/>
            <a:chOff x="9632569" y="3167661"/>
            <a:chExt cx="1402237" cy="276999"/>
          </a:xfrm>
        </p:grpSpPr>
        <p:sp>
          <p:nvSpPr>
            <p:cNvPr id="104" name="Овал 103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783181" y="3167661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96,8 до 163,1</a:t>
              </a:r>
            </a:p>
          </p:txBody>
        </p:sp>
      </p:grpSp>
      <p:grpSp>
        <p:nvGrpSpPr>
          <p:cNvPr id="106" name="Группа 105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07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042565"/>
              </p:ext>
            </p:extLst>
          </p:nvPr>
        </p:nvGraphicFramePr>
        <p:xfrm>
          <a:off x="305688" y="2155057"/>
          <a:ext cx="2018945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8945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Сахалинская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spc="-5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Карачаево-Черкесская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cxnSp>
        <p:nvCxnSpPr>
          <p:cNvPr id="111" name="Прямая соединительная линия 110"/>
          <p:cNvCxnSpPr/>
          <p:nvPr/>
        </p:nvCxnSpPr>
        <p:spPr>
          <a:xfrm>
            <a:off x="2363285" y="21456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Текст 3"/>
          <p:cNvSpPr txBox="1">
            <a:spLocks/>
          </p:cNvSpPr>
          <p:nvPr/>
        </p:nvSpPr>
        <p:spPr>
          <a:xfrm>
            <a:off x="1356679" y="654589"/>
            <a:ext cx="9630025" cy="75700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dirty="0" smtClean="0"/>
              <a:t>КОЭФФИЦИЕНТ СМЕРТНОСТИ ОТ БОЛЕЗНЕЙ ОРГАНОВ ПИЩЕВАРЕНИЯ</a:t>
            </a:r>
          </a:p>
          <a:p>
            <a:pPr>
              <a:lnSpc>
                <a:spcPct val="40000"/>
              </a:lnSpc>
            </a:pPr>
            <a:r>
              <a:rPr lang="ru-RU" sz="1600" dirty="0" smtClean="0"/>
              <a:t>НА 100 000 ЧЕЛОВЕК НАСЕЛЕНИЯ </a:t>
            </a:r>
            <a:endParaRPr lang="ru-RU" sz="1600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6" name="Овал 11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15" y="749990"/>
              <a:ext cx="540000" cy="540000"/>
            </a:xfrm>
            <a:prstGeom prst="rect">
              <a:avLst/>
            </a:prstGeom>
          </p:spPr>
        </p:pic>
      </p:grpSp>
      <p:grpSp>
        <p:nvGrpSpPr>
          <p:cNvPr id="118" name="Группа 117"/>
          <p:cNvGrpSpPr/>
          <p:nvPr/>
        </p:nvGrpSpPr>
        <p:grpSpPr>
          <a:xfrm>
            <a:off x="4220672" y="1373624"/>
            <a:ext cx="7790400" cy="4471200"/>
            <a:chOff x="0" y="0"/>
            <a:chExt cx="15733069" cy="9082667"/>
          </a:xfrm>
        </p:grpSpPr>
        <p:sp>
          <p:nvSpPr>
            <p:cNvPr id="119" name="Владимирская область"/>
            <p:cNvSpPr>
              <a:spLocks/>
            </p:cNvSpPr>
            <p:nvPr/>
          </p:nvSpPr>
          <p:spPr bwMode="auto">
            <a:xfrm>
              <a:off x="2214683" y="5308547"/>
              <a:ext cx="409507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Камчатский край"/>
            <p:cNvSpPr>
              <a:spLocks/>
            </p:cNvSpPr>
            <p:nvPr/>
          </p:nvSpPr>
          <p:spPr bwMode="auto">
            <a:xfrm>
              <a:off x="13659751" y="1686917"/>
              <a:ext cx="2073318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Алтайский край"/>
            <p:cNvSpPr>
              <a:spLocks/>
            </p:cNvSpPr>
            <p:nvPr/>
          </p:nvSpPr>
          <p:spPr bwMode="auto">
            <a:xfrm>
              <a:off x="6336508" y="7919933"/>
              <a:ext cx="1151252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Амурская область"/>
            <p:cNvSpPr>
              <a:spLocks/>
            </p:cNvSpPr>
            <p:nvPr/>
          </p:nvSpPr>
          <p:spPr bwMode="auto">
            <a:xfrm>
              <a:off x="11384960" y="6185363"/>
              <a:ext cx="2054840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Архангельская область"/>
            <p:cNvSpPr>
              <a:spLocks/>
            </p:cNvSpPr>
            <p:nvPr/>
          </p:nvSpPr>
          <p:spPr bwMode="auto">
            <a:xfrm>
              <a:off x="2901228" y="3812242"/>
              <a:ext cx="1493073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Астраханская область"/>
            <p:cNvSpPr>
              <a:spLocks/>
            </p:cNvSpPr>
            <p:nvPr/>
          </p:nvSpPr>
          <p:spPr bwMode="auto">
            <a:xfrm>
              <a:off x="1694547" y="7262321"/>
              <a:ext cx="404717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Белгородская область"/>
            <p:cNvSpPr>
              <a:spLocks/>
            </p:cNvSpPr>
            <p:nvPr/>
          </p:nvSpPr>
          <p:spPr bwMode="auto">
            <a:xfrm>
              <a:off x="1114301" y="5956628"/>
              <a:ext cx="349287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6" name="Брянская область"/>
            <p:cNvSpPr>
              <a:spLocks/>
            </p:cNvSpPr>
            <p:nvPr/>
          </p:nvSpPr>
          <p:spPr bwMode="auto">
            <a:xfrm>
              <a:off x="1031155" y="5251363"/>
              <a:ext cx="469386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Волгоградская область"/>
            <p:cNvSpPr>
              <a:spLocks/>
            </p:cNvSpPr>
            <p:nvPr/>
          </p:nvSpPr>
          <p:spPr bwMode="auto">
            <a:xfrm>
              <a:off x="1454349" y="6518934"/>
              <a:ext cx="857396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Вологодская область"/>
            <p:cNvSpPr>
              <a:spLocks/>
            </p:cNvSpPr>
            <p:nvPr/>
          </p:nvSpPr>
          <p:spPr bwMode="auto">
            <a:xfrm>
              <a:off x="2339460" y="4384078"/>
              <a:ext cx="1243636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Воронежская область"/>
            <p:cNvSpPr>
              <a:spLocks/>
            </p:cNvSpPr>
            <p:nvPr/>
          </p:nvSpPr>
          <p:spPr bwMode="auto">
            <a:xfrm>
              <a:off x="1354498" y="6051934"/>
              <a:ext cx="580246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0" name="Еврейская автономная область"/>
            <p:cNvSpPr>
              <a:spLocks/>
            </p:cNvSpPr>
            <p:nvPr/>
          </p:nvSpPr>
          <p:spPr bwMode="auto">
            <a:xfrm>
              <a:off x="13430562" y="7281382"/>
              <a:ext cx="497101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1" name="Забайкальский край"/>
            <p:cNvSpPr>
              <a:spLocks/>
            </p:cNvSpPr>
            <p:nvPr/>
          </p:nvSpPr>
          <p:spPr bwMode="auto">
            <a:xfrm>
              <a:off x="10363045" y="6490342"/>
              <a:ext cx="1528256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Костромская область"/>
            <p:cNvSpPr>
              <a:spLocks/>
            </p:cNvSpPr>
            <p:nvPr/>
          </p:nvSpPr>
          <p:spPr bwMode="auto">
            <a:xfrm>
              <a:off x="2561181" y="5184649"/>
              <a:ext cx="874102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Иркутская область"/>
            <p:cNvSpPr>
              <a:spLocks/>
            </p:cNvSpPr>
            <p:nvPr/>
          </p:nvSpPr>
          <p:spPr bwMode="auto">
            <a:xfrm>
              <a:off x="8622308" y="5623057"/>
              <a:ext cx="2503978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4" name="Кабардино-Балкарская республика"/>
            <p:cNvSpPr>
              <a:spLocks/>
            </p:cNvSpPr>
            <p:nvPr/>
          </p:nvSpPr>
          <p:spPr bwMode="auto">
            <a:xfrm>
              <a:off x="809436" y="7834157"/>
              <a:ext cx="314104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5" name="Калининградская область"/>
            <p:cNvSpPr>
              <a:spLocks/>
            </p:cNvSpPr>
            <p:nvPr/>
          </p:nvSpPr>
          <p:spPr bwMode="auto">
            <a:xfrm>
              <a:off x="450910" y="3840834"/>
              <a:ext cx="27715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6" name="Калужская область"/>
            <p:cNvSpPr>
              <a:spLocks/>
            </p:cNvSpPr>
            <p:nvPr/>
          </p:nvSpPr>
          <p:spPr bwMode="auto">
            <a:xfrm>
              <a:off x="1454349" y="5251363"/>
              <a:ext cx="443441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Карачаево-Черкесская республика"/>
            <p:cNvSpPr>
              <a:spLocks/>
            </p:cNvSpPr>
            <p:nvPr/>
          </p:nvSpPr>
          <p:spPr bwMode="auto">
            <a:xfrm>
              <a:off x="626440" y="7605423"/>
              <a:ext cx="284618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Кемеровская область"/>
            <p:cNvSpPr>
              <a:spLocks/>
            </p:cNvSpPr>
            <p:nvPr/>
          </p:nvSpPr>
          <p:spPr bwMode="auto">
            <a:xfrm>
              <a:off x="7240098" y="7471994"/>
              <a:ext cx="552529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Кировская область"/>
            <p:cNvSpPr>
              <a:spLocks/>
            </p:cNvSpPr>
            <p:nvPr/>
          </p:nvSpPr>
          <p:spPr bwMode="auto">
            <a:xfrm>
              <a:off x="3104472" y="5203710"/>
              <a:ext cx="1003440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Ивановская область"/>
            <p:cNvSpPr>
              <a:spLocks/>
            </p:cNvSpPr>
            <p:nvPr/>
          </p:nvSpPr>
          <p:spPr bwMode="auto">
            <a:xfrm>
              <a:off x="2404129" y="5337139"/>
              <a:ext cx="469384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1" name="Краснодарский край"/>
            <p:cNvSpPr>
              <a:spLocks noEditPoints="1"/>
            </p:cNvSpPr>
            <p:nvPr/>
          </p:nvSpPr>
          <p:spPr bwMode="auto">
            <a:xfrm>
              <a:off x="423196" y="6890627"/>
              <a:ext cx="607960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расноярский край"/>
            <p:cNvSpPr>
              <a:spLocks/>
            </p:cNvSpPr>
            <p:nvPr/>
          </p:nvSpPr>
          <p:spPr bwMode="auto">
            <a:xfrm>
              <a:off x="7083046" y="2668569"/>
              <a:ext cx="2551939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Курганская область"/>
            <p:cNvSpPr>
              <a:spLocks/>
            </p:cNvSpPr>
            <p:nvPr/>
          </p:nvSpPr>
          <p:spPr bwMode="auto">
            <a:xfrm>
              <a:off x="4503389" y="6871566"/>
              <a:ext cx="783491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Курская область"/>
            <p:cNvSpPr>
              <a:spLocks/>
            </p:cNvSpPr>
            <p:nvPr/>
          </p:nvSpPr>
          <p:spPr bwMode="auto">
            <a:xfrm>
              <a:off x="1114301" y="5661179"/>
              <a:ext cx="450909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5" name="Ленинградская область"/>
            <p:cNvSpPr>
              <a:spLocks/>
            </p:cNvSpPr>
            <p:nvPr/>
          </p:nvSpPr>
          <p:spPr bwMode="auto">
            <a:xfrm>
              <a:off x="1823883" y="3859895"/>
              <a:ext cx="883338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Липецкая область"/>
            <p:cNvSpPr>
              <a:spLocks/>
            </p:cNvSpPr>
            <p:nvPr/>
          </p:nvSpPr>
          <p:spPr bwMode="auto">
            <a:xfrm>
              <a:off x="1537495" y="5832730"/>
              <a:ext cx="397249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Магаданская область"/>
            <p:cNvSpPr>
              <a:spLocks/>
            </p:cNvSpPr>
            <p:nvPr/>
          </p:nvSpPr>
          <p:spPr bwMode="auto">
            <a:xfrm>
              <a:off x="12794887" y="2458896"/>
              <a:ext cx="1435870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г. Москва"/>
            <p:cNvSpPr>
              <a:spLocks/>
            </p:cNvSpPr>
            <p:nvPr/>
          </p:nvSpPr>
          <p:spPr bwMode="auto">
            <a:xfrm>
              <a:off x="2025357" y="5337139"/>
              <a:ext cx="101622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9" name="Московская область"/>
            <p:cNvSpPr>
              <a:spLocks noEditPoints="1"/>
            </p:cNvSpPr>
            <p:nvPr/>
          </p:nvSpPr>
          <p:spPr bwMode="auto">
            <a:xfrm>
              <a:off x="1823883" y="5117935"/>
              <a:ext cx="497100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Мурманская область"/>
            <p:cNvSpPr>
              <a:spLocks/>
            </p:cNvSpPr>
            <p:nvPr/>
          </p:nvSpPr>
          <p:spPr bwMode="auto">
            <a:xfrm>
              <a:off x="3232039" y="2725753"/>
              <a:ext cx="811204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Ненецкий автономный округ"/>
            <p:cNvSpPr>
              <a:spLocks/>
            </p:cNvSpPr>
            <p:nvPr/>
          </p:nvSpPr>
          <p:spPr bwMode="auto">
            <a:xfrm>
              <a:off x="4126388" y="3650221"/>
              <a:ext cx="1796165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Нижегородская область"/>
            <p:cNvSpPr>
              <a:spLocks/>
            </p:cNvSpPr>
            <p:nvPr/>
          </p:nvSpPr>
          <p:spPr bwMode="auto">
            <a:xfrm>
              <a:off x="2394891" y="5575404"/>
              <a:ext cx="892579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Новгородская область"/>
            <p:cNvSpPr>
              <a:spLocks/>
            </p:cNvSpPr>
            <p:nvPr/>
          </p:nvSpPr>
          <p:spPr bwMode="auto">
            <a:xfrm>
              <a:off x="1713024" y="4298303"/>
              <a:ext cx="663390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Новосибирская область"/>
            <p:cNvSpPr>
              <a:spLocks/>
            </p:cNvSpPr>
            <p:nvPr/>
          </p:nvSpPr>
          <p:spPr bwMode="auto">
            <a:xfrm>
              <a:off x="6079606" y="7214668"/>
              <a:ext cx="1169731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Омская область"/>
            <p:cNvSpPr>
              <a:spLocks/>
            </p:cNvSpPr>
            <p:nvPr/>
          </p:nvSpPr>
          <p:spPr bwMode="auto">
            <a:xfrm>
              <a:off x="5545554" y="6814382"/>
              <a:ext cx="735525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Оренбургская область"/>
            <p:cNvSpPr>
              <a:spLocks/>
            </p:cNvSpPr>
            <p:nvPr/>
          </p:nvSpPr>
          <p:spPr bwMode="auto">
            <a:xfrm>
              <a:off x="2928943" y="6738138"/>
              <a:ext cx="1188208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Орловская область"/>
            <p:cNvSpPr>
              <a:spLocks/>
            </p:cNvSpPr>
            <p:nvPr/>
          </p:nvSpPr>
          <p:spPr bwMode="auto">
            <a:xfrm>
              <a:off x="1345260" y="5556343"/>
              <a:ext cx="340049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Пензенская область"/>
            <p:cNvSpPr>
              <a:spLocks/>
            </p:cNvSpPr>
            <p:nvPr/>
          </p:nvSpPr>
          <p:spPr bwMode="auto">
            <a:xfrm>
              <a:off x="2182409" y="6090056"/>
              <a:ext cx="460145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Пермский край"/>
            <p:cNvSpPr>
              <a:spLocks/>
            </p:cNvSpPr>
            <p:nvPr/>
          </p:nvSpPr>
          <p:spPr bwMode="auto">
            <a:xfrm>
              <a:off x="3786341" y="5499159"/>
              <a:ext cx="984960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Приморский край"/>
            <p:cNvSpPr>
              <a:spLocks/>
            </p:cNvSpPr>
            <p:nvPr/>
          </p:nvSpPr>
          <p:spPr bwMode="auto">
            <a:xfrm>
              <a:off x="13973855" y="6966872"/>
              <a:ext cx="654152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Псковская область"/>
            <p:cNvSpPr>
              <a:spLocks/>
            </p:cNvSpPr>
            <p:nvPr/>
          </p:nvSpPr>
          <p:spPr bwMode="auto">
            <a:xfrm>
              <a:off x="1398920" y="4060037"/>
              <a:ext cx="452680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Республика Адыгея"/>
            <p:cNvSpPr>
              <a:spLocks/>
            </p:cNvSpPr>
            <p:nvPr/>
          </p:nvSpPr>
          <p:spPr bwMode="auto">
            <a:xfrm>
              <a:off x="589486" y="7214668"/>
              <a:ext cx="210711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3" name="Республика Алтай"/>
            <p:cNvSpPr>
              <a:spLocks/>
            </p:cNvSpPr>
            <p:nvPr/>
          </p:nvSpPr>
          <p:spPr bwMode="auto">
            <a:xfrm>
              <a:off x="7092285" y="8358341"/>
              <a:ext cx="746535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Республика Башкортостан"/>
            <p:cNvSpPr>
              <a:spLocks/>
            </p:cNvSpPr>
            <p:nvPr/>
          </p:nvSpPr>
          <p:spPr bwMode="auto">
            <a:xfrm>
              <a:off x="3453760" y="6461750"/>
              <a:ext cx="829680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Республика Бурятия"/>
            <p:cNvSpPr>
              <a:spLocks/>
            </p:cNvSpPr>
            <p:nvPr/>
          </p:nvSpPr>
          <p:spPr bwMode="auto">
            <a:xfrm>
              <a:off x="9054742" y="6785791"/>
              <a:ext cx="2117736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Республика Дагестан"/>
            <p:cNvSpPr>
              <a:spLocks/>
            </p:cNvSpPr>
            <p:nvPr/>
          </p:nvSpPr>
          <p:spPr bwMode="auto">
            <a:xfrm>
              <a:off x="1105062" y="7919933"/>
              <a:ext cx="450909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Республика Ингушетия"/>
            <p:cNvSpPr>
              <a:spLocks/>
            </p:cNvSpPr>
            <p:nvPr/>
          </p:nvSpPr>
          <p:spPr bwMode="auto">
            <a:xfrm>
              <a:off x="1058871" y="8062892"/>
              <a:ext cx="230959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Республика Калмыкия"/>
            <p:cNvSpPr>
              <a:spLocks/>
            </p:cNvSpPr>
            <p:nvPr/>
          </p:nvSpPr>
          <p:spPr bwMode="auto">
            <a:xfrm>
              <a:off x="1105062" y="7233729"/>
              <a:ext cx="765013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Карелия"/>
            <p:cNvSpPr>
              <a:spLocks/>
            </p:cNvSpPr>
            <p:nvPr/>
          </p:nvSpPr>
          <p:spPr bwMode="auto">
            <a:xfrm>
              <a:off x="2311746" y="3145099"/>
              <a:ext cx="1095823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Республика Коми"/>
            <p:cNvSpPr>
              <a:spLocks/>
            </p:cNvSpPr>
            <p:nvPr/>
          </p:nvSpPr>
          <p:spPr bwMode="auto">
            <a:xfrm>
              <a:off x="3629289" y="4326894"/>
              <a:ext cx="2284027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Марий Эл"/>
            <p:cNvSpPr>
              <a:spLocks/>
            </p:cNvSpPr>
            <p:nvPr/>
          </p:nvSpPr>
          <p:spPr bwMode="auto">
            <a:xfrm>
              <a:off x="2919704" y="5842261"/>
              <a:ext cx="469387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Республика Мордовия"/>
            <p:cNvSpPr>
              <a:spLocks/>
            </p:cNvSpPr>
            <p:nvPr/>
          </p:nvSpPr>
          <p:spPr bwMode="auto">
            <a:xfrm>
              <a:off x="2265554" y="5908975"/>
              <a:ext cx="524814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Республика Саха (Якутия)"/>
            <p:cNvSpPr>
              <a:spLocks/>
            </p:cNvSpPr>
            <p:nvPr/>
          </p:nvSpPr>
          <p:spPr bwMode="auto">
            <a:xfrm>
              <a:off x="9193317" y="1944243"/>
              <a:ext cx="3941618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Северная Осетия-Алания"/>
            <p:cNvSpPr>
              <a:spLocks/>
            </p:cNvSpPr>
            <p:nvPr/>
          </p:nvSpPr>
          <p:spPr bwMode="auto">
            <a:xfrm>
              <a:off x="892580" y="8043831"/>
              <a:ext cx="184768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Татарстан"/>
            <p:cNvSpPr>
              <a:spLocks/>
            </p:cNvSpPr>
            <p:nvPr/>
          </p:nvSpPr>
          <p:spPr bwMode="auto">
            <a:xfrm>
              <a:off x="2864275" y="6137709"/>
              <a:ext cx="820444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Республика Тыва"/>
            <p:cNvSpPr>
              <a:spLocks/>
            </p:cNvSpPr>
            <p:nvPr/>
          </p:nvSpPr>
          <p:spPr bwMode="auto">
            <a:xfrm>
              <a:off x="7755674" y="8072422"/>
              <a:ext cx="1326783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Республика Хакасия"/>
            <p:cNvSpPr>
              <a:spLocks/>
            </p:cNvSpPr>
            <p:nvPr/>
          </p:nvSpPr>
          <p:spPr bwMode="auto">
            <a:xfrm>
              <a:off x="7626337" y="7757912"/>
              <a:ext cx="515577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8" name="Ростовская область"/>
            <p:cNvSpPr>
              <a:spLocks/>
            </p:cNvSpPr>
            <p:nvPr/>
          </p:nvSpPr>
          <p:spPr bwMode="auto">
            <a:xfrm>
              <a:off x="883342" y="6585648"/>
              <a:ext cx="765013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Рязанская область"/>
            <p:cNvSpPr>
              <a:spLocks/>
            </p:cNvSpPr>
            <p:nvPr/>
          </p:nvSpPr>
          <p:spPr bwMode="auto">
            <a:xfrm>
              <a:off x="1870076" y="5670710"/>
              <a:ext cx="524815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Самарская область"/>
            <p:cNvSpPr>
              <a:spLocks/>
            </p:cNvSpPr>
            <p:nvPr/>
          </p:nvSpPr>
          <p:spPr bwMode="auto">
            <a:xfrm>
              <a:off x="2744176" y="6576117"/>
              <a:ext cx="598723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г. Санкт-Петербург"/>
            <p:cNvSpPr>
              <a:spLocks/>
            </p:cNvSpPr>
            <p:nvPr/>
          </p:nvSpPr>
          <p:spPr bwMode="auto">
            <a:xfrm>
              <a:off x="2071548" y="4060037"/>
              <a:ext cx="175528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Саратовская область"/>
            <p:cNvSpPr>
              <a:spLocks/>
            </p:cNvSpPr>
            <p:nvPr/>
          </p:nvSpPr>
          <p:spPr bwMode="auto">
            <a:xfrm>
              <a:off x="1953221" y="6385505"/>
              <a:ext cx="929531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Сахалинская область"/>
            <p:cNvSpPr>
              <a:spLocks/>
            </p:cNvSpPr>
            <p:nvPr/>
          </p:nvSpPr>
          <p:spPr bwMode="auto">
            <a:xfrm>
              <a:off x="13973855" y="5594465"/>
              <a:ext cx="1317542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Свердловская область"/>
            <p:cNvSpPr>
              <a:spLocks/>
            </p:cNvSpPr>
            <p:nvPr/>
          </p:nvSpPr>
          <p:spPr bwMode="auto">
            <a:xfrm>
              <a:off x="4117150" y="5642118"/>
              <a:ext cx="1095823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Смоленская область"/>
            <p:cNvSpPr>
              <a:spLocks/>
            </p:cNvSpPr>
            <p:nvPr/>
          </p:nvSpPr>
          <p:spPr bwMode="auto">
            <a:xfrm>
              <a:off x="1280591" y="4812955"/>
              <a:ext cx="580246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Ставропольский край"/>
            <p:cNvSpPr>
              <a:spLocks/>
            </p:cNvSpPr>
            <p:nvPr/>
          </p:nvSpPr>
          <p:spPr bwMode="auto">
            <a:xfrm>
              <a:off x="892580" y="7338566"/>
              <a:ext cx="552531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7" name="Тамбовская область"/>
            <p:cNvSpPr>
              <a:spLocks/>
            </p:cNvSpPr>
            <p:nvPr/>
          </p:nvSpPr>
          <p:spPr bwMode="auto">
            <a:xfrm>
              <a:off x="1823883" y="5994750"/>
              <a:ext cx="386240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Тверская область"/>
            <p:cNvSpPr>
              <a:spLocks/>
            </p:cNvSpPr>
            <p:nvPr/>
          </p:nvSpPr>
          <p:spPr bwMode="auto">
            <a:xfrm>
              <a:off x="1574448" y="4612813"/>
              <a:ext cx="903588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Томская область"/>
            <p:cNvSpPr>
              <a:spLocks/>
            </p:cNvSpPr>
            <p:nvPr/>
          </p:nvSpPr>
          <p:spPr bwMode="auto">
            <a:xfrm>
              <a:off x="6208943" y="6461750"/>
              <a:ext cx="1602161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Тульская область"/>
            <p:cNvSpPr>
              <a:spLocks/>
            </p:cNvSpPr>
            <p:nvPr/>
          </p:nvSpPr>
          <p:spPr bwMode="auto">
            <a:xfrm>
              <a:off x="1639117" y="5489628"/>
              <a:ext cx="314104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Тюменская область"/>
            <p:cNvSpPr>
              <a:spLocks/>
            </p:cNvSpPr>
            <p:nvPr/>
          </p:nvSpPr>
          <p:spPr bwMode="auto">
            <a:xfrm>
              <a:off x="4974545" y="6404566"/>
              <a:ext cx="1215921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Республика Удмуртия"/>
            <p:cNvSpPr>
              <a:spLocks/>
            </p:cNvSpPr>
            <p:nvPr/>
          </p:nvSpPr>
          <p:spPr bwMode="auto">
            <a:xfrm>
              <a:off x="3462998" y="5947097"/>
              <a:ext cx="469385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Ульяновская область"/>
            <p:cNvSpPr>
              <a:spLocks/>
            </p:cNvSpPr>
            <p:nvPr/>
          </p:nvSpPr>
          <p:spPr bwMode="auto">
            <a:xfrm>
              <a:off x="2551943" y="6280669"/>
              <a:ext cx="571006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Хабаровский край"/>
            <p:cNvSpPr>
              <a:spLocks/>
            </p:cNvSpPr>
            <p:nvPr/>
          </p:nvSpPr>
          <p:spPr bwMode="auto">
            <a:xfrm>
              <a:off x="12434591" y="4145813"/>
              <a:ext cx="2128747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ХМАО"/>
            <p:cNvSpPr>
              <a:spLocks/>
            </p:cNvSpPr>
            <p:nvPr/>
          </p:nvSpPr>
          <p:spPr bwMode="auto">
            <a:xfrm>
              <a:off x="4872923" y="5003567"/>
              <a:ext cx="2561181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Челябинская область"/>
            <p:cNvSpPr>
              <a:spLocks/>
            </p:cNvSpPr>
            <p:nvPr/>
          </p:nvSpPr>
          <p:spPr bwMode="auto">
            <a:xfrm>
              <a:off x="3932384" y="6785791"/>
              <a:ext cx="681866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Чеченская республика"/>
            <p:cNvSpPr>
              <a:spLocks/>
            </p:cNvSpPr>
            <p:nvPr/>
          </p:nvSpPr>
          <p:spPr bwMode="auto">
            <a:xfrm>
              <a:off x="1095824" y="8120075"/>
              <a:ext cx="312334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Республика Чувашия"/>
            <p:cNvSpPr>
              <a:spLocks/>
            </p:cNvSpPr>
            <p:nvPr/>
          </p:nvSpPr>
          <p:spPr bwMode="auto">
            <a:xfrm>
              <a:off x="2799606" y="6004281"/>
              <a:ext cx="27715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Чукотский автономный округ"/>
            <p:cNvSpPr>
              <a:spLocks/>
            </p:cNvSpPr>
            <p:nvPr/>
          </p:nvSpPr>
          <p:spPr bwMode="auto">
            <a:xfrm>
              <a:off x="12674788" y="0"/>
              <a:ext cx="2054840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Ямало-Ненецкий автономный округ"/>
            <p:cNvSpPr>
              <a:spLocks/>
            </p:cNvSpPr>
            <p:nvPr/>
          </p:nvSpPr>
          <p:spPr bwMode="auto">
            <a:xfrm>
              <a:off x="5388502" y="3688344"/>
              <a:ext cx="2108498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Ярославская область"/>
            <p:cNvSpPr>
              <a:spLocks/>
            </p:cNvSpPr>
            <p:nvPr/>
          </p:nvSpPr>
          <p:spPr bwMode="auto">
            <a:xfrm>
              <a:off x="2293269" y="4936853"/>
              <a:ext cx="413954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2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2433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204B82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1201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Диаграмма 108"/>
          <p:cNvGraphicFramePr/>
          <p:nvPr>
            <p:extLst>
              <p:ext uri="{D42A27DB-BD31-4B8C-83A1-F6EECF244321}">
                <p14:modId xmlns:p14="http://schemas.microsoft.com/office/powerpoint/2010/main" val="3314616743"/>
              </p:ext>
            </p:extLst>
          </p:nvPr>
        </p:nvGraphicFramePr>
        <p:xfrm>
          <a:off x="2214507" y="2024320"/>
          <a:ext cx="2974847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89" name="Текст 3"/>
          <p:cNvSpPr txBox="1">
            <a:spLocks/>
          </p:cNvSpPr>
          <p:nvPr/>
        </p:nvSpPr>
        <p:spPr>
          <a:xfrm>
            <a:off x="1355717" y="826742"/>
            <a:ext cx="9798471" cy="75700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dirty="0" smtClean="0"/>
              <a:t>КОЭФФИЦИЕНТ СМЕРТНОСТИ ОТ ВНЕШНИХ ПРИЧИН</a:t>
            </a:r>
          </a:p>
          <a:p>
            <a:pPr>
              <a:lnSpc>
                <a:spcPct val="40000"/>
              </a:lnSpc>
            </a:pPr>
            <a:r>
              <a:rPr lang="ru-RU" sz="1600" dirty="0" smtClean="0"/>
              <a:t>НА 100 000 ЧЕЛОВЕК НАСЕЛЕНИЯ </a:t>
            </a:r>
            <a:endParaRPr lang="ru-RU" sz="1600" dirty="0"/>
          </a:p>
        </p:txBody>
      </p:sp>
      <p:grpSp>
        <p:nvGrpSpPr>
          <p:cNvPr id="90" name="Группа 89"/>
          <p:cNvGrpSpPr/>
          <p:nvPr/>
        </p:nvGrpSpPr>
        <p:grpSpPr>
          <a:xfrm>
            <a:off x="4157746" y="5874763"/>
            <a:ext cx="1259761" cy="276999"/>
            <a:chOff x="9632569" y="1908316"/>
            <a:chExt cx="1259761" cy="276999"/>
          </a:xfrm>
        </p:grpSpPr>
        <p:sp>
          <p:nvSpPr>
            <p:cNvPr id="91" name="Овал 90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797800" y="1908316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8,4 до 66,6</a:t>
              </a:r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5682508" y="5874763"/>
            <a:ext cx="1374482" cy="276999"/>
            <a:chOff x="9632569" y="2243262"/>
            <a:chExt cx="1374482" cy="276999"/>
          </a:xfrm>
        </p:grpSpPr>
        <p:sp>
          <p:nvSpPr>
            <p:cNvPr id="94" name="Овал 93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9833973" y="2243262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66,6 до 84,9</a:t>
              </a:r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7166759" y="5874763"/>
            <a:ext cx="1423465" cy="276999"/>
            <a:chOff x="9632569" y="2543590"/>
            <a:chExt cx="1423465" cy="276999"/>
          </a:xfrm>
        </p:grpSpPr>
        <p:sp>
          <p:nvSpPr>
            <p:cNvPr id="97" name="Овал 96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9804409" y="2543590"/>
              <a:ext cx="12516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84,9 до 103,3</a:t>
              </a:r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8723889" y="5874763"/>
            <a:ext cx="1480098" cy="276999"/>
            <a:chOff x="9632569" y="2851258"/>
            <a:chExt cx="1480098" cy="276999"/>
          </a:xfrm>
        </p:grpSpPr>
        <p:sp>
          <p:nvSpPr>
            <p:cNvPr id="100" name="Овал 99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9782495" y="2851258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103,3 до 121,6</a:t>
              </a:r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10194076" y="5874763"/>
            <a:ext cx="1480784" cy="276999"/>
            <a:chOff x="9632569" y="3167661"/>
            <a:chExt cx="1480784" cy="276999"/>
          </a:xfrm>
        </p:grpSpPr>
        <p:sp>
          <p:nvSpPr>
            <p:cNvPr id="103" name="Овал 102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9783181" y="3167661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121,6 до 196,1</a:t>
              </a:r>
            </a:p>
          </p:txBody>
        </p:sp>
      </p:grpSp>
      <p:grpSp>
        <p:nvGrpSpPr>
          <p:cNvPr id="105" name="Группа 104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06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08" name="Таблица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451978"/>
              </p:ext>
            </p:extLst>
          </p:nvPr>
        </p:nvGraphicFramePr>
        <p:xfrm>
          <a:off x="151590" y="2168496"/>
          <a:ext cx="2203524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3524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Амурская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Чукотский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Сахалинская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Алтай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spc="-5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Кабардино-Балкарская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 Москва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cxnSp>
        <p:nvCxnSpPr>
          <p:cNvPr id="110" name="Прямая соединительная линия 109"/>
          <p:cNvCxnSpPr/>
          <p:nvPr/>
        </p:nvCxnSpPr>
        <p:spPr>
          <a:xfrm>
            <a:off x="2393765" y="2151325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Прямоугольник 112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5" name="Рисунок 114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776" y="684357"/>
              <a:ext cx="576000" cy="576000"/>
            </a:xfrm>
            <a:prstGeom prst="rect">
              <a:avLst/>
            </a:prstGeom>
          </p:spPr>
        </p:pic>
      </p:grpSp>
      <p:grpSp>
        <p:nvGrpSpPr>
          <p:cNvPr id="116" name="Группа 115"/>
          <p:cNvGrpSpPr/>
          <p:nvPr/>
        </p:nvGrpSpPr>
        <p:grpSpPr>
          <a:xfrm>
            <a:off x="4224165" y="1376110"/>
            <a:ext cx="7790400" cy="4471200"/>
            <a:chOff x="0" y="0"/>
            <a:chExt cx="15844157" cy="9082667"/>
          </a:xfrm>
        </p:grpSpPr>
        <p:sp>
          <p:nvSpPr>
            <p:cNvPr id="117" name="Камчатский край"/>
            <p:cNvSpPr>
              <a:spLocks/>
            </p:cNvSpPr>
            <p:nvPr/>
          </p:nvSpPr>
          <p:spPr bwMode="auto">
            <a:xfrm>
              <a:off x="13750018" y="1686917"/>
              <a:ext cx="2094139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Алтайский край"/>
            <p:cNvSpPr>
              <a:spLocks/>
            </p:cNvSpPr>
            <p:nvPr/>
          </p:nvSpPr>
          <p:spPr bwMode="auto">
            <a:xfrm>
              <a:off x="6373586" y="7919933"/>
              <a:ext cx="1157968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Амурская область"/>
            <p:cNvSpPr>
              <a:spLocks/>
            </p:cNvSpPr>
            <p:nvPr/>
          </p:nvSpPr>
          <p:spPr bwMode="auto">
            <a:xfrm>
              <a:off x="11462657" y="6185363"/>
              <a:ext cx="2075089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Архангельская область"/>
            <p:cNvSpPr>
              <a:spLocks/>
            </p:cNvSpPr>
            <p:nvPr/>
          </p:nvSpPr>
          <p:spPr bwMode="auto">
            <a:xfrm>
              <a:off x="2918732" y="3812242"/>
              <a:ext cx="1510393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Астраханская область"/>
            <p:cNvSpPr>
              <a:spLocks/>
            </p:cNvSpPr>
            <p:nvPr/>
          </p:nvSpPr>
          <p:spPr bwMode="auto">
            <a:xfrm>
              <a:off x="1703614" y="7262321"/>
              <a:ext cx="402772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Белгородская область"/>
            <p:cNvSpPr>
              <a:spLocks/>
            </p:cNvSpPr>
            <p:nvPr/>
          </p:nvSpPr>
          <p:spPr bwMode="auto">
            <a:xfrm>
              <a:off x="1119868" y="5956628"/>
              <a:ext cx="345621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3" name="Брянская область"/>
            <p:cNvSpPr>
              <a:spLocks/>
            </p:cNvSpPr>
            <p:nvPr/>
          </p:nvSpPr>
          <p:spPr bwMode="auto">
            <a:xfrm>
              <a:off x="1034143" y="5251363"/>
              <a:ext cx="469446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Владимирская область"/>
            <p:cNvSpPr>
              <a:spLocks/>
            </p:cNvSpPr>
            <p:nvPr/>
          </p:nvSpPr>
          <p:spPr bwMode="auto">
            <a:xfrm>
              <a:off x="2230211" y="5308547"/>
              <a:ext cx="412296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Волгоградская область"/>
            <p:cNvSpPr>
              <a:spLocks/>
            </p:cNvSpPr>
            <p:nvPr/>
          </p:nvSpPr>
          <p:spPr bwMode="auto">
            <a:xfrm>
              <a:off x="1455964" y="6518934"/>
              <a:ext cx="869497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Вологодская область"/>
            <p:cNvSpPr>
              <a:spLocks/>
            </p:cNvSpPr>
            <p:nvPr/>
          </p:nvSpPr>
          <p:spPr bwMode="auto">
            <a:xfrm>
              <a:off x="2354036" y="4384078"/>
              <a:ext cx="1253218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Воронежская область"/>
            <p:cNvSpPr>
              <a:spLocks/>
            </p:cNvSpPr>
            <p:nvPr/>
          </p:nvSpPr>
          <p:spPr bwMode="auto">
            <a:xfrm>
              <a:off x="1367518" y="6051934"/>
              <a:ext cx="583746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Еврейская автономная область"/>
            <p:cNvSpPr>
              <a:spLocks/>
            </p:cNvSpPr>
            <p:nvPr/>
          </p:nvSpPr>
          <p:spPr bwMode="auto">
            <a:xfrm>
              <a:off x="13528221" y="7281382"/>
              <a:ext cx="498022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9" name="Забайкальский край"/>
            <p:cNvSpPr>
              <a:spLocks/>
            </p:cNvSpPr>
            <p:nvPr/>
          </p:nvSpPr>
          <p:spPr bwMode="auto">
            <a:xfrm>
              <a:off x="10438039" y="6490342"/>
              <a:ext cx="1532165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0" name="Костромская область"/>
            <p:cNvSpPr>
              <a:spLocks/>
            </p:cNvSpPr>
            <p:nvPr/>
          </p:nvSpPr>
          <p:spPr bwMode="auto">
            <a:xfrm>
              <a:off x="2582636" y="5184649"/>
              <a:ext cx="872218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1" name="Иркутская область"/>
            <p:cNvSpPr>
              <a:spLocks/>
            </p:cNvSpPr>
            <p:nvPr/>
          </p:nvSpPr>
          <p:spPr bwMode="auto">
            <a:xfrm>
              <a:off x="8686800" y="5623057"/>
              <a:ext cx="2509157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2" name="Кабардино-Балкарская республика"/>
            <p:cNvSpPr>
              <a:spLocks/>
            </p:cNvSpPr>
            <p:nvPr/>
          </p:nvSpPr>
          <p:spPr bwMode="auto">
            <a:xfrm>
              <a:off x="805543" y="7834157"/>
              <a:ext cx="323850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Калининградская область"/>
            <p:cNvSpPr>
              <a:spLocks/>
            </p:cNvSpPr>
            <p:nvPr/>
          </p:nvSpPr>
          <p:spPr bwMode="auto">
            <a:xfrm>
              <a:off x="450396" y="3840834"/>
              <a:ext cx="28575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4" name="Калужская область"/>
            <p:cNvSpPr>
              <a:spLocks/>
            </p:cNvSpPr>
            <p:nvPr/>
          </p:nvSpPr>
          <p:spPr bwMode="auto">
            <a:xfrm>
              <a:off x="1455964" y="5251363"/>
              <a:ext cx="45720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5" name="Карачаево-Черкесская республика"/>
            <p:cNvSpPr>
              <a:spLocks/>
            </p:cNvSpPr>
            <p:nvPr/>
          </p:nvSpPr>
          <p:spPr bwMode="auto">
            <a:xfrm>
              <a:off x="631371" y="7605423"/>
              <a:ext cx="278947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Кемеровская область"/>
            <p:cNvSpPr>
              <a:spLocks/>
            </p:cNvSpPr>
            <p:nvPr/>
          </p:nvSpPr>
          <p:spPr bwMode="auto">
            <a:xfrm>
              <a:off x="7290707" y="7471994"/>
              <a:ext cx="555172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Кировская область"/>
            <p:cNvSpPr>
              <a:spLocks/>
            </p:cNvSpPr>
            <p:nvPr/>
          </p:nvSpPr>
          <p:spPr bwMode="auto">
            <a:xfrm>
              <a:off x="3128282" y="5203710"/>
              <a:ext cx="1005568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8" name="Ивановская область"/>
            <p:cNvSpPr>
              <a:spLocks/>
            </p:cNvSpPr>
            <p:nvPr/>
          </p:nvSpPr>
          <p:spPr bwMode="auto">
            <a:xfrm>
              <a:off x="2420711" y="5337139"/>
              <a:ext cx="469446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9" name="Краснодарский край"/>
            <p:cNvSpPr>
              <a:spLocks noEditPoints="1"/>
            </p:cNvSpPr>
            <p:nvPr/>
          </p:nvSpPr>
          <p:spPr bwMode="auto">
            <a:xfrm>
              <a:off x="421821" y="6890627"/>
              <a:ext cx="612322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Красноярский край"/>
            <p:cNvSpPr>
              <a:spLocks/>
            </p:cNvSpPr>
            <p:nvPr/>
          </p:nvSpPr>
          <p:spPr bwMode="auto">
            <a:xfrm>
              <a:off x="7128782" y="2668569"/>
              <a:ext cx="2573111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Курганская область"/>
            <p:cNvSpPr>
              <a:spLocks/>
            </p:cNvSpPr>
            <p:nvPr/>
          </p:nvSpPr>
          <p:spPr bwMode="auto">
            <a:xfrm>
              <a:off x="4527096" y="6871566"/>
              <a:ext cx="793297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урская область"/>
            <p:cNvSpPr>
              <a:spLocks/>
            </p:cNvSpPr>
            <p:nvPr/>
          </p:nvSpPr>
          <p:spPr bwMode="auto">
            <a:xfrm>
              <a:off x="1119868" y="5661179"/>
              <a:ext cx="450396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3" name="Ленинградская область"/>
            <p:cNvSpPr>
              <a:spLocks/>
            </p:cNvSpPr>
            <p:nvPr/>
          </p:nvSpPr>
          <p:spPr bwMode="auto">
            <a:xfrm>
              <a:off x="1836964" y="3859895"/>
              <a:ext cx="881743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Липецкая область"/>
            <p:cNvSpPr>
              <a:spLocks/>
            </p:cNvSpPr>
            <p:nvPr/>
          </p:nvSpPr>
          <p:spPr bwMode="auto">
            <a:xfrm>
              <a:off x="1541689" y="5832730"/>
              <a:ext cx="409575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Магаданская область"/>
            <p:cNvSpPr>
              <a:spLocks/>
            </p:cNvSpPr>
            <p:nvPr/>
          </p:nvSpPr>
          <p:spPr bwMode="auto">
            <a:xfrm>
              <a:off x="12887325" y="2458896"/>
              <a:ext cx="1436914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г. Москва"/>
            <p:cNvSpPr>
              <a:spLocks/>
            </p:cNvSpPr>
            <p:nvPr/>
          </p:nvSpPr>
          <p:spPr bwMode="auto">
            <a:xfrm>
              <a:off x="2030186" y="5337139"/>
              <a:ext cx="10477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7" name="Московская область"/>
            <p:cNvSpPr>
              <a:spLocks noEditPoints="1"/>
            </p:cNvSpPr>
            <p:nvPr/>
          </p:nvSpPr>
          <p:spPr bwMode="auto">
            <a:xfrm>
              <a:off x="1836964" y="5117935"/>
              <a:ext cx="498022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Мурманская область"/>
            <p:cNvSpPr>
              <a:spLocks/>
            </p:cNvSpPr>
            <p:nvPr/>
          </p:nvSpPr>
          <p:spPr bwMode="auto">
            <a:xfrm>
              <a:off x="3245304" y="2725753"/>
              <a:ext cx="821871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Ненецкий автономный округ"/>
            <p:cNvSpPr>
              <a:spLocks/>
            </p:cNvSpPr>
            <p:nvPr/>
          </p:nvSpPr>
          <p:spPr bwMode="auto">
            <a:xfrm>
              <a:off x="4152900" y="3650221"/>
              <a:ext cx="1808389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Нижегородская область"/>
            <p:cNvSpPr>
              <a:spLocks/>
            </p:cNvSpPr>
            <p:nvPr/>
          </p:nvSpPr>
          <p:spPr bwMode="auto">
            <a:xfrm>
              <a:off x="2411186" y="5575404"/>
              <a:ext cx="891268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Новгородская область"/>
            <p:cNvSpPr>
              <a:spLocks/>
            </p:cNvSpPr>
            <p:nvPr/>
          </p:nvSpPr>
          <p:spPr bwMode="auto">
            <a:xfrm>
              <a:off x="1722664" y="4298303"/>
              <a:ext cx="669472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Новосибирская область"/>
            <p:cNvSpPr>
              <a:spLocks/>
            </p:cNvSpPr>
            <p:nvPr/>
          </p:nvSpPr>
          <p:spPr bwMode="auto">
            <a:xfrm>
              <a:off x="6123214" y="7214668"/>
              <a:ext cx="1177018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Омская область"/>
            <p:cNvSpPr>
              <a:spLocks/>
            </p:cNvSpPr>
            <p:nvPr/>
          </p:nvSpPr>
          <p:spPr bwMode="auto">
            <a:xfrm>
              <a:off x="5587093" y="6814382"/>
              <a:ext cx="729343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Оренбургская область"/>
            <p:cNvSpPr>
              <a:spLocks/>
            </p:cNvSpPr>
            <p:nvPr/>
          </p:nvSpPr>
          <p:spPr bwMode="auto">
            <a:xfrm>
              <a:off x="2947307" y="6738138"/>
              <a:ext cx="1196068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Орловская область"/>
            <p:cNvSpPr>
              <a:spLocks/>
            </p:cNvSpPr>
            <p:nvPr/>
          </p:nvSpPr>
          <p:spPr bwMode="auto">
            <a:xfrm>
              <a:off x="1357993" y="5556343"/>
              <a:ext cx="336096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Пензенская область"/>
            <p:cNvSpPr>
              <a:spLocks/>
            </p:cNvSpPr>
            <p:nvPr/>
          </p:nvSpPr>
          <p:spPr bwMode="auto">
            <a:xfrm>
              <a:off x="2192111" y="6090056"/>
              <a:ext cx="459921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Пермский край"/>
            <p:cNvSpPr>
              <a:spLocks/>
            </p:cNvSpPr>
            <p:nvPr/>
          </p:nvSpPr>
          <p:spPr bwMode="auto">
            <a:xfrm>
              <a:off x="3816804" y="5499159"/>
              <a:ext cx="986517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Приморский край"/>
            <p:cNvSpPr>
              <a:spLocks/>
            </p:cNvSpPr>
            <p:nvPr/>
          </p:nvSpPr>
          <p:spPr bwMode="auto">
            <a:xfrm>
              <a:off x="14073868" y="6966872"/>
              <a:ext cx="659946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Псковская область"/>
            <p:cNvSpPr>
              <a:spLocks/>
            </p:cNvSpPr>
            <p:nvPr/>
          </p:nvSpPr>
          <p:spPr bwMode="auto">
            <a:xfrm>
              <a:off x="1398814" y="4060037"/>
              <a:ext cx="466725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Республика Адыгея"/>
            <p:cNvSpPr>
              <a:spLocks/>
            </p:cNvSpPr>
            <p:nvPr/>
          </p:nvSpPr>
          <p:spPr bwMode="auto">
            <a:xfrm>
              <a:off x="593271" y="7214668"/>
              <a:ext cx="202747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1" name="Республика Алтай"/>
            <p:cNvSpPr>
              <a:spLocks/>
            </p:cNvSpPr>
            <p:nvPr/>
          </p:nvSpPr>
          <p:spPr bwMode="auto">
            <a:xfrm>
              <a:off x="7138307" y="8358341"/>
              <a:ext cx="755197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Республика Башкортостан"/>
            <p:cNvSpPr>
              <a:spLocks/>
            </p:cNvSpPr>
            <p:nvPr/>
          </p:nvSpPr>
          <p:spPr bwMode="auto">
            <a:xfrm>
              <a:off x="3473904" y="6461750"/>
              <a:ext cx="840921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Республика Бурятия"/>
            <p:cNvSpPr>
              <a:spLocks/>
            </p:cNvSpPr>
            <p:nvPr/>
          </p:nvSpPr>
          <p:spPr bwMode="auto">
            <a:xfrm>
              <a:off x="9118146" y="6785791"/>
              <a:ext cx="2125436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Республика Дагестан"/>
            <p:cNvSpPr>
              <a:spLocks/>
            </p:cNvSpPr>
            <p:nvPr/>
          </p:nvSpPr>
          <p:spPr bwMode="auto">
            <a:xfrm>
              <a:off x="1110343" y="7919933"/>
              <a:ext cx="450396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Республика Ингушетия"/>
            <p:cNvSpPr>
              <a:spLocks/>
            </p:cNvSpPr>
            <p:nvPr/>
          </p:nvSpPr>
          <p:spPr bwMode="auto">
            <a:xfrm>
              <a:off x="1062718" y="8062892"/>
              <a:ext cx="238125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Республика Калмыкия"/>
            <p:cNvSpPr>
              <a:spLocks/>
            </p:cNvSpPr>
            <p:nvPr/>
          </p:nvSpPr>
          <p:spPr bwMode="auto">
            <a:xfrm>
              <a:off x="1110343" y="7233729"/>
              <a:ext cx="774246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Республика Карелия"/>
            <p:cNvSpPr>
              <a:spLocks/>
            </p:cNvSpPr>
            <p:nvPr/>
          </p:nvSpPr>
          <p:spPr bwMode="auto">
            <a:xfrm>
              <a:off x="2325461" y="3145099"/>
              <a:ext cx="1100818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Республика Коми"/>
            <p:cNvSpPr>
              <a:spLocks/>
            </p:cNvSpPr>
            <p:nvPr/>
          </p:nvSpPr>
          <p:spPr bwMode="auto">
            <a:xfrm>
              <a:off x="3654879" y="4326894"/>
              <a:ext cx="2296885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Марий Эл"/>
            <p:cNvSpPr>
              <a:spLocks/>
            </p:cNvSpPr>
            <p:nvPr/>
          </p:nvSpPr>
          <p:spPr bwMode="auto">
            <a:xfrm>
              <a:off x="2937782" y="5842261"/>
              <a:ext cx="469447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Республика Мордовия"/>
            <p:cNvSpPr>
              <a:spLocks/>
            </p:cNvSpPr>
            <p:nvPr/>
          </p:nvSpPr>
          <p:spPr bwMode="auto">
            <a:xfrm>
              <a:off x="2277836" y="5908975"/>
              <a:ext cx="526596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Саха (Якутия)"/>
            <p:cNvSpPr>
              <a:spLocks/>
            </p:cNvSpPr>
            <p:nvPr/>
          </p:nvSpPr>
          <p:spPr bwMode="auto">
            <a:xfrm>
              <a:off x="9261021" y="1944243"/>
              <a:ext cx="396240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Северная Осетия-Алания"/>
            <p:cNvSpPr>
              <a:spLocks/>
            </p:cNvSpPr>
            <p:nvPr/>
          </p:nvSpPr>
          <p:spPr bwMode="auto">
            <a:xfrm>
              <a:off x="891268" y="8043831"/>
              <a:ext cx="190500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Республика Татарстан"/>
            <p:cNvSpPr>
              <a:spLocks/>
            </p:cNvSpPr>
            <p:nvPr/>
          </p:nvSpPr>
          <p:spPr bwMode="auto">
            <a:xfrm>
              <a:off x="2880632" y="6137709"/>
              <a:ext cx="831397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Республика Тыва"/>
            <p:cNvSpPr>
              <a:spLocks/>
            </p:cNvSpPr>
            <p:nvPr/>
          </p:nvSpPr>
          <p:spPr bwMode="auto">
            <a:xfrm>
              <a:off x="7807779" y="8072422"/>
              <a:ext cx="1338942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Хакасия"/>
            <p:cNvSpPr>
              <a:spLocks/>
            </p:cNvSpPr>
            <p:nvPr/>
          </p:nvSpPr>
          <p:spPr bwMode="auto">
            <a:xfrm>
              <a:off x="7674429" y="7757912"/>
              <a:ext cx="517071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6" name="Ростовская область"/>
            <p:cNvSpPr>
              <a:spLocks/>
            </p:cNvSpPr>
            <p:nvPr/>
          </p:nvSpPr>
          <p:spPr bwMode="auto">
            <a:xfrm>
              <a:off x="881743" y="6585648"/>
              <a:ext cx="774246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Рязанская область"/>
            <p:cNvSpPr>
              <a:spLocks/>
            </p:cNvSpPr>
            <p:nvPr/>
          </p:nvSpPr>
          <p:spPr bwMode="auto">
            <a:xfrm>
              <a:off x="1884589" y="5670710"/>
              <a:ext cx="526597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Самарская область"/>
            <p:cNvSpPr>
              <a:spLocks/>
            </p:cNvSpPr>
            <p:nvPr/>
          </p:nvSpPr>
          <p:spPr bwMode="auto">
            <a:xfrm>
              <a:off x="2756807" y="6576117"/>
              <a:ext cx="602797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г. Санкт-Петербург"/>
            <p:cNvSpPr>
              <a:spLocks/>
            </p:cNvSpPr>
            <p:nvPr/>
          </p:nvSpPr>
          <p:spPr bwMode="auto">
            <a:xfrm>
              <a:off x="2077811" y="4060037"/>
              <a:ext cx="180975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Саратовская область"/>
            <p:cNvSpPr>
              <a:spLocks/>
            </p:cNvSpPr>
            <p:nvPr/>
          </p:nvSpPr>
          <p:spPr bwMode="auto">
            <a:xfrm>
              <a:off x="1970314" y="6385505"/>
              <a:ext cx="929368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Сахалинская область"/>
            <p:cNvSpPr>
              <a:spLocks/>
            </p:cNvSpPr>
            <p:nvPr/>
          </p:nvSpPr>
          <p:spPr bwMode="auto">
            <a:xfrm>
              <a:off x="14073868" y="5594465"/>
              <a:ext cx="1329418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Свердловская область"/>
            <p:cNvSpPr>
              <a:spLocks/>
            </p:cNvSpPr>
            <p:nvPr/>
          </p:nvSpPr>
          <p:spPr bwMode="auto">
            <a:xfrm>
              <a:off x="4143375" y="5642118"/>
              <a:ext cx="1100818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Смоленская область"/>
            <p:cNvSpPr>
              <a:spLocks/>
            </p:cNvSpPr>
            <p:nvPr/>
          </p:nvSpPr>
          <p:spPr bwMode="auto">
            <a:xfrm>
              <a:off x="1291318" y="4812955"/>
              <a:ext cx="583746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Ставропольский край"/>
            <p:cNvSpPr>
              <a:spLocks/>
            </p:cNvSpPr>
            <p:nvPr/>
          </p:nvSpPr>
          <p:spPr bwMode="auto">
            <a:xfrm>
              <a:off x="891268" y="7338566"/>
              <a:ext cx="555171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5" name="Тамбовская область"/>
            <p:cNvSpPr>
              <a:spLocks/>
            </p:cNvSpPr>
            <p:nvPr/>
          </p:nvSpPr>
          <p:spPr bwMode="auto">
            <a:xfrm>
              <a:off x="1836964" y="5994750"/>
              <a:ext cx="383722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Тверская область"/>
            <p:cNvSpPr>
              <a:spLocks/>
            </p:cNvSpPr>
            <p:nvPr/>
          </p:nvSpPr>
          <p:spPr bwMode="auto">
            <a:xfrm>
              <a:off x="1579789" y="4612813"/>
              <a:ext cx="917122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7" name="Томская область"/>
            <p:cNvSpPr>
              <a:spLocks/>
            </p:cNvSpPr>
            <p:nvPr/>
          </p:nvSpPr>
          <p:spPr bwMode="auto">
            <a:xfrm>
              <a:off x="6256564" y="6461750"/>
              <a:ext cx="1608365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Тульская область"/>
            <p:cNvSpPr>
              <a:spLocks/>
            </p:cNvSpPr>
            <p:nvPr/>
          </p:nvSpPr>
          <p:spPr bwMode="auto">
            <a:xfrm>
              <a:off x="1646464" y="5489628"/>
              <a:ext cx="323850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Тюменская область"/>
            <p:cNvSpPr>
              <a:spLocks/>
            </p:cNvSpPr>
            <p:nvPr/>
          </p:nvSpPr>
          <p:spPr bwMode="auto">
            <a:xfrm>
              <a:off x="5012871" y="6404566"/>
              <a:ext cx="1224643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Республика Удмуртия"/>
            <p:cNvSpPr>
              <a:spLocks/>
            </p:cNvSpPr>
            <p:nvPr/>
          </p:nvSpPr>
          <p:spPr bwMode="auto">
            <a:xfrm>
              <a:off x="3483429" y="5947097"/>
              <a:ext cx="469446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Ульяновская область"/>
            <p:cNvSpPr>
              <a:spLocks/>
            </p:cNvSpPr>
            <p:nvPr/>
          </p:nvSpPr>
          <p:spPr bwMode="auto">
            <a:xfrm>
              <a:off x="2573111" y="6280669"/>
              <a:ext cx="574221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Хабаровский край"/>
            <p:cNvSpPr>
              <a:spLocks/>
            </p:cNvSpPr>
            <p:nvPr/>
          </p:nvSpPr>
          <p:spPr bwMode="auto">
            <a:xfrm>
              <a:off x="12515850" y="4145813"/>
              <a:ext cx="2151289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ХМАО"/>
            <p:cNvSpPr>
              <a:spLocks/>
            </p:cNvSpPr>
            <p:nvPr/>
          </p:nvSpPr>
          <p:spPr bwMode="auto">
            <a:xfrm>
              <a:off x="4908096" y="5003567"/>
              <a:ext cx="2582636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Челябинская область"/>
            <p:cNvSpPr>
              <a:spLocks/>
            </p:cNvSpPr>
            <p:nvPr/>
          </p:nvSpPr>
          <p:spPr bwMode="auto">
            <a:xfrm>
              <a:off x="3952875" y="6785791"/>
              <a:ext cx="688521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Чеченская республика"/>
            <p:cNvSpPr>
              <a:spLocks/>
            </p:cNvSpPr>
            <p:nvPr/>
          </p:nvSpPr>
          <p:spPr bwMode="auto">
            <a:xfrm>
              <a:off x="1100818" y="8120075"/>
              <a:ext cx="307521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Республика Чувашия"/>
            <p:cNvSpPr>
              <a:spLocks/>
            </p:cNvSpPr>
            <p:nvPr/>
          </p:nvSpPr>
          <p:spPr bwMode="auto">
            <a:xfrm>
              <a:off x="2813957" y="6004281"/>
              <a:ext cx="28575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Чукотский автономный округ"/>
            <p:cNvSpPr>
              <a:spLocks/>
            </p:cNvSpPr>
            <p:nvPr/>
          </p:nvSpPr>
          <p:spPr bwMode="auto">
            <a:xfrm>
              <a:off x="12763500" y="0"/>
              <a:ext cx="2075089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Ямало-Ненецкий автономный округ"/>
            <p:cNvSpPr>
              <a:spLocks/>
            </p:cNvSpPr>
            <p:nvPr/>
          </p:nvSpPr>
          <p:spPr bwMode="auto">
            <a:xfrm>
              <a:off x="5425168" y="3688344"/>
              <a:ext cx="2115911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Ярославская область"/>
            <p:cNvSpPr>
              <a:spLocks/>
            </p:cNvSpPr>
            <p:nvPr/>
          </p:nvSpPr>
          <p:spPr bwMode="auto">
            <a:xfrm>
              <a:off x="2306411" y="4936853"/>
              <a:ext cx="412296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1346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278CD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602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Диаграмма 107"/>
          <p:cNvGraphicFramePr/>
          <p:nvPr>
            <p:extLst>
              <p:ext uri="{D42A27DB-BD31-4B8C-83A1-F6EECF244321}">
                <p14:modId xmlns:p14="http://schemas.microsoft.com/office/powerpoint/2010/main" val="2518422850"/>
              </p:ext>
            </p:extLst>
          </p:nvPr>
        </p:nvGraphicFramePr>
        <p:xfrm>
          <a:off x="2214507" y="2031162"/>
          <a:ext cx="2974847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17</a:t>
            </a:fld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57746" y="5874763"/>
            <a:ext cx="1181215" cy="276999"/>
            <a:chOff x="9632569" y="1908316"/>
            <a:chExt cx="1181215" cy="276999"/>
          </a:xfrm>
        </p:grpSpPr>
        <p:sp>
          <p:nvSpPr>
            <p:cNvPr id="90" name="Овал 89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797800" y="1908316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0,0 до 0,1</a:t>
              </a: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5682508" y="5874763"/>
            <a:ext cx="1217388" cy="276999"/>
            <a:chOff x="9632569" y="2243262"/>
            <a:chExt cx="1217388" cy="276999"/>
          </a:xfrm>
        </p:grpSpPr>
        <p:sp>
          <p:nvSpPr>
            <p:cNvPr id="93" name="Овал 92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9833973" y="2243262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0,1 до 5,1</a:t>
              </a:r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7166759" y="5874763"/>
            <a:ext cx="1266370" cy="276999"/>
            <a:chOff x="9632569" y="2543590"/>
            <a:chExt cx="1266370" cy="276999"/>
          </a:xfrm>
        </p:grpSpPr>
        <p:sp>
          <p:nvSpPr>
            <p:cNvPr id="96" name="Овал 95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9804409" y="2543590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5,1 до 10,2</a:t>
              </a: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8723889" y="5874763"/>
            <a:ext cx="1323004" cy="276999"/>
            <a:chOff x="9632569" y="2851258"/>
            <a:chExt cx="1323004" cy="276999"/>
          </a:xfrm>
        </p:grpSpPr>
        <p:sp>
          <p:nvSpPr>
            <p:cNvPr id="99" name="Овал 98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9782495" y="2851258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10,2 до 15,2</a:t>
              </a:r>
            </a:p>
          </p:txBody>
        </p:sp>
      </p:grpSp>
      <p:grpSp>
        <p:nvGrpSpPr>
          <p:cNvPr id="101" name="Группа 100"/>
          <p:cNvGrpSpPr/>
          <p:nvPr/>
        </p:nvGrpSpPr>
        <p:grpSpPr>
          <a:xfrm>
            <a:off x="10194076" y="5874763"/>
            <a:ext cx="1323690" cy="276999"/>
            <a:chOff x="9632569" y="3167661"/>
            <a:chExt cx="1323690" cy="276999"/>
          </a:xfrm>
        </p:grpSpPr>
        <p:sp>
          <p:nvSpPr>
            <p:cNvPr id="102" name="Овал 101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9783181" y="3167661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15,2 до 25,6</a:t>
              </a:r>
            </a:p>
          </p:txBody>
        </p:sp>
      </p:grpSp>
      <p:grpSp>
        <p:nvGrpSpPr>
          <p:cNvPr id="104" name="Группа 103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05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7" name="Текст 3"/>
          <p:cNvSpPr txBox="1">
            <a:spLocks/>
          </p:cNvSpPr>
          <p:nvPr/>
        </p:nvSpPr>
        <p:spPr>
          <a:xfrm>
            <a:off x="1351339" y="673947"/>
            <a:ext cx="8307011" cy="75700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pc="-50" dirty="0" smtClean="0"/>
              <a:t>КОЭФФИЦИЕНТ СМЕРТНОСТИ ОТ ОТРАВЛЕНИЙ АЛКОГОЛЕМ*</a:t>
            </a:r>
          </a:p>
          <a:p>
            <a:pPr>
              <a:lnSpc>
                <a:spcPct val="40000"/>
              </a:lnSpc>
            </a:pPr>
            <a:r>
              <a:rPr lang="ru-RU" sz="1600" spc="-50" dirty="0" smtClean="0"/>
              <a:t>НА 100 000 ЧЕЛОВЕК НАСЕЛЕНИЯ </a:t>
            </a:r>
            <a:endParaRPr lang="ru-RU" sz="1600" spc="-50" dirty="0"/>
          </a:p>
        </p:txBody>
      </p:sp>
      <p:graphicFrame>
        <p:nvGraphicFramePr>
          <p:cNvPr id="109" name="Таблица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775903"/>
              </p:ext>
            </p:extLst>
          </p:nvPr>
        </p:nvGraphicFramePr>
        <p:xfrm>
          <a:off x="151590" y="2175338"/>
          <a:ext cx="2203524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3524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Алтай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Магаданская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Сахалинская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Марий Эл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Мурманская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Северная Осетия-Алания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cxnSp>
        <p:nvCxnSpPr>
          <p:cNvPr id="110" name="Прямая соединительная линия 109"/>
          <p:cNvCxnSpPr/>
          <p:nvPr/>
        </p:nvCxnSpPr>
        <p:spPr>
          <a:xfrm>
            <a:off x="2393765" y="2158167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Прямоугольник 112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15" name="Группа 114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14" name="Овал 113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15" y="739363"/>
              <a:ext cx="540000" cy="540000"/>
            </a:xfrm>
            <a:prstGeom prst="rect">
              <a:avLst/>
            </a:prstGeom>
          </p:spPr>
        </p:pic>
      </p:grpSp>
      <p:grpSp>
        <p:nvGrpSpPr>
          <p:cNvPr id="201" name="Группа 200"/>
          <p:cNvGrpSpPr/>
          <p:nvPr/>
        </p:nvGrpSpPr>
        <p:grpSpPr>
          <a:xfrm>
            <a:off x="4225714" y="1371131"/>
            <a:ext cx="7790400" cy="4471200"/>
            <a:chOff x="0" y="0"/>
            <a:chExt cx="15841926" cy="9082667"/>
          </a:xfrm>
        </p:grpSpPr>
        <p:sp>
          <p:nvSpPr>
            <p:cNvPr id="202" name="Камчатский край"/>
            <p:cNvSpPr>
              <a:spLocks/>
            </p:cNvSpPr>
            <p:nvPr/>
          </p:nvSpPr>
          <p:spPr bwMode="auto">
            <a:xfrm>
              <a:off x="13750047" y="1686917"/>
              <a:ext cx="2091879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3" name="Алтайский край"/>
            <p:cNvSpPr>
              <a:spLocks/>
            </p:cNvSpPr>
            <p:nvPr/>
          </p:nvSpPr>
          <p:spPr bwMode="auto">
            <a:xfrm>
              <a:off x="6375124" y="7919933"/>
              <a:ext cx="1158254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4" name="Амурская область"/>
            <p:cNvSpPr>
              <a:spLocks/>
            </p:cNvSpPr>
            <p:nvPr/>
          </p:nvSpPr>
          <p:spPr bwMode="auto">
            <a:xfrm>
              <a:off x="11461897" y="6185363"/>
              <a:ext cx="2072972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5" name="Архангельская область"/>
            <p:cNvSpPr>
              <a:spLocks/>
            </p:cNvSpPr>
            <p:nvPr/>
          </p:nvSpPr>
          <p:spPr bwMode="auto">
            <a:xfrm>
              <a:off x="2919269" y="3812242"/>
              <a:ext cx="1508026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6" name="Астраханская область"/>
            <p:cNvSpPr>
              <a:spLocks/>
            </p:cNvSpPr>
            <p:nvPr/>
          </p:nvSpPr>
          <p:spPr bwMode="auto">
            <a:xfrm>
              <a:off x="1704296" y="7262321"/>
              <a:ext cx="404242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7" name="Белгородская область"/>
            <p:cNvSpPr>
              <a:spLocks/>
            </p:cNvSpPr>
            <p:nvPr/>
          </p:nvSpPr>
          <p:spPr bwMode="auto">
            <a:xfrm>
              <a:off x="1120442" y="5956628"/>
              <a:ext cx="347522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8" name="Брянская область"/>
            <p:cNvSpPr>
              <a:spLocks/>
            </p:cNvSpPr>
            <p:nvPr/>
          </p:nvSpPr>
          <p:spPr bwMode="auto">
            <a:xfrm>
              <a:off x="1035362" y="5251363"/>
              <a:ext cx="470415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9" name="Владимирская область"/>
            <p:cNvSpPr>
              <a:spLocks/>
            </p:cNvSpPr>
            <p:nvPr/>
          </p:nvSpPr>
          <p:spPr bwMode="auto">
            <a:xfrm>
              <a:off x="2231430" y="5308547"/>
              <a:ext cx="413694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0" name="Волгоградская область"/>
            <p:cNvSpPr>
              <a:spLocks/>
            </p:cNvSpPr>
            <p:nvPr/>
          </p:nvSpPr>
          <p:spPr bwMode="auto">
            <a:xfrm>
              <a:off x="1458510" y="6518934"/>
              <a:ext cx="867452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1" name="Вологодская область"/>
            <p:cNvSpPr>
              <a:spLocks/>
            </p:cNvSpPr>
            <p:nvPr/>
          </p:nvSpPr>
          <p:spPr bwMode="auto">
            <a:xfrm>
              <a:off x="2354322" y="4384078"/>
              <a:ext cx="1252787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2" name="Воронежская область"/>
            <p:cNvSpPr>
              <a:spLocks/>
            </p:cNvSpPr>
            <p:nvPr/>
          </p:nvSpPr>
          <p:spPr bwMode="auto">
            <a:xfrm>
              <a:off x="1366227" y="6051934"/>
              <a:ext cx="583854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3" name="Еврейская автономная область"/>
            <p:cNvSpPr>
              <a:spLocks/>
            </p:cNvSpPr>
            <p:nvPr/>
          </p:nvSpPr>
          <p:spPr bwMode="auto">
            <a:xfrm>
              <a:off x="13525416" y="7281382"/>
              <a:ext cx="498775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4" name="Забайкальский край"/>
            <p:cNvSpPr>
              <a:spLocks/>
            </p:cNvSpPr>
            <p:nvPr/>
          </p:nvSpPr>
          <p:spPr bwMode="auto">
            <a:xfrm>
              <a:off x="10435989" y="6490342"/>
              <a:ext cx="1534137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5" name="Костромская область"/>
            <p:cNvSpPr>
              <a:spLocks/>
            </p:cNvSpPr>
            <p:nvPr/>
          </p:nvSpPr>
          <p:spPr bwMode="auto">
            <a:xfrm>
              <a:off x="2581201" y="5184649"/>
              <a:ext cx="874656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6" name="Иркутская область"/>
            <p:cNvSpPr>
              <a:spLocks/>
            </p:cNvSpPr>
            <p:nvPr/>
          </p:nvSpPr>
          <p:spPr bwMode="auto">
            <a:xfrm>
              <a:off x="8684428" y="5623057"/>
              <a:ext cx="2512777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7" name="Кабардино-Балкарская республика"/>
            <p:cNvSpPr>
              <a:spLocks/>
            </p:cNvSpPr>
            <p:nvPr/>
          </p:nvSpPr>
          <p:spPr bwMode="auto">
            <a:xfrm>
              <a:off x="808484" y="7834157"/>
              <a:ext cx="321411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8" name="Калининградская область"/>
            <p:cNvSpPr>
              <a:spLocks/>
            </p:cNvSpPr>
            <p:nvPr/>
          </p:nvSpPr>
          <p:spPr bwMode="auto">
            <a:xfrm>
              <a:off x="451508" y="3840834"/>
              <a:ext cx="283598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9" name="Калужская область"/>
            <p:cNvSpPr>
              <a:spLocks/>
            </p:cNvSpPr>
            <p:nvPr/>
          </p:nvSpPr>
          <p:spPr bwMode="auto">
            <a:xfrm>
              <a:off x="1458510" y="5251363"/>
              <a:ext cx="453757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0" name="Карачаево-Черкесская республика"/>
            <p:cNvSpPr>
              <a:spLocks/>
            </p:cNvSpPr>
            <p:nvPr/>
          </p:nvSpPr>
          <p:spPr bwMode="auto">
            <a:xfrm>
              <a:off x="631121" y="7605423"/>
              <a:ext cx="281349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1" name="Кемеровская область"/>
            <p:cNvSpPr>
              <a:spLocks/>
            </p:cNvSpPr>
            <p:nvPr/>
          </p:nvSpPr>
          <p:spPr bwMode="auto">
            <a:xfrm>
              <a:off x="7289843" y="7471994"/>
              <a:ext cx="555494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2" name="Кировская область"/>
            <p:cNvSpPr>
              <a:spLocks/>
            </p:cNvSpPr>
            <p:nvPr/>
          </p:nvSpPr>
          <p:spPr bwMode="auto">
            <a:xfrm>
              <a:off x="3127241" y="5203710"/>
              <a:ext cx="1007002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3" name="Ивановская область"/>
            <p:cNvSpPr>
              <a:spLocks/>
            </p:cNvSpPr>
            <p:nvPr/>
          </p:nvSpPr>
          <p:spPr bwMode="auto">
            <a:xfrm>
              <a:off x="2420495" y="5337139"/>
              <a:ext cx="470414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4" name="Краснодарский край"/>
            <p:cNvSpPr>
              <a:spLocks noEditPoints="1"/>
            </p:cNvSpPr>
            <p:nvPr/>
          </p:nvSpPr>
          <p:spPr bwMode="auto">
            <a:xfrm>
              <a:off x="423149" y="6890627"/>
              <a:ext cx="612214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Красноярский край"/>
            <p:cNvSpPr>
              <a:spLocks/>
            </p:cNvSpPr>
            <p:nvPr/>
          </p:nvSpPr>
          <p:spPr bwMode="auto">
            <a:xfrm>
              <a:off x="7129137" y="2668569"/>
              <a:ext cx="2571746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6" name="Курганская область"/>
            <p:cNvSpPr>
              <a:spLocks/>
            </p:cNvSpPr>
            <p:nvPr/>
          </p:nvSpPr>
          <p:spPr bwMode="auto">
            <a:xfrm>
              <a:off x="4529030" y="6871566"/>
              <a:ext cx="791827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7" name="Курская область"/>
            <p:cNvSpPr>
              <a:spLocks/>
            </p:cNvSpPr>
            <p:nvPr/>
          </p:nvSpPr>
          <p:spPr bwMode="auto">
            <a:xfrm>
              <a:off x="1120442" y="5661179"/>
              <a:ext cx="451508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8" name="Ленинградская область"/>
            <p:cNvSpPr>
              <a:spLocks/>
            </p:cNvSpPr>
            <p:nvPr/>
          </p:nvSpPr>
          <p:spPr bwMode="auto">
            <a:xfrm>
              <a:off x="1836641" y="3859895"/>
              <a:ext cx="884108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9" name="Липецкая область"/>
            <p:cNvSpPr>
              <a:spLocks/>
            </p:cNvSpPr>
            <p:nvPr/>
          </p:nvSpPr>
          <p:spPr bwMode="auto">
            <a:xfrm>
              <a:off x="1543590" y="5832730"/>
              <a:ext cx="406491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0" name="Магаданская область"/>
            <p:cNvSpPr>
              <a:spLocks/>
            </p:cNvSpPr>
            <p:nvPr/>
          </p:nvSpPr>
          <p:spPr bwMode="auto">
            <a:xfrm>
              <a:off x="12884844" y="2458896"/>
              <a:ext cx="1439602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1" name="г. Москва"/>
            <p:cNvSpPr>
              <a:spLocks/>
            </p:cNvSpPr>
            <p:nvPr/>
          </p:nvSpPr>
          <p:spPr bwMode="auto">
            <a:xfrm>
              <a:off x="2032911" y="5337139"/>
              <a:ext cx="103986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2" name="Московская область"/>
            <p:cNvSpPr>
              <a:spLocks noEditPoints="1"/>
            </p:cNvSpPr>
            <p:nvPr/>
          </p:nvSpPr>
          <p:spPr bwMode="auto">
            <a:xfrm>
              <a:off x="1836641" y="5117935"/>
              <a:ext cx="498774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3" name="Мурманская область"/>
            <p:cNvSpPr>
              <a:spLocks/>
            </p:cNvSpPr>
            <p:nvPr/>
          </p:nvSpPr>
          <p:spPr bwMode="auto">
            <a:xfrm>
              <a:off x="3247885" y="2725753"/>
              <a:ext cx="820185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4" name="Ненецкий автономный округ"/>
            <p:cNvSpPr>
              <a:spLocks/>
            </p:cNvSpPr>
            <p:nvPr/>
          </p:nvSpPr>
          <p:spPr bwMode="auto">
            <a:xfrm>
              <a:off x="4153149" y="3650221"/>
              <a:ext cx="1808280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Нижегородская область"/>
            <p:cNvSpPr>
              <a:spLocks/>
            </p:cNvSpPr>
            <p:nvPr/>
          </p:nvSpPr>
          <p:spPr bwMode="auto">
            <a:xfrm>
              <a:off x="2411042" y="5575404"/>
              <a:ext cx="893563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6" name="Новгородская область"/>
            <p:cNvSpPr>
              <a:spLocks/>
            </p:cNvSpPr>
            <p:nvPr/>
          </p:nvSpPr>
          <p:spPr bwMode="auto">
            <a:xfrm>
              <a:off x="1723202" y="4298303"/>
              <a:ext cx="668933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7" name="Новосибирская область"/>
            <p:cNvSpPr>
              <a:spLocks/>
            </p:cNvSpPr>
            <p:nvPr/>
          </p:nvSpPr>
          <p:spPr bwMode="auto">
            <a:xfrm>
              <a:off x="6122135" y="7214668"/>
              <a:ext cx="1177161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8" name="Омская область"/>
            <p:cNvSpPr>
              <a:spLocks/>
            </p:cNvSpPr>
            <p:nvPr/>
          </p:nvSpPr>
          <p:spPr bwMode="auto">
            <a:xfrm>
              <a:off x="5585549" y="6814382"/>
              <a:ext cx="732856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9" name="Оренбургская область"/>
            <p:cNvSpPr>
              <a:spLocks/>
            </p:cNvSpPr>
            <p:nvPr/>
          </p:nvSpPr>
          <p:spPr bwMode="auto">
            <a:xfrm>
              <a:off x="2947629" y="6738138"/>
              <a:ext cx="1196068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0" name="Орловская область"/>
            <p:cNvSpPr>
              <a:spLocks/>
            </p:cNvSpPr>
            <p:nvPr/>
          </p:nvSpPr>
          <p:spPr bwMode="auto">
            <a:xfrm>
              <a:off x="1356774" y="5556343"/>
              <a:ext cx="338069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1" name="Пензенская область"/>
            <p:cNvSpPr>
              <a:spLocks/>
            </p:cNvSpPr>
            <p:nvPr/>
          </p:nvSpPr>
          <p:spPr bwMode="auto">
            <a:xfrm>
              <a:off x="2193617" y="6090056"/>
              <a:ext cx="460960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2" name="Пермский край"/>
            <p:cNvSpPr>
              <a:spLocks/>
            </p:cNvSpPr>
            <p:nvPr/>
          </p:nvSpPr>
          <p:spPr bwMode="auto">
            <a:xfrm>
              <a:off x="3815082" y="5499159"/>
              <a:ext cx="988093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3" name="Приморский край"/>
            <p:cNvSpPr>
              <a:spLocks/>
            </p:cNvSpPr>
            <p:nvPr/>
          </p:nvSpPr>
          <p:spPr bwMode="auto">
            <a:xfrm>
              <a:off x="14071458" y="6966872"/>
              <a:ext cx="659479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4" name="Псковская область"/>
            <p:cNvSpPr>
              <a:spLocks/>
            </p:cNvSpPr>
            <p:nvPr/>
          </p:nvSpPr>
          <p:spPr bwMode="auto">
            <a:xfrm>
              <a:off x="1401791" y="4060037"/>
              <a:ext cx="463211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5" name="Республика Адыгея"/>
            <p:cNvSpPr>
              <a:spLocks/>
            </p:cNvSpPr>
            <p:nvPr/>
          </p:nvSpPr>
          <p:spPr bwMode="auto">
            <a:xfrm>
              <a:off x="593308" y="7214668"/>
              <a:ext cx="205723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6" name="Республика Алтай"/>
            <p:cNvSpPr>
              <a:spLocks/>
            </p:cNvSpPr>
            <p:nvPr/>
          </p:nvSpPr>
          <p:spPr bwMode="auto">
            <a:xfrm>
              <a:off x="7138591" y="8358341"/>
              <a:ext cx="754013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7" name="Республика Башкортостан"/>
            <p:cNvSpPr>
              <a:spLocks/>
            </p:cNvSpPr>
            <p:nvPr/>
          </p:nvSpPr>
          <p:spPr bwMode="auto">
            <a:xfrm>
              <a:off x="3474764" y="6461750"/>
              <a:ext cx="839091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8" name="Республика Бурятия"/>
            <p:cNvSpPr>
              <a:spLocks/>
            </p:cNvSpPr>
            <p:nvPr/>
          </p:nvSpPr>
          <p:spPr bwMode="auto">
            <a:xfrm>
              <a:off x="9117030" y="6785791"/>
              <a:ext cx="2127442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9" name="Республика Дагестан"/>
            <p:cNvSpPr>
              <a:spLocks/>
            </p:cNvSpPr>
            <p:nvPr/>
          </p:nvSpPr>
          <p:spPr bwMode="auto">
            <a:xfrm>
              <a:off x="1110988" y="7919933"/>
              <a:ext cx="451508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0" name="Республика Ингушетия"/>
            <p:cNvSpPr>
              <a:spLocks/>
            </p:cNvSpPr>
            <p:nvPr/>
          </p:nvSpPr>
          <p:spPr bwMode="auto">
            <a:xfrm>
              <a:off x="1063722" y="8062892"/>
              <a:ext cx="236332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1" name="Республика Калмыкия"/>
            <p:cNvSpPr>
              <a:spLocks/>
            </p:cNvSpPr>
            <p:nvPr/>
          </p:nvSpPr>
          <p:spPr bwMode="auto">
            <a:xfrm>
              <a:off x="1110988" y="7233729"/>
              <a:ext cx="772919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Республика Карелия"/>
            <p:cNvSpPr>
              <a:spLocks/>
            </p:cNvSpPr>
            <p:nvPr/>
          </p:nvSpPr>
          <p:spPr bwMode="auto">
            <a:xfrm>
              <a:off x="2325963" y="3145099"/>
              <a:ext cx="1101535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3" name="Республика Коми"/>
            <p:cNvSpPr>
              <a:spLocks/>
            </p:cNvSpPr>
            <p:nvPr/>
          </p:nvSpPr>
          <p:spPr bwMode="auto">
            <a:xfrm>
              <a:off x="3654376" y="4326894"/>
              <a:ext cx="2297600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4" name="Республика Марий Эл"/>
            <p:cNvSpPr>
              <a:spLocks/>
            </p:cNvSpPr>
            <p:nvPr/>
          </p:nvSpPr>
          <p:spPr bwMode="auto">
            <a:xfrm>
              <a:off x="2938175" y="5842261"/>
              <a:ext cx="470416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5" name="Республика Мордовия"/>
            <p:cNvSpPr>
              <a:spLocks/>
            </p:cNvSpPr>
            <p:nvPr/>
          </p:nvSpPr>
          <p:spPr bwMode="auto">
            <a:xfrm>
              <a:off x="2278696" y="5908975"/>
              <a:ext cx="527133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6" name="Республика Саха (Якутия)"/>
            <p:cNvSpPr>
              <a:spLocks/>
            </p:cNvSpPr>
            <p:nvPr/>
          </p:nvSpPr>
          <p:spPr bwMode="auto">
            <a:xfrm>
              <a:off x="9258829" y="1944243"/>
              <a:ext cx="3964082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7" name="Северная Осетия-Алания"/>
            <p:cNvSpPr>
              <a:spLocks/>
            </p:cNvSpPr>
            <p:nvPr/>
          </p:nvSpPr>
          <p:spPr bwMode="auto">
            <a:xfrm>
              <a:off x="893563" y="8043831"/>
              <a:ext cx="189066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8" name="Республика Татарстан"/>
            <p:cNvSpPr>
              <a:spLocks/>
            </p:cNvSpPr>
            <p:nvPr/>
          </p:nvSpPr>
          <p:spPr bwMode="auto">
            <a:xfrm>
              <a:off x="2881456" y="6137709"/>
              <a:ext cx="829640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9" name="Республика Тыва"/>
            <p:cNvSpPr>
              <a:spLocks/>
            </p:cNvSpPr>
            <p:nvPr/>
          </p:nvSpPr>
          <p:spPr bwMode="auto">
            <a:xfrm>
              <a:off x="7807524" y="8072422"/>
              <a:ext cx="1337866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0" name="Республика Хакасия"/>
            <p:cNvSpPr>
              <a:spLocks/>
            </p:cNvSpPr>
            <p:nvPr/>
          </p:nvSpPr>
          <p:spPr bwMode="auto">
            <a:xfrm>
              <a:off x="7675178" y="7757912"/>
              <a:ext cx="517680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1" name="Ростовская область"/>
            <p:cNvSpPr>
              <a:spLocks/>
            </p:cNvSpPr>
            <p:nvPr/>
          </p:nvSpPr>
          <p:spPr bwMode="auto">
            <a:xfrm>
              <a:off x="884110" y="6585648"/>
              <a:ext cx="772919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2" name="Рязанская область"/>
            <p:cNvSpPr>
              <a:spLocks/>
            </p:cNvSpPr>
            <p:nvPr/>
          </p:nvSpPr>
          <p:spPr bwMode="auto">
            <a:xfrm>
              <a:off x="1883908" y="5670710"/>
              <a:ext cx="527134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3" name="Самарская область"/>
            <p:cNvSpPr>
              <a:spLocks/>
            </p:cNvSpPr>
            <p:nvPr/>
          </p:nvSpPr>
          <p:spPr bwMode="auto">
            <a:xfrm>
              <a:off x="2758563" y="6576117"/>
              <a:ext cx="602761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4" name="г. Санкт-Петербург"/>
            <p:cNvSpPr>
              <a:spLocks/>
            </p:cNvSpPr>
            <p:nvPr/>
          </p:nvSpPr>
          <p:spPr bwMode="auto">
            <a:xfrm>
              <a:off x="2080177" y="4060037"/>
              <a:ext cx="17961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Саратовская область"/>
            <p:cNvSpPr>
              <a:spLocks/>
            </p:cNvSpPr>
            <p:nvPr/>
          </p:nvSpPr>
          <p:spPr bwMode="auto">
            <a:xfrm>
              <a:off x="1968987" y="6385505"/>
              <a:ext cx="931375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6" name="Сахалинская область"/>
            <p:cNvSpPr>
              <a:spLocks/>
            </p:cNvSpPr>
            <p:nvPr/>
          </p:nvSpPr>
          <p:spPr bwMode="auto">
            <a:xfrm>
              <a:off x="14071458" y="5594465"/>
              <a:ext cx="1328412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7" name="Свердловская область"/>
            <p:cNvSpPr>
              <a:spLocks/>
            </p:cNvSpPr>
            <p:nvPr/>
          </p:nvSpPr>
          <p:spPr bwMode="auto">
            <a:xfrm>
              <a:off x="4143696" y="5642118"/>
              <a:ext cx="1101535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8" name="Смоленская область"/>
            <p:cNvSpPr>
              <a:spLocks/>
            </p:cNvSpPr>
            <p:nvPr/>
          </p:nvSpPr>
          <p:spPr bwMode="auto">
            <a:xfrm>
              <a:off x="1290601" y="4812955"/>
              <a:ext cx="583854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9" name="Ставропольский край"/>
            <p:cNvSpPr>
              <a:spLocks/>
            </p:cNvSpPr>
            <p:nvPr/>
          </p:nvSpPr>
          <p:spPr bwMode="auto">
            <a:xfrm>
              <a:off x="893563" y="7338566"/>
              <a:ext cx="555494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0" name="Тамбовская область"/>
            <p:cNvSpPr>
              <a:spLocks/>
            </p:cNvSpPr>
            <p:nvPr/>
          </p:nvSpPr>
          <p:spPr bwMode="auto">
            <a:xfrm>
              <a:off x="1836641" y="5994750"/>
              <a:ext cx="385335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1" name="Тверская область"/>
            <p:cNvSpPr>
              <a:spLocks/>
            </p:cNvSpPr>
            <p:nvPr/>
          </p:nvSpPr>
          <p:spPr bwMode="auto">
            <a:xfrm>
              <a:off x="1581403" y="4612813"/>
              <a:ext cx="914719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2" name="Томская область"/>
            <p:cNvSpPr>
              <a:spLocks/>
            </p:cNvSpPr>
            <p:nvPr/>
          </p:nvSpPr>
          <p:spPr bwMode="auto">
            <a:xfrm>
              <a:off x="6254481" y="6461750"/>
              <a:ext cx="1609762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3" name="Тульская область"/>
            <p:cNvSpPr>
              <a:spLocks/>
            </p:cNvSpPr>
            <p:nvPr/>
          </p:nvSpPr>
          <p:spPr bwMode="auto">
            <a:xfrm>
              <a:off x="1647576" y="5489628"/>
              <a:ext cx="321411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4" name="Тюменская область"/>
            <p:cNvSpPr>
              <a:spLocks/>
            </p:cNvSpPr>
            <p:nvPr/>
          </p:nvSpPr>
          <p:spPr bwMode="auto">
            <a:xfrm>
              <a:off x="5011147" y="6404566"/>
              <a:ext cx="1224427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5" name="Республика Удмуртия"/>
            <p:cNvSpPr>
              <a:spLocks/>
            </p:cNvSpPr>
            <p:nvPr/>
          </p:nvSpPr>
          <p:spPr bwMode="auto">
            <a:xfrm>
              <a:off x="3484217" y="5947097"/>
              <a:ext cx="470414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6" name="Ульяновская область"/>
            <p:cNvSpPr>
              <a:spLocks/>
            </p:cNvSpPr>
            <p:nvPr/>
          </p:nvSpPr>
          <p:spPr bwMode="auto">
            <a:xfrm>
              <a:off x="2571748" y="6280669"/>
              <a:ext cx="574400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7" name="Хабаровский край"/>
            <p:cNvSpPr>
              <a:spLocks/>
            </p:cNvSpPr>
            <p:nvPr/>
          </p:nvSpPr>
          <p:spPr bwMode="auto">
            <a:xfrm>
              <a:off x="12516166" y="4145813"/>
              <a:ext cx="2148598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ХМАО"/>
            <p:cNvSpPr>
              <a:spLocks/>
            </p:cNvSpPr>
            <p:nvPr/>
          </p:nvSpPr>
          <p:spPr bwMode="auto">
            <a:xfrm>
              <a:off x="4907161" y="5003567"/>
              <a:ext cx="2581201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9" name="Челябинская область"/>
            <p:cNvSpPr>
              <a:spLocks/>
            </p:cNvSpPr>
            <p:nvPr/>
          </p:nvSpPr>
          <p:spPr bwMode="auto">
            <a:xfrm>
              <a:off x="3954631" y="6785791"/>
              <a:ext cx="687839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0" name="Чеченская республика"/>
            <p:cNvSpPr>
              <a:spLocks/>
            </p:cNvSpPr>
            <p:nvPr/>
          </p:nvSpPr>
          <p:spPr bwMode="auto">
            <a:xfrm>
              <a:off x="1101535" y="8120075"/>
              <a:ext cx="309709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1" name="Республика Чувашия"/>
            <p:cNvSpPr>
              <a:spLocks/>
            </p:cNvSpPr>
            <p:nvPr/>
          </p:nvSpPr>
          <p:spPr bwMode="auto">
            <a:xfrm>
              <a:off x="2815283" y="6004281"/>
              <a:ext cx="283598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2" name="Чукотский автономный округ"/>
            <p:cNvSpPr>
              <a:spLocks/>
            </p:cNvSpPr>
            <p:nvPr/>
          </p:nvSpPr>
          <p:spPr bwMode="auto">
            <a:xfrm>
              <a:off x="12761951" y="0"/>
              <a:ext cx="2072972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3" name="Ямало-Ненецкий автономный округ"/>
            <p:cNvSpPr>
              <a:spLocks/>
            </p:cNvSpPr>
            <p:nvPr/>
          </p:nvSpPr>
          <p:spPr bwMode="auto">
            <a:xfrm>
              <a:off x="5424843" y="3688344"/>
              <a:ext cx="2117989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4" name="Ярославская область"/>
            <p:cNvSpPr>
              <a:spLocks/>
            </p:cNvSpPr>
            <p:nvPr/>
          </p:nvSpPr>
          <p:spPr bwMode="auto">
            <a:xfrm>
              <a:off x="2307056" y="4936853"/>
              <a:ext cx="413694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5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2601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204B82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71475" y="6214377"/>
            <a:ext cx="10470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* - Смертность от случайных отравлений алкоголем и </a:t>
            </a:r>
            <a:r>
              <a:rPr lang="ru-RU" sz="1200" b="1" spc="-30" dirty="0" smtClean="0">
                <a:solidFill>
                  <a:schemeClr val="bg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отравлений </a:t>
            </a:r>
            <a:r>
              <a:rPr lang="ru-RU" sz="1200" b="1" spc="-30" dirty="0">
                <a:solidFill>
                  <a:schemeClr val="bg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и воздействия алкоголем с неопределенными </a:t>
            </a:r>
            <a:r>
              <a:rPr lang="ru-RU" sz="1200" b="1" spc="-30" dirty="0" smtClean="0">
                <a:solidFill>
                  <a:schemeClr val="bg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намерениями</a:t>
            </a:r>
            <a:endParaRPr lang="ru-RU" sz="1200" b="1" spc="-30" dirty="0">
              <a:solidFill>
                <a:schemeClr val="bg1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6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6393" y="745529"/>
            <a:ext cx="9280451" cy="544848"/>
          </a:xfrm>
        </p:spPr>
        <p:txBody>
          <a:bodyPr/>
          <a:lstStyle/>
          <a:p>
            <a:r>
              <a:rPr lang="ru-RU" dirty="0"/>
              <a:t>ПОКАЗАТЕЛИ МЛАДЕНЧЕСКОЙ СМЕРТНОСТИ</a:t>
            </a: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19AB833F-4A58-479C-A365-815EFED299BC}"/>
              </a:ext>
            </a:extLst>
          </p:cNvPr>
          <p:cNvSpPr txBox="1">
            <a:spLocks/>
          </p:cNvSpPr>
          <p:nvPr/>
        </p:nvSpPr>
        <p:spPr>
          <a:xfrm>
            <a:off x="721079" y="1590488"/>
            <a:ext cx="6050860" cy="296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Число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умерших в возрасте до 1 года (человек)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F2AA1EF4-B216-4033-894D-DEF84FBFEEF2}"/>
              </a:ext>
            </a:extLst>
          </p:cNvPr>
          <p:cNvCxnSpPr>
            <a:cxnSpLocks/>
          </p:cNvCxnSpPr>
          <p:nvPr/>
        </p:nvCxnSpPr>
        <p:spPr>
          <a:xfrm>
            <a:off x="624310" y="3687423"/>
            <a:ext cx="10996883" cy="0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9" name="Группа 78"/>
          <p:cNvGrpSpPr/>
          <p:nvPr/>
        </p:nvGrpSpPr>
        <p:grpSpPr>
          <a:xfrm>
            <a:off x="1254497" y="6453625"/>
            <a:ext cx="516677" cy="170846"/>
            <a:chOff x="2156039" y="6355682"/>
            <a:chExt cx="516677" cy="170846"/>
          </a:xfrm>
        </p:grpSpPr>
        <p:cxnSp>
          <p:nvCxnSpPr>
            <p:cNvPr id="80" name="Прямая соединительная линия 79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1707667" y="6319202"/>
            <a:ext cx="1058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4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4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4" name="Группа 83"/>
          <p:cNvGrpSpPr/>
          <p:nvPr/>
        </p:nvGrpSpPr>
        <p:grpSpPr>
          <a:xfrm>
            <a:off x="3375718" y="6453625"/>
            <a:ext cx="516677" cy="170846"/>
            <a:chOff x="2156039" y="6355682"/>
            <a:chExt cx="516677" cy="170846"/>
          </a:xfrm>
        </p:grpSpPr>
        <p:cxnSp>
          <p:nvCxnSpPr>
            <p:cNvPr id="85" name="Прямая соединительная линия 84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3828888" y="6319202"/>
            <a:ext cx="1058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4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0" name="Овал 39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497" y="741876"/>
              <a:ext cx="576000" cy="576000"/>
            </a:xfrm>
            <a:prstGeom prst="rect">
              <a:avLst/>
            </a:prstGeom>
          </p:spPr>
        </p:pic>
      </p:grpSp>
      <p:graphicFrame>
        <p:nvGraphicFramePr>
          <p:cNvPr id="42" name="Диаграмма 41">
            <a:extLst>
              <a:ext uri="{FF2B5EF4-FFF2-40B4-BE49-F238E27FC236}">
                <a16:creationId xmlns:a16="http://schemas.microsoft.com/office/drawing/2014/main" id="{69C9959E-5C13-45CD-8AF7-8BED918A2D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4408949"/>
              </p:ext>
            </p:extLst>
          </p:nvPr>
        </p:nvGraphicFramePr>
        <p:xfrm>
          <a:off x="371475" y="4273781"/>
          <a:ext cx="11506137" cy="2098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3" name="Диаграмма 42">
            <a:extLst>
              <a:ext uri="{FF2B5EF4-FFF2-40B4-BE49-F238E27FC236}">
                <a16:creationId xmlns:a16="http://schemas.microsoft.com/office/drawing/2014/main" id="{69C9959E-5C13-45CD-8AF7-8BED918A2D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7123071"/>
              </p:ext>
            </p:extLst>
          </p:nvPr>
        </p:nvGraphicFramePr>
        <p:xfrm>
          <a:off x="371475" y="1862749"/>
          <a:ext cx="11506137" cy="2098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4" name="Группа 43"/>
          <p:cNvGrpSpPr/>
          <p:nvPr/>
        </p:nvGrpSpPr>
        <p:grpSpPr>
          <a:xfrm>
            <a:off x="5460186" y="6427944"/>
            <a:ext cx="516677" cy="170846"/>
            <a:chOff x="2156039" y="6355682"/>
            <a:chExt cx="516677" cy="170846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834912" y="6293521"/>
            <a:ext cx="1152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4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ru-RU" sz="24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Заголовок 1">
            <a:extLst>
              <a:ext uri="{FF2B5EF4-FFF2-40B4-BE49-F238E27FC236}">
                <a16:creationId xmlns:a16="http://schemas.microsoft.com/office/drawing/2014/main" id="{52BF30E5-6BF0-419A-A2AF-8AFE256AACB2}"/>
              </a:ext>
            </a:extLst>
          </p:cNvPr>
          <p:cNvSpPr txBox="1">
            <a:spLocks/>
          </p:cNvSpPr>
          <p:nvPr/>
        </p:nvSpPr>
        <p:spPr>
          <a:xfrm>
            <a:off x="10222082" y="1615812"/>
            <a:ext cx="1621294" cy="848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-8,8%</a:t>
            </a:r>
            <a:endParaRPr lang="ru-RU" sz="3200" b="1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ИЗМЕНЕНИЕ</a:t>
            </a:r>
          </a:p>
          <a:p>
            <a:pPr algn="ctr"/>
            <a:r>
              <a:rPr lang="ru-RU" sz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(январь-март </a:t>
            </a:r>
            <a:r>
              <a:rPr lang="ru-RU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2020 </a:t>
            </a:r>
            <a:r>
              <a:rPr lang="ru-RU" sz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года </a:t>
            </a:r>
          </a:p>
          <a:p>
            <a:pPr algn="ctr"/>
            <a:r>
              <a:rPr lang="ru-RU" sz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 январю-марту 2019 года)</a:t>
            </a:r>
            <a:endParaRPr lang="ru-RU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6" name="Заголовок 1">
            <a:extLst>
              <a:ext uri="{FF2B5EF4-FFF2-40B4-BE49-F238E27FC236}">
                <a16:creationId xmlns:a16="http://schemas.microsoft.com/office/drawing/2014/main" id="{E1471C36-3060-4A2F-A027-E48A56171511}"/>
              </a:ext>
            </a:extLst>
          </p:cNvPr>
          <p:cNvSpPr txBox="1">
            <a:spLocks/>
          </p:cNvSpPr>
          <p:nvPr/>
        </p:nvSpPr>
        <p:spPr>
          <a:xfrm>
            <a:off x="10339542" y="3762936"/>
            <a:ext cx="1375182" cy="8591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rgbClr val="E1002B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-2,2%</a:t>
            </a:r>
            <a:endParaRPr lang="ru-RU" sz="3200" b="1" dirty="0">
              <a:solidFill>
                <a:srgbClr val="E1002B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ИЗМЕНЕНИЕ</a:t>
            </a:r>
          </a:p>
          <a:p>
            <a:pPr algn="ctr"/>
            <a:r>
              <a:rPr lang="ru-RU" sz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(январь-март </a:t>
            </a:r>
            <a:r>
              <a:rPr lang="ru-RU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2020 года </a:t>
            </a:r>
          </a:p>
          <a:p>
            <a:pPr algn="ctr"/>
            <a:r>
              <a:rPr lang="ru-RU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 </a:t>
            </a:r>
            <a:r>
              <a:rPr lang="ru-RU" sz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январю-марту </a:t>
            </a:r>
            <a:r>
              <a:rPr lang="ru-RU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2019 года)</a:t>
            </a:r>
          </a:p>
        </p:txBody>
      </p:sp>
      <p:sp>
        <p:nvSpPr>
          <p:cNvPr id="77" name="Заголовок 1">
            <a:extLst>
              <a:ext uri="{FF2B5EF4-FFF2-40B4-BE49-F238E27FC236}">
                <a16:creationId xmlns:a16="http://schemas.microsoft.com/office/drawing/2014/main" id="{19AB833F-4A58-479C-A365-815EFED299BC}"/>
              </a:ext>
            </a:extLst>
          </p:cNvPr>
          <p:cNvSpPr txBox="1">
            <a:spLocks/>
          </p:cNvSpPr>
          <p:nvPr/>
        </p:nvSpPr>
        <p:spPr>
          <a:xfrm>
            <a:off x="721079" y="3754998"/>
            <a:ext cx="7533459" cy="296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Коэффициент младенческой смертности, на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1000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родившихся живыми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862" y="798802"/>
            <a:ext cx="9369822" cy="762082"/>
          </a:xfrm>
        </p:spPr>
        <p:txBody>
          <a:bodyPr anchor="ctr"/>
          <a:lstStyle/>
          <a:p>
            <a:pPr>
              <a:lnSpc>
                <a:spcPct val="60000"/>
              </a:lnSpc>
            </a:pPr>
            <a:r>
              <a:rPr lang="ru-RU" dirty="0" smtClean="0"/>
              <a:t>КОЭФФИЦИЕНТ МЛАДЕНЧЕСКОЙ </a:t>
            </a:r>
            <a:r>
              <a:rPr lang="ru-RU" dirty="0" smtClean="0"/>
              <a:t>СМЕРТНОСТИ</a:t>
            </a:r>
            <a:endParaRPr lang="ru-RU" dirty="0" smtClean="0"/>
          </a:p>
          <a:p>
            <a:pPr>
              <a:lnSpc>
                <a:spcPct val="50000"/>
              </a:lnSpc>
            </a:pPr>
            <a:r>
              <a:rPr lang="ru-RU" sz="1600" dirty="0" smtClean="0"/>
              <a:t>НА 1000 РОДИВШИХСЯ ЖИВЫМИ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23072" y="5732862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grpSp>
        <p:nvGrpSpPr>
          <p:cNvPr id="401" name="Группа 400"/>
          <p:cNvGrpSpPr/>
          <p:nvPr/>
        </p:nvGrpSpPr>
        <p:grpSpPr>
          <a:xfrm>
            <a:off x="5796193" y="5876008"/>
            <a:ext cx="1229022" cy="276999"/>
            <a:chOff x="9632569" y="1908316"/>
            <a:chExt cx="1229022" cy="276999"/>
          </a:xfrm>
        </p:grpSpPr>
        <p:sp>
          <p:nvSpPr>
            <p:cNvPr id="402" name="Овал 401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9845607" y="1908316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0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,1 до 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2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,3</a:t>
              </a:r>
            </a:p>
          </p:txBody>
        </p:sp>
      </p:grpSp>
      <p:grpSp>
        <p:nvGrpSpPr>
          <p:cNvPr id="404" name="Группа 403"/>
          <p:cNvGrpSpPr/>
          <p:nvPr/>
        </p:nvGrpSpPr>
        <p:grpSpPr>
          <a:xfrm>
            <a:off x="7220359" y="5876008"/>
            <a:ext cx="1253887" cy="276999"/>
            <a:chOff x="9632569" y="2243262"/>
            <a:chExt cx="1253887" cy="276999"/>
          </a:xfrm>
        </p:grpSpPr>
        <p:sp>
          <p:nvSpPr>
            <p:cNvPr id="405" name="Овал 404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9870472" y="2243262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2,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3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до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4,5</a:t>
              </a:r>
            </a:p>
          </p:txBody>
        </p:sp>
      </p:grpSp>
      <p:grpSp>
        <p:nvGrpSpPr>
          <p:cNvPr id="407" name="Группа 406"/>
          <p:cNvGrpSpPr/>
          <p:nvPr/>
        </p:nvGrpSpPr>
        <p:grpSpPr>
          <a:xfrm>
            <a:off x="8669390" y="5876008"/>
            <a:ext cx="1217528" cy="276999"/>
            <a:chOff x="9632569" y="2543590"/>
            <a:chExt cx="1217528" cy="276999"/>
          </a:xfrm>
        </p:grpSpPr>
        <p:sp>
          <p:nvSpPr>
            <p:cNvPr id="408" name="Овал 407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9834113" y="2543590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4,5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до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6,6</a:t>
              </a:r>
            </a:p>
          </p:txBody>
        </p:sp>
      </p:grpSp>
      <p:grpSp>
        <p:nvGrpSpPr>
          <p:cNvPr id="410" name="Группа 409"/>
          <p:cNvGrpSpPr/>
          <p:nvPr/>
        </p:nvGrpSpPr>
        <p:grpSpPr>
          <a:xfrm>
            <a:off x="10082063" y="5876008"/>
            <a:ext cx="1293206" cy="276999"/>
            <a:chOff x="9632569" y="2851258"/>
            <a:chExt cx="1293206" cy="276999"/>
          </a:xfrm>
        </p:grpSpPr>
        <p:sp>
          <p:nvSpPr>
            <p:cNvPr id="411" name="Овал 410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1A3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9831245" y="2851258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6,6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до</a:t>
              </a:r>
              <a:r>
                <a:rPr lang="en-US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10,8</a:t>
              </a:r>
            </a:p>
          </p:txBody>
        </p:sp>
      </p:grpSp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0071"/>
              </p:ext>
            </p:extLst>
          </p:nvPr>
        </p:nvGraphicFramePr>
        <p:xfrm>
          <a:off x="255722" y="2112557"/>
          <a:ext cx="2071577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1577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Алтай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Костромская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Еврейская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Ярославская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Чувашия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Коми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Калмыкия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129" name="Диаграмма 128"/>
          <p:cNvGraphicFramePr/>
          <p:nvPr>
            <p:extLst>
              <p:ext uri="{D42A27DB-BD31-4B8C-83A1-F6EECF244321}">
                <p14:modId xmlns:p14="http://schemas.microsoft.com/office/powerpoint/2010/main" val="1590326366"/>
              </p:ext>
            </p:extLst>
          </p:nvPr>
        </p:nvGraphicFramePr>
        <p:xfrm>
          <a:off x="2241871" y="1968381"/>
          <a:ext cx="2320829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0" name="Прямая соединительная линия 129"/>
          <p:cNvCxnSpPr/>
          <p:nvPr/>
        </p:nvCxnSpPr>
        <p:spPr>
          <a:xfrm>
            <a:off x="2371250" y="21031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Группа 133"/>
          <p:cNvGrpSpPr/>
          <p:nvPr/>
        </p:nvGrpSpPr>
        <p:grpSpPr>
          <a:xfrm>
            <a:off x="4372027" y="5876008"/>
            <a:ext cx="1424166" cy="276999"/>
            <a:chOff x="9632569" y="1908316"/>
            <a:chExt cx="1424166" cy="276999"/>
          </a:xfrm>
        </p:grpSpPr>
        <p:sp>
          <p:nvSpPr>
            <p:cNvPr id="135" name="Овал 134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9845607" y="1908316"/>
              <a:ext cx="1211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0,0</a:t>
              </a:r>
            </a:p>
          </p:txBody>
        </p:sp>
      </p:grpSp>
      <p:sp>
        <p:nvSpPr>
          <p:cNvPr id="131" name="Прямоугольник 130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40" name="Овал 139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1" name="Рисунок 14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497" y="741876"/>
              <a:ext cx="576000" cy="576000"/>
            </a:xfrm>
            <a:prstGeom prst="rect">
              <a:avLst/>
            </a:prstGeom>
          </p:spPr>
        </p:pic>
      </p:grpSp>
      <p:grpSp>
        <p:nvGrpSpPr>
          <p:cNvPr id="137" name="Группа 136"/>
          <p:cNvGrpSpPr/>
          <p:nvPr/>
        </p:nvGrpSpPr>
        <p:grpSpPr>
          <a:xfrm>
            <a:off x="4226952" y="1367697"/>
            <a:ext cx="7790400" cy="4471200"/>
            <a:chOff x="0" y="0"/>
            <a:chExt cx="15813682" cy="9082667"/>
          </a:xfrm>
        </p:grpSpPr>
        <p:sp>
          <p:nvSpPr>
            <p:cNvPr id="138" name="Тульская область"/>
            <p:cNvSpPr>
              <a:spLocks/>
            </p:cNvSpPr>
            <p:nvPr/>
          </p:nvSpPr>
          <p:spPr bwMode="auto">
            <a:xfrm>
              <a:off x="1639197" y="5489628"/>
              <a:ext cx="330537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Нижегородская область"/>
            <p:cNvSpPr>
              <a:spLocks/>
            </p:cNvSpPr>
            <p:nvPr/>
          </p:nvSpPr>
          <p:spPr bwMode="auto">
            <a:xfrm>
              <a:off x="2405895" y="5575404"/>
              <a:ext cx="881438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3" name="Новгородская область"/>
            <p:cNvSpPr>
              <a:spLocks/>
            </p:cNvSpPr>
            <p:nvPr/>
          </p:nvSpPr>
          <p:spPr bwMode="auto">
            <a:xfrm>
              <a:off x="1716736" y="4298303"/>
              <a:ext cx="669672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Тамбовская область"/>
            <p:cNvSpPr>
              <a:spLocks/>
            </p:cNvSpPr>
            <p:nvPr/>
          </p:nvSpPr>
          <p:spPr bwMode="auto">
            <a:xfrm>
              <a:off x="1833650" y="5994750"/>
              <a:ext cx="377391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Владимирская область"/>
            <p:cNvSpPr>
              <a:spLocks/>
            </p:cNvSpPr>
            <p:nvPr/>
          </p:nvSpPr>
          <p:spPr bwMode="auto">
            <a:xfrm>
              <a:off x="2220783" y="5308547"/>
              <a:ext cx="406620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Ивановская область"/>
            <p:cNvSpPr>
              <a:spLocks/>
            </p:cNvSpPr>
            <p:nvPr/>
          </p:nvSpPr>
          <p:spPr bwMode="auto">
            <a:xfrm>
              <a:off x="2415637" y="5337139"/>
              <a:ext cx="465077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7" name="Камчатский край"/>
            <p:cNvSpPr>
              <a:spLocks/>
            </p:cNvSpPr>
            <p:nvPr/>
          </p:nvSpPr>
          <p:spPr bwMode="auto">
            <a:xfrm>
              <a:off x="13716980" y="1686917"/>
              <a:ext cx="2096702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Алтайский край"/>
            <p:cNvSpPr>
              <a:spLocks/>
            </p:cNvSpPr>
            <p:nvPr/>
          </p:nvSpPr>
          <p:spPr bwMode="auto">
            <a:xfrm>
              <a:off x="6353156" y="7919933"/>
              <a:ext cx="1154233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Амурская область"/>
            <p:cNvSpPr>
              <a:spLocks/>
            </p:cNvSpPr>
            <p:nvPr/>
          </p:nvSpPr>
          <p:spPr bwMode="auto">
            <a:xfrm>
              <a:off x="11437741" y="6185363"/>
              <a:ext cx="2077217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Архангельская область"/>
            <p:cNvSpPr>
              <a:spLocks/>
            </p:cNvSpPr>
            <p:nvPr/>
          </p:nvSpPr>
          <p:spPr bwMode="auto">
            <a:xfrm>
              <a:off x="2909942" y="3812242"/>
              <a:ext cx="1514713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Астраханская область"/>
            <p:cNvSpPr>
              <a:spLocks/>
            </p:cNvSpPr>
            <p:nvPr/>
          </p:nvSpPr>
          <p:spPr bwMode="auto">
            <a:xfrm>
              <a:off x="1697251" y="7262321"/>
              <a:ext cx="396876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Белгородская область"/>
            <p:cNvSpPr>
              <a:spLocks/>
            </p:cNvSpPr>
            <p:nvPr/>
          </p:nvSpPr>
          <p:spPr bwMode="auto">
            <a:xfrm>
              <a:off x="1115263" y="5956628"/>
              <a:ext cx="338421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3" name="Брянская область"/>
            <p:cNvSpPr>
              <a:spLocks/>
            </p:cNvSpPr>
            <p:nvPr/>
          </p:nvSpPr>
          <p:spPr bwMode="auto">
            <a:xfrm>
              <a:off x="1027579" y="5251363"/>
              <a:ext cx="465077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Волгоградская область"/>
            <p:cNvSpPr>
              <a:spLocks/>
            </p:cNvSpPr>
            <p:nvPr/>
          </p:nvSpPr>
          <p:spPr bwMode="auto">
            <a:xfrm>
              <a:off x="1443941" y="6518934"/>
              <a:ext cx="874268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Вологодская область"/>
            <p:cNvSpPr>
              <a:spLocks/>
            </p:cNvSpPr>
            <p:nvPr/>
          </p:nvSpPr>
          <p:spPr bwMode="auto">
            <a:xfrm>
              <a:off x="2347438" y="4384078"/>
              <a:ext cx="1251661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Воронежская область"/>
            <p:cNvSpPr>
              <a:spLocks/>
            </p:cNvSpPr>
            <p:nvPr/>
          </p:nvSpPr>
          <p:spPr bwMode="auto">
            <a:xfrm>
              <a:off x="1368573" y="6051934"/>
              <a:ext cx="581988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Еврейская автономная область"/>
            <p:cNvSpPr>
              <a:spLocks/>
            </p:cNvSpPr>
            <p:nvPr/>
          </p:nvSpPr>
          <p:spPr bwMode="auto">
            <a:xfrm>
              <a:off x="13505215" y="7281382"/>
              <a:ext cx="494303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8" name="Забайкальский край"/>
            <p:cNvSpPr>
              <a:spLocks/>
            </p:cNvSpPr>
            <p:nvPr/>
          </p:nvSpPr>
          <p:spPr bwMode="auto">
            <a:xfrm>
              <a:off x="10419905" y="6490342"/>
              <a:ext cx="1521881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Костромская область"/>
            <p:cNvSpPr>
              <a:spLocks/>
            </p:cNvSpPr>
            <p:nvPr/>
          </p:nvSpPr>
          <p:spPr bwMode="auto">
            <a:xfrm>
              <a:off x="2581264" y="5184649"/>
              <a:ext cx="861953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Иркутская область"/>
            <p:cNvSpPr>
              <a:spLocks/>
            </p:cNvSpPr>
            <p:nvPr/>
          </p:nvSpPr>
          <p:spPr bwMode="auto">
            <a:xfrm>
              <a:off x="8673940" y="5623057"/>
              <a:ext cx="2491005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Кабардино-Балкарская республика"/>
            <p:cNvSpPr>
              <a:spLocks/>
            </p:cNvSpPr>
            <p:nvPr/>
          </p:nvSpPr>
          <p:spPr bwMode="auto">
            <a:xfrm>
              <a:off x="793754" y="7834157"/>
              <a:ext cx="331253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Калининградская область"/>
            <p:cNvSpPr>
              <a:spLocks/>
            </p:cNvSpPr>
            <p:nvPr/>
          </p:nvSpPr>
          <p:spPr bwMode="auto">
            <a:xfrm>
              <a:off x="445591" y="3840834"/>
              <a:ext cx="29228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3" name="Калужская область"/>
            <p:cNvSpPr>
              <a:spLocks/>
            </p:cNvSpPr>
            <p:nvPr/>
          </p:nvSpPr>
          <p:spPr bwMode="auto">
            <a:xfrm>
              <a:off x="1443941" y="5251363"/>
              <a:ext cx="467649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Карачаево-Черкесская республика"/>
            <p:cNvSpPr>
              <a:spLocks/>
            </p:cNvSpPr>
            <p:nvPr/>
          </p:nvSpPr>
          <p:spPr bwMode="auto">
            <a:xfrm>
              <a:off x="630702" y="7605423"/>
              <a:ext cx="270222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Кемеровская область"/>
            <p:cNvSpPr>
              <a:spLocks/>
            </p:cNvSpPr>
            <p:nvPr/>
          </p:nvSpPr>
          <p:spPr bwMode="auto">
            <a:xfrm>
              <a:off x="7276140" y="7471994"/>
              <a:ext cx="552760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Кировская область"/>
            <p:cNvSpPr>
              <a:spLocks/>
            </p:cNvSpPr>
            <p:nvPr/>
          </p:nvSpPr>
          <p:spPr bwMode="auto">
            <a:xfrm>
              <a:off x="3124281" y="5203710"/>
              <a:ext cx="998349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Краснодарский край"/>
            <p:cNvSpPr>
              <a:spLocks noEditPoints="1"/>
            </p:cNvSpPr>
            <p:nvPr/>
          </p:nvSpPr>
          <p:spPr bwMode="auto">
            <a:xfrm>
              <a:off x="416363" y="6890627"/>
              <a:ext cx="611215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Красноярский край"/>
            <p:cNvSpPr>
              <a:spLocks/>
            </p:cNvSpPr>
            <p:nvPr/>
          </p:nvSpPr>
          <p:spPr bwMode="auto">
            <a:xfrm>
              <a:off x="7110514" y="2668570"/>
              <a:ext cx="2571520" cy="5842260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Курганская область"/>
            <p:cNvSpPr>
              <a:spLocks/>
            </p:cNvSpPr>
            <p:nvPr/>
          </p:nvSpPr>
          <p:spPr bwMode="auto">
            <a:xfrm>
              <a:off x="4509766" y="6871566"/>
              <a:ext cx="796327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Курская область"/>
            <p:cNvSpPr>
              <a:spLocks/>
            </p:cNvSpPr>
            <p:nvPr/>
          </p:nvSpPr>
          <p:spPr bwMode="auto">
            <a:xfrm>
              <a:off x="1115263" y="5661179"/>
              <a:ext cx="445591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1" name="Ленинградская область"/>
            <p:cNvSpPr>
              <a:spLocks/>
            </p:cNvSpPr>
            <p:nvPr/>
          </p:nvSpPr>
          <p:spPr bwMode="auto">
            <a:xfrm>
              <a:off x="1833650" y="3859895"/>
              <a:ext cx="871695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Липецкая область"/>
            <p:cNvSpPr>
              <a:spLocks/>
            </p:cNvSpPr>
            <p:nvPr/>
          </p:nvSpPr>
          <p:spPr bwMode="auto">
            <a:xfrm>
              <a:off x="1531625" y="5832730"/>
              <a:ext cx="418937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Магаданская область"/>
            <p:cNvSpPr>
              <a:spLocks/>
            </p:cNvSpPr>
            <p:nvPr/>
          </p:nvSpPr>
          <p:spPr bwMode="auto">
            <a:xfrm>
              <a:off x="12864769" y="2458896"/>
              <a:ext cx="1424456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г. Москва"/>
            <p:cNvSpPr>
              <a:spLocks/>
            </p:cNvSpPr>
            <p:nvPr/>
          </p:nvSpPr>
          <p:spPr bwMode="auto">
            <a:xfrm>
              <a:off x="2016186" y="5337139"/>
              <a:ext cx="107169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5" name="Московская область"/>
            <p:cNvSpPr>
              <a:spLocks noEditPoints="1"/>
            </p:cNvSpPr>
            <p:nvPr/>
          </p:nvSpPr>
          <p:spPr bwMode="auto">
            <a:xfrm>
              <a:off x="1833650" y="5117935"/>
              <a:ext cx="494303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Мурманская область"/>
            <p:cNvSpPr>
              <a:spLocks/>
            </p:cNvSpPr>
            <p:nvPr/>
          </p:nvSpPr>
          <p:spPr bwMode="auto">
            <a:xfrm>
              <a:off x="3228875" y="2725753"/>
              <a:ext cx="825556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Ненецкий автономный округ"/>
            <p:cNvSpPr>
              <a:spLocks/>
            </p:cNvSpPr>
            <p:nvPr/>
          </p:nvSpPr>
          <p:spPr bwMode="auto">
            <a:xfrm>
              <a:off x="4142116" y="3650221"/>
              <a:ext cx="1804421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Новосибирская область"/>
            <p:cNvSpPr>
              <a:spLocks/>
            </p:cNvSpPr>
            <p:nvPr/>
          </p:nvSpPr>
          <p:spPr bwMode="auto">
            <a:xfrm>
              <a:off x="6112163" y="7214668"/>
              <a:ext cx="1173718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Омская область"/>
            <p:cNvSpPr>
              <a:spLocks/>
            </p:cNvSpPr>
            <p:nvPr/>
          </p:nvSpPr>
          <p:spPr bwMode="auto">
            <a:xfrm>
              <a:off x="5578888" y="6814382"/>
              <a:ext cx="715812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Оренбургская область"/>
            <p:cNvSpPr>
              <a:spLocks/>
            </p:cNvSpPr>
            <p:nvPr/>
          </p:nvSpPr>
          <p:spPr bwMode="auto">
            <a:xfrm>
              <a:off x="2939169" y="6738138"/>
              <a:ext cx="1193204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Орловская область"/>
            <p:cNvSpPr>
              <a:spLocks/>
            </p:cNvSpPr>
            <p:nvPr/>
          </p:nvSpPr>
          <p:spPr bwMode="auto">
            <a:xfrm>
              <a:off x="1358831" y="5556343"/>
              <a:ext cx="328678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Пензенская область"/>
            <p:cNvSpPr>
              <a:spLocks/>
            </p:cNvSpPr>
            <p:nvPr/>
          </p:nvSpPr>
          <p:spPr bwMode="auto">
            <a:xfrm>
              <a:off x="2181812" y="6090056"/>
              <a:ext cx="455334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Пермский край"/>
            <p:cNvSpPr>
              <a:spLocks/>
            </p:cNvSpPr>
            <p:nvPr/>
          </p:nvSpPr>
          <p:spPr bwMode="auto">
            <a:xfrm>
              <a:off x="3813438" y="5499159"/>
              <a:ext cx="978865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Приморский край"/>
            <p:cNvSpPr>
              <a:spLocks/>
            </p:cNvSpPr>
            <p:nvPr/>
          </p:nvSpPr>
          <p:spPr bwMode="auto">
            <a:xfrm>
              <a:off x="14048232" y="6966872"/>
              <a:ext cx="659930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Псковская область"/>
            <p:cNvSpPr>
              <a:spLocks/>
            </p:cNvSpPr>
            <p:nvPr/>
          </p:nvSpPr>
          <p:spPr bwMode="auto">
            <a:xfrm>
              <a:off x="1389978" y="4060037"/>
              <a:ext cx="472899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Республика Адыгея"/>
            <p:cNvSpPr>
              <a:spLocks/>
            </p:cNvSpPr>
            <p:nvPr/>
          </p:nvSpPr>
          <p:spPr bwMode="auto">
            <a:xfrm>
              <a:off x="591732" y="7214668"/>
              <a:ext cx="192279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7" name="Республика Алтай"/>
            <p:cNvSpPr>
              <a:spLocks/>
            </p:cNvSpPr>
            <p:nvPr/>
          </p:nvSpPr>
          <p:spPr bwMode="auto">
            <a:xfrm>
              <a:off x="7120257" y="8358341"/>
              <a:ext cx="757356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Республика Башкортостан"/>
            <p:cNvSpPr>
              <a:spLocks/>
            </p:cNvSpPr>
            <p:nvPr/>
          </p:nvSpPr>
          <p:spPr bwMode="auto">
            <a:xfrm>
              <a:off x="3462701" y="6461750"/>
              <a:ext cx="845041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Республика Бурятия"/>
            <p:cNvSpPr>
              <a:spLocks/>
            </p:cNvSpPr>
            <p:nvPr/>
          </p:nvSpPr>
          <p:spPr bwMode="auto">
            <a:xfrm>
              <a:off x="9100046" y="6785791"/>
              <a:ext cx="2113612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Республика Дагестан"/>
            <p:cNvSpPr>
              <a:spLocks/>
            </p:cNvSpPr>
            <p:nvPr/>
          </p:nvSpPr>
          <p:spPr bwMode="auto">
            <a:xfrm>
              <a:off x="1105520" y="7919933"/>
              <a:ext cx="445591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Республика Ингушетия"/>
            <p:cNvSpPr>
              <a:spLocks/>
            </p:cNvSpPr>
            <p:nvPr/>
          </p:nvSpPr>
          <p:spPr bwMode="auto">
            <a:xfrm>
              <a:off x="1056807" y="8062892"/>
              <a:ext cx="243568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Республика Калмыкия"/>
            <p:cNvSpPr>
              <a:spLocks/>
            </p:cNvSpPr>
            <p:nvPr/>
          </p:nvSpPr>
          <p:spPr bwMode="auto">
            <a:xfrm>
              <a:off x="1105520" y="7233729"/>
              <a:ext cx="776842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BFEBF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Республика Карелия"/>
            <p:cNvSpPr>
              <a:spLocks/>
            </p:cNvSpPr>
            <p:nvPr/>
          </p:nvSpPr>
          <p:spPr bwMode="auto">
            <a:xfrm>
              <a:off x="2318210" y="3145099"/>
              <a:ext cx="1095778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Республика Коми"/>
            <p:cNvSpPr>
              <a:spLocks/>
            </p:cNvSpPr>
            <p:nvPr/>
          </p:nvSpPr>
          <p:spPr bwMode="auto">
            <a:xfrm>
              <a:off x="3647812" y="4326894"/>
              <a:ext cx="2288982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Республика Марий Эл"/>
            <p:cNvSpPr>
              <a:spLocks/>
            </p:cNvSpPr>
            <p:nvPr/>
          </p:nvSpPr>
          <p:spPr bwMode="auto">
            <a:xfrm>
              <a:off x="2929427" y="5842261"/>
              <a:ext cx="465076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Республика Мордовия"/>
            <p:cNvSpPr>
              <a:spLocks/>
            </p:cNvSpPr>
            <p:nvPr/>
          </p:nvSpPr>
          <p:spPr bwMode="auto">
            <a:xfrm>
              <a:off x="2269496" y="5908975"/>
              <a:ext cx="523532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Республика Саха (Якутия)"/>
            <p:cNvSpPr>
              <a:spLocks/>
            </p:cNvSpPr>
            <p:nvPr/>
          </p:nvSpPr>
          <p:spPr bwMode="auto">
            <a:xfrm>
              <a:off x="9246186" y="1944243"/>
              <a:ext cx="3947262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Северная Осетия-Алания"/>
            <p:cNvSpPr>
              <a:spLocks/>
            </p:cNvSpPr>
            <p:nvPr/>
          </p:nvSpPr>
          <p:spPr bwMode="auto">
            <a:xfrm>
              <a:off x="881438" y="8043831"/>
              <a:ext cx="194854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Республика Татарстан"/>
            <p:cNvSpPr>
              <a:spLocks/>
            </p:cNvSpPr>
            <p:nvPr/>
          </p:nvSpPr>
          <p:spPr bwMode="auto">
            <a:xfrm>
              <a:off x="2870971" y="6137709"/>
              <a:ext cx="835298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Республика Тыва"/>
            <p:cNvSpPr>
              <a:spLocks/>
            </p:cNvSpPr>
            <p:nvPr/>
          </p:nvSpPr>
          <p:spPr bwMode="auto">
            <a:xfrm>
              <a:off x="7789928" y="8072422"/>
              <a:ext cx="1339346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Республика Хакасия"/>
            <p:cNvSpPr>
              <a:spLocks/>
            </p:cNvSpPr>
            <p:nvPr/>
          </p:nvSpPr>
          <p:spPr bwMode="auto">
            <a:xfrm>
              <a:off x="7653530" y="7757912"/>
              <a:ext cx="513790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2" name="Ростовская область"/>
            <p:cNvSpPr>
              <a:spLocks/>
            </p:cNvSpPr>
            <p:nvPr/>
          </p:nvSpPr>
          <p:spPr bwMode="auto">
            <a:xfrm>
              <a:off x="871695" y="6585648"/>
              <a:ext cx="776842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3" name="Рязанская область"/>
            <p:cNvSpPr>
              <a:spLocks/>
            </p:cNvSpPr>
            <p:nvPr/>
          </p:nvSpPr>
          <p:spPr bwMode="auto">
            <a:xfrm>
              <a:off x="1882363" y="5670710"/>
              <a:ext cx="523531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4" name="Самарская область"/>
            <p:cNvSpPr>
              <a:spLocks/>
            </p:cNvSpPr>
            <p:nvPr/>
          </p:nvSpPr>
          <p:spPr bwMode="auto">
            <a:xfrm>
              <a:off x="2744315" y="6576117"/>
              <a:ext cx="601472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5" name="г. Санкт-Петербург"/>
            <p:cNvSpPr>
              <a:spLocks/>
            </p:cNvSpPr>
            <p:nvPr/>
          </p:nvSpPr>
          <p:spPr bwMode="auto">
            <a:xfrm>
              <a:off x="2064900" y="4060037"/>
              <a:ext cx="185111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6" name="Саратовская область"/>
            <p:cNvSpPr>
              <a:spLocks/>
            </p:cNvSpPr>
            <p:nvPr/>
          </p:nvSpPr>
          <p:spPr bwMode="auto">
            <a:xfrm>
              <a:off x="1970047" y="6385505"/>
              <a:ext cx="920409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7" name="Сахалинская область"/>
            <p:cNvSpPr>
              <a:spLocks/>
            </p:cNvSpPr>
            <p:nvPr/>
          </p:nvSpPr>
          <p:spPr bwMode="auto">
            <a:xfrm>
              <a:off x="14048232" y="5594465"/>
              <a:ext cx="1329602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8" name="Свердловская область"/>
            <p:cNvSpPr>
              <a:spLocks/>
            </p:cNvSpPr>
            <p:nvPr/>
          </p:nvSpPr>
          <p:spPr bwMode="auto">
            <a:xfrm>
              <a:off x="4132374" y="5642118"/>
              <a:ext cx="1095778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9" name="Смоленская область"/>
            <p:cNvSpPr>
              <a:spLocks/>
            </p:cNvSpPr>
            <p:nvPr/>
          </p:nvSpPr>
          <p:spPr bwMode="auto">
            <a:xfrm>
              <a:off x="1290632" y="4812955"/>
              <a:ext cx="581988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0" name="Ставропольский край"/>
            <p:cNvSpPr>
              <a:spLocks/>
            </p:cNvSpPr>
            <p:nvPr/>
          </p:nvSpPr>
          <p:spPr bwMode="auto">
            <a:xfrm>
              <a:off x="881438" y="7338566"/>
              <a:ext cx="552761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1" name="Тверская область"/>
            <p:cNvSpPr>
              <a:spLocks/>
            </p:cNvSpPr>
            <p:nvPr/>
          </p:nvSpPr>
          <p:spPr bwMode="auto">
            <a:xfrm>
              <a:off x="1570597" y="4612813"/>
              <a:ext cx="922982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2" name="Томская область"/>
            <p:cNvSpPr>
              <a:spLocks/>
            </p:cNvSpPr>
            <p:nvPr/>
          </p:nvSpPr>
          <p:spPr bwMode="auto">
            <a:xfrm>
              <a:off x="6248562" y="6461750"/>
              <a:ext cx="1599824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3" name="Тюменская область"/>
            <p:cNvSpPr>
              <a:spLocks/>
            </p:cNvSpPr>
            <p:nvPr/>
          </p:nvSpPr>
          <p:spPr bwMode="auto">
            <a:xfrm>
              <a:off x="5006642" y="6404566"/>
              <a:ext cx="1222432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4" name="Республика Удмуртия"/>
            <p:cNvSpPr>
              <a:spLocks/>
            </p:cNvSpPr>
            <p:nvPr/>
          </p:nvSpPr>
          <p:spPr bwMode="auto">
            <a:xfrm>
              <a:off x="3472444" y="5947097"/>
              <a:ext cx="465077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5" name="Ульяновская область"/>
            <p:cNvSpPr>
              <a:spLocks/>
            </p:cNvSpPr>
            <p:nvPr/>
          </p:nvSpPr>
          <p:spPr bwMode="auto">
            <a:xfrm>
              <a:off x="2571521" y="6280669"/>
              <a:ext cx="572246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6" name="Хабаровский край"/>
            <p:cNvSpPr>
              <a:spLocks/>
            </p:cNvSpPr>
            <p:nvPr/>
          </p:nvSpPr>
          <p:spPr bwMode="auto">
            <a:xfrm>
              <a:off x="12484805" y="4145813"/>
              <a:ext cx="2155158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7" name="ХМАО"/>
            <p:cNvSpPr>
              <a:spLocks/>
            </p:cNvSpPr>
            <p:nvPr/>
          </p:nvSpPr>
          <p:spPr bwMode="auto">
            <a:xfrm>
              <a:off x="4899473" y="5003567"/>
              <a:ext cx="2581263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8" name="Челябинская область"/>
            <p:cNvSpPr>
              <a:spLocks/>
            </p:cNvSpPr>
            <p:nvPr/>
          </p:nvSpPr>
          <p:spPr bwMode="auto">
            <a:xfrm>
              <a:off x="3937520" y="6785791"/>
              <a:ext cx="689158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9" name="Чеченская республика"/>
            <p:cNvSpPr>
              <a:spLocks/>
            </p:cNvSpPr>
            <p:nvPr/>
          </p:nvSpPr>
          <p:spPr bwMode="auto">
            <a:xfrm>
              <a:off x="1095778" y="8120075"/>
              <a:ext cx="299450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0" name="Республика Чувашия"/>
            <p:cNvSpPr>
              <a:spLocks/>
            </p:cNvSpPr>
            <p:nvPr/>
          </p:nvSpPr>
          <p:spPr bwMode="auto">
            <a:xfrm>
              <a:off x="2802772" y="6004281"/>
              <a:ext cx="29228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1" name="Чукотский автономный округ"/>
            <p:cNvSpPr>
              <a:spLocks/>
            </p:cNvSpPr>
            <p:nvPr/>
          </p:nvSpPr>
          <p:spPr bwMode="auto">
            <a:xfrm>
              <a:off x="12738115" y="0"/>
              <a:ext cx="2077217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2" name="Ямало-Ненецкий автономный округ"/>
            <p:cNvSpPr>
              <a:spLocks/>
            </p:cNvSpPr>
            <p:nvPr/>
          </p:nvSpPr>
          <p:spPr bwMode="auto">
            <a:xfrm>
              <a:off x="5413263" y="3688344"/>
              <a:ext cx="2103870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3" name="Ярославская область"/>
            <p:cNvSpPr>
              <a:spLocks/>
            </p:cNvSpPr>
            <p:nvPr/>
          </p:nvSpPr>
          <p:spPr bwMode="auto">
            <a:xfrm>
              <a:off x="2298725" y="4936853"/>
              <a:ext cx="406620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4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6105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278CD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045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180967C-98DA-B341-B190-45990DD7FF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5761015-71A8-434D-A45F-33D2EF1CF4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344378"/>
            <a:ext cx="5102168" cy="3987800"/>
          </a:xfrm>
        </p:spPr>
        <p:txBody>
          <a:bodyPr anchor="ctr" anchorCtr="0"/>
          <a:lstStyle/>
          <a:p>
            <a:r>
              <a:rPr lang="ru-RU" sz="4400" b="1" spc="-60" dirty="0"/>
              <a:t>Оперативные демографические показатели</a:t>
            </a:r>
          </a:p>
          <a:p>
            <a:endParaRPr lang="ru-RU" sz="2400" spc="-50" dirty="0" smtClean="0"/>
          </a:p>
          <a:p>
            <a:r>
              <a:rPr lang="ru-RU" sz="2400" spc="-50" dirty="0" smtClean="0"/>
              <a:t>за </a:t>
            </a:r>
            <a:r>
              <a:rPr lang="ru-RU" sz="2400" spc="-50" dirty="0"/>
              <a:t>январь – </a:t>
            </a:r>
            <a:r>
              <a:rPr lang="ru-RU" sz="2400" spc="-50" dirty="0" smtClean="0"/>
              <a:t>март </a:t>
            </a:r>
            <a:r>
              <a:rPr lang="ru-RU" sz="2400" spc="-50" dirty="0"/>
              <a:t>2020 года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B3942C-AF2A-9941-973B-2F7A0748C5C5}"/>
              </a:ext>
            </a:extLst>
          </p:cNvPr>
          <p:cNvSpPr txBox="1"/>
          <p:nvPr/>
        </p:nvSpPr>
        <p:spPr>
          <a:xfrm>
            <a:off x="5729014" y="1175101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4577E3-77E7-0642-A0BE-22BE0A730F5D}"/>
              </a:ext>
            </a:extLst>
          </p:cNvPr>
          <p:cNvSpPr txBox="1"/>
          <p:nvPr/>
        </p:nvSpPr>
        <p:spPr>
          <a:xfrm>
            <a:off x="5729014" y="2127837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31323C-2055-584D-A86B-5B9C74DDA48E}"/>
              </a:ext>
            </a:extLst>
          </p:cNvPr>
          <p:cNvSpPr txBox="1"/>
          <p:nvPr/>
        </p:nvSpPr>
        <p:spPr>
          <a:xfrm>
            <a:off x="5729014" y="3080573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CC2F8C-91BD-2042-BE4E-7A11BCA9C2AC}"/>
              </a:ext>
            </a:extLst>
          </p:cNvPr>
          <p:cNvSpPr txBox="1"/>
          <p:nvPr/>
        </p:nvSpPr>
        <p:spPr>
          <a:xfrm>
            <a:off x="5729014" y="4033309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FEEAB0-F7B3-D44F-889A-34EB548FAF78}"/>
              </a:ext>
            </a:extLst>
          </p:cNvPr>
          <p:cNvSpPr txBox="1"/>
          <p:nvPr/>
        </p:nvSpPr>
        <p:spPr>
          <a:xfrm>
            <a:off x="5729014" y="4986044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E1E3910-F163-3C41-BC8C-4F60797C8CC1}"/>
              </a:ext>
            </a:extLst>
          </p:cNvPr>
          <p:cNvSpPr/>
          <p:nvPr/>
        </p:nvSpPr>
        <p:spPr>
          <a:xfrm>
            <a:off x="6392908" y="1359767"/>
            <a:ext cx="487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ПОКАЗАТЕЛИ РОЖДАЕМОСТИ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0254615-4211-1E48-AC2F-83E3F0881460}"/>
              </a:ext>
            </a:extLst>
          </p:cNvPr>
          <p:cNvSpPr/>
          <p:nvPr/>
        </p:nvSpPr>
        <p:spPr>
          <a:xfrm>
            <a:off x="6392908" y="2312503"/>
            <a:ext cx="487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ПОКАЗАТЕЛИ СМЕРТНОСТИ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8CD7FF3-F4BA-904E-84C4-FEE8822C08EA}"/>
              </a:ext>
            </a:extLst>
          </p:cNvPr>
          <p:cNvSpPr/>
          <p:nvPr/>
        </p:nvSpPr>
        <p:spPr>
          <a:xfrm>
            <a:off x="6392908" y="3265239"/>
            <a:ext cx="487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ПОКАЗАТЕЛИ МЛАДЕНЧЕСКОЙ СМЕРТНОСТИ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4C40D24-4194-E643-AEEF-5F4E10E87C3F}"/>
              </a:ext>
            </a:extLst>
          </p:cNvPr>
          <p:cNvSpPr/>
          <p:nvPr/>
        </p:nvSpPr>
        <p:spPr>
          <a:xfrm>
            <a:off x="6392908" y="4217975"/>
            <a:ext cx="487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ПОКАЗАТЕЛИ БРАЧНОСТИ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E744A9F-B8E3-F542-9EC8-0CBB88A1D915}"/>
              </a:ext>
            </a:extLst>
          </p:cNvPr>
          <p:cNvSpPr/>
          <p:nvPr/>
        </p:nvSpPr>
        <p:spPr>
          <a:xfrm>
            <a:off x="6392908" y="5170710"/>
            <a:ext cx="4873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ПОКАЗАТЕЛИ РАЗВОДИМОСТИ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B3942C-AF2A-9941-973B-2F7A0748C5C5}"/>
              </a:ext>
            </a:extLst>
          </p:cNvPr>
          <p:cNvSpPr txBox="1"/>
          <p:nvPr/>
        </p:nvSpPr>
        <p:spPr>
          <a:xfrm>
            <a:off x="5729014" y="220189"/>
            <a:ext cx="755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ru-RU" sz="4000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CE1E3910-F163-3C41-BC8C-4F60797C8CC1}"/>
              </a:ext>
            </a:extLst>
          </p:cNvPr>
          <p:cNvSpPr/>
          <p:nvPr/>
        </p:nvSpPr>
        <p:spPr>
          <a:xfrm>
            <a:off x="6392907" y="404855"/>
            <a:ext cx="58351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335"/>
              </a:spcBef>
            </a:pPr>
            <a:r>
              <a:rPr lang="ru-RU" sz="1600" spc="-25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</a:rPr>
              <a:t>ПОКАЗАТЕЛИ ЕСТЕСТВЕННОГО ПРИРОСТА НАСЕЛЕНИЯ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29014" y="6355682"/>
            <a:ext cx="33473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Ежемесячные данные оперативной статистики  </a:t>
            </a:r>
            <a:endParaRPr lang="ru-RU" sz="10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618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355266" y="648393"/>
            <a:ext cx="8426909" cy="75502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pc="-120" dirty="0"/>
              <a:t>КОЭФФИЦИЕНТ </a:t>
            </a:r>
            <a:r>
              <a:rPr lang="ru-RU" spc="-120" dirty="0" smtClean="0"/>
              <a:t>МЛАДЕНЧЕСКОЙ СМЕРТНОСТИ </a:t>
            </a:r>
            <a:r>
              <a:rPr lang="ru-RU" spc="-120" dirty="0"/>
              <a:t>ПО ОСНОВНЫМ КЛАССАМ ПРИЧИН </a:t>
            </a:r>
            <a:r>
              <a:rPr lang="ru-RU" spc="-120" dirty="0" smtClean="0"/>
              <a:t>СМЕРТИ</a:t>
            </a:r>
            <a:endParaRPr lang="ru-RU" sz="1600" spc="-120" dirty="0"/>
          </a:p>
          <a:p>
            <a:pPr>
              <a:lnSpc>
                <a:spcPct val="20000"/>
              </a:lnSpc>
            </a:pPr>
            <a:r>
              <a:rPr lang="ru-RU" sz="1600" spc="-120" dirty="0" smtClean="0"/>
              <a:t>НА 1000 </a:t>
            </a:r>
            <a:r>
              <a:rPr lang="ru-RU" sz="1600" spc="-120" dirty="0"/>
              <a:t>РОДИВШИХСЯ ЖИВЫМИ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175888"/>
              </p:ext>
            </p:extLst>
          </p:nvPr>
        </p:nvGraphicFramePr>
        <p:xfrm>
          <a:off x="436604" y="2020201"/>
          <a:ext cx="11100478" cy="421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6712">
                  <a:extLst>
                    <a:ext uri="{9D8B030D-6E8A-4147-A177-3AD203B41FA5}">
                      <a16:colId xmlns:a16="http://schemas.microsoft.com/office/drawing/2014/main" val="2873030045"/>
                    </a:ext>
                  </a:extLst>
                </a:gridCol>
                <a:gridCol w="3411883">
                  <a:extLst>
                    <a:ext uri="{9D8B030D-6E8A-4147-A177-3AD203B41FA5}">
                      <a16:colId xmlns:a16="http://schemas.microsoft.com/office/drawing/2014/main" val="3967177139"/>
                    </a:ext>
                  </a:extLst>
                </a:gridCol>
                <a:gridCol w="3411883">
                  <a:extLst>
                    <a:ext uri="{9D8B030D-6E8A-4147-A177-3AD203B41FA5}">
                      <a16:colId xmlns:a16="http://schemas.microsoft.com/office/drawing/2014/main" val="3146604116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Состояния, возникающие в перинатальном периоде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22,5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6727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Врожденные аномалии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9,5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51278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Внешние причины смерти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79447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Болезни органов дыхания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2767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Инфекционные и паразитарные болезни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13271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Пневмония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1,5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9157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Другие инфекционные и паразитарные болезни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3039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Другие болезни органов дыхания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5452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Болезни органов пищеварения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52277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Грипп и ОРЗ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1316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Сепсис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64019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Кишечные инфекции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0,3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1436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Прочие болезни</a:t>
                      </a:r>
                      <a:endParaRPr lang="ru-RU" sz="1200" b="1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43" marR="6343" marT="6343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7,3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47481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66396" y="1584052"/>
            <a:ext cx="2444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КЛАССЫ </a:t>
            </a:r>
            <a:r>
              <a:rPr lang="ru-RU" b="1" spc="-6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БОЛЕЗНЕЙ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15537" y="1584052"/>
            <a:ext cx="1170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 ГОД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32314" y="1584052"/>
            <a:ext cx="117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ГОД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Стрелка вверх 16"/>
          <p:cNvSpPr/>
          <p:nvPr/>
        </p:nvSpPr>
        <p:spPr>
          <a:xfrm flipV="1">
            <a:off x="10248571" y="2056256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flipV="1">
            <a:off x="10248571" y="3026067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flipV="1">
            <a:off x="10248571" y="2701200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10248571" y="2381123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 flipV="1">
            <a:off x="10248571" y="5624999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27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Стрелка вверх 28"/>
          <p:cNvSpPr/>
          <p:nvPr/>
        </p:nvSpPr>
        <p:spPr>
          <a:xfrm>
            <a:off x="10248571" y="5938599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flipV="1">
            <a:off x="10248571" y="3350934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flipV="1">
            <a:off x="10248571" y="3675801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flipV="1">
            <a:off x="10248571" y="4000668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>
            <a:off x="10248571" y="4325535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>
            <a:off x="10248571" y="4650402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верх 34"/>
          <p:cNvSpPr/>
          <p:nvPr/>
        </p:nvSpPr>
        <p:spPr>
          <a:xfrm flipV="1">
            <a:off x="10248571" y="4975269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верх 35"/>
          <p:cNvSpPr/>
          <p:nvPr/>
        </p:nvSpPr>
        <p:spPr>
          <a:xfrm flipV="1">
            <a:off x="10248571" y="5300136"/>
            <a:ext cx="72000" cy="252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4611502"/>
            <a:ext cx="324000" cy="32400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4287406"/>
            <a:ext cx="324000" cy="32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2342830"/>
            <a:ext cx="324000" cy="324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5907890"/>
            <a:ext cx="324000" cy="32400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2981483"/>
            <a:ext cx="324000" cy="32400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7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4926059"/>
            <a:ext cx="324000" cy="324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3629675"/>
            <a:ext cx="324000" cy="324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7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3953771"/>
            <a:ext cx="324000" cy="324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7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3305579"/>
            <a:ext cx="324000" cy="32400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3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5574251"/>
            <a:ext cx="324000" cy="324000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8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2009195"/>
            <a:ext cx="324000" cy="324000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2657387"/>
            <a:ext cx="324000" cy="324000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10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73" y="5250155"/>
            <a:ext cx="324000" cy="324000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69" name="Овал 68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0" name="Рисунок 69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497" y="741876"/>
              <a:ext cx="576000" cy="57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54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8" y="824331"/>
            <a:ext cx="9525111" cy="686142"/>
          </a:xfrm>
        </p:spPr>
        <p:txBody>
          <a:bodyPr anchor="ctr"/>
          <a:lstStyle/>
          <a:p>
            <a:r>
              <a:rPr lang="ru-RU" dirty="0"/>
              <a:t>ЧИСЛО ЗАРЕГИСТРИРОВАННЫХ </a:t>
            </a:r>
            <a:r>
              <a:rPr lang="ru-RU" dirty="0" smtClean="0"/>
              <a:t>БРАКОВ</a:t>
            </a:r>
            <a:endParaRPr lang="ru-RU" dirty="0"/>
          </a:p>
          <a:p>
            <a:pPr>
              <a:lnSpc>
                <a:spcPct val="30000"/>
              </a:lnSpc>
            </a:pPr>
            <a:r>
              <a:rPr lang="ru-RU" sz="1600" dirty="0" smtClean="0"/>
              <a:t>ТЫСЯЧ ЕДИНИЦ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graphicFrame>
        <p:nvGraphicFramePr>
          <p:cNvPr id="66" name="Диаграмма 65">
            <a:extLst>
              <a:ext uri="{FF2B5EF4-FFF2-40B4-BE49-F238E27FC236}">
                <a16:creationId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5844016"/>
              </p:ext>
            </p:extLst>
          </p:nvPr>
        </p:nvGraphicFramePr>
        <p:xfrm>
          <a:off x="3267653" y="1512837"/>
          <a:ext cx="8763537" cy="405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7" name="Группа 66"/>
          <p:cNvGrpSpPr/>
          <p:nvPr/>
        </p:nvGrpSpPr>
        <p:grpSpPr>
          <a:xfrm>
            <a:off x="5086664" y="5819972"/>
            <a:ext cx="516677" cy="170846"/>
            <a:chOff x="2156039" y="6355682"/>
            <a:chExt cx="516677" cy="170846"/>
          </a:xfrm>
        </p:grpSpPr>
        <p:cxnSp>
          <p:nvCxnSpPr>
            <p:cNvPr id="68" name="Прямая соединительная линия 67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539835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Группа 71"/>
          <p:cNvGrpSpPr/>
          <p:nvPr/>
        </p:nvGrpSpPr>
        <p:grpSpPr>
          <a:xfrm>
            <a:off x="7207885" y="5819972"/>
            <a:ext cx="516677" cy="170846"/>
            <a:chOff x="2156039" y="6355682"/>
            <a:chExt cx="516677" cy="170846"/>
          </a:xfrm>
        </p:grpSpPr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7661056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grpSp>
        <p:nvGrpSpPr>
          <p:cNvPr id="77" name="Группа 76"/>
          <p:cNvGrpSpPr/>
          <p:nvPr/>
        </p:nvGrpSpPr>
        <p:grpSpPr>
          <a:xfrm>
            <a:off x="9402452" y="5819972"/>
            <a:ext cx="516677" cy="170846"/>
            <a:chOff x="2156039" y="6355682"/>
            <a:chExt cx="516677" cy="170846"/>
          </a:xfrm>
        </p:grpSpPr>
        <p:cxnSp>
          <p:nvCxnSpPr>
            <p:cNvPr id="78" name="Прямая соединительная линия 77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9855623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ru-RU" sz="20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Текст 3">
            <a:extLst>
              <a:ext uri="{FF2B5EF4-FFF2-40B4-BE49-F238E27FC236}">
                <a16:creationId xmlns:a16="http://schemas.microsoft.com/office/drawing/2014/main" id="{85D153DA-6025-4EA0-9C6F-B3EE872C2559}"/>
              </a:ext>
            </a:extLst>
          </p:cNvPr>
          <p:cNvSpPr txBox="1">
            <a:spLocks/>
          </p:cNvSpPr>
          <p:nvPr/>
        </p:nvSpPr>
        <p:spPr>
          <a:xfrm>
            <a:off x="694473" y="2595416"/>
            <a:ext cx="1749285" cy="53534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  <a:latin typeface="Arial Cyr" panose="020B0604020202020204" pitchFamily="34" charset="0"/>
              </a:rPr>
              <a:t>156,7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0" name="Текст 3">
            <a:extLst>
              <a:ext uri="{FF2B5EF4-FFF2-40B4-BE49-F238E27FC236}">
                <a16:creationId xmlns:a16="http://schemas.microsoft.com/office/drawing/2014/main" id="{A32EED18-2F4F-48ED-98E6-4DA132266EE2}"/>
              </a:ext>
            </a:extLst>
          </p:cNvPr>
          <p:cNvSpPr txBox="1">
            <a:spLocks/>
          </p:cNvSpPr>
          <p:nvPr/>
        </p:nvSpPr>
        <p:spPr>
          <a:xfrm>
            <a:off x="313380" y="3808177"/>
            <a:ext cx="2511470" cy="23472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ru-RU" sz="1400" b="1" dirty="0"/>
              <a:t>В РАСЧЁТЕ НА 1000 ЧЕЛ.</a:t>
            </a:r>
            <a:r>
              <a:rPr lang="ru-RU" sz="1400" dirty="0"/>
              <a:t> </a:t>
            </a:r>
          </a:p>
        </p:txBody>
      </p:sp>
      <p:sp>
        <p:nvSpPr>
          <p:cNvPr id="51" name="Текст 3">
            <a:extLst>
              <a:ext uri="{FF2B5EF4-FFF2-40B4-BE49-F238E27FC236}">
                <a16:creationId xmlns:a16="http://schemas.microsoft.com/office/drawing/2014/main" id="{35AAF212-D6D3-41D0-8A49-575894536DDA}"/>
              </a:ext>
            </a:extLst>
          </p:cNvPr>
          <p:cNvSpPr txBox="1">
            <a:spLocks/>
          </p:cNvSpPr>
          <p:nvPr/>
        </p:nvSpPr>
        <p:spPr>
          <a:xfrm>
            <a:off x="733302" y="3946037"/>
            <a:ext cx="1671626" cy="775590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</a:rPr>
              <a:t>4,3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2" name="Текст 3">
            <a:extLst>
              <a:ext uri="{FF2B5EF4-FFF2-40B4-BE49-F238E27FC236}">
                <a16:creationId xmlns:a16="http://schemas.microsoft.com/office/drawing/2014/main" id="{37138CD5-BD33-4028-B75B-D827A718AFD1}"/>
              </a:ext>
            </a:extLst>
          </p:cNvPr>
          <p:cNvSpPr txBox="1">
            <a:spLocks/>
          </p:cNvSpPr>
          <p:nvPr/>
        </p:nvSpPr>
        <p:spPr>
          <a:xfrm>
            <a:off x="573489" y="5253003"/>
            <a:ext cx="1991252" cy="26837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ru-RU" sz="1400" b="1" dirty="0" smtClean="0"/>
              <a:t>ИЗМЕНЕНИЕ</a:t>
            </a:r>
            <a:r>
              <a:rPr lang="en-US" sz="1400" b="1" dirty="0" smtClean="0"/>
              <a:t>, %</a:t>
            </a:r>
            <a:endParaRPr lang="ru-RU" sz="1400" b="1" dirty="0"/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616A2C7C-8B74-4C7B-BEA8-0A7C14666B0B}"/>
              </a:ext>
            </a:extLst>
          </p:cNvPr>
          <p:cNvSpPr txBox="1">
            <a:spLocks/>
          </p:cNvSpPr>
          <p:nvPr/>
        </p:nvSpPr>
        <p:spPr>
          <a:xfrm>
            <a:off x="703729" y="5536901"/>
            <a:ext cx="1730773" cy="661823"/>
          </a:xfrm>
          <a:prstGeom prst="rect">
            <a:avLst/>
          </a:prstGeom>
        </p:spPr>
        <p:txBody>
          <a:bodyPr anchor="t"/>
          <a:lstStyle>
            <a:defPPr>
              <a:defRPr lang="ru-RU"/>
            </a:defPPr>
            <a:lvl1pPr indent="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>
                <a:solidFill>
                  <a:srgbClr val="DA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sz="4800" dirty="0" smtClean="0">
                <a:solidFill>
                  <a:srgbClr val="E1002B"/>
                </a:solidFill>
              </a:rPr>
              <a:t>-2,3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11290" y="2290294"/>
            <a:ext cx="2315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ru-RU" sz="14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ТЫСЯЧ ЧЕЛОВЕК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05552" y="5392206"/>
            <a:ext cx="19271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январю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марту 2019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47" name="Текст 3">
            <a:extLst>
              <a:ext uri="{FF2B5EF4-FFF2-40B4-BE49-F238E27FC236}">
                <a16:creationId xmlns:a16="http://schemas.microsoft.com/office/drawing/2014/main" id="{77EF7C43-0E48-4310-BF1D-0D4B0714CBAB}"/>
              </a:ext>
            </a:extLst>
          </p:cNvPr>
          <p:cNvSpPr txBox="1">
            <a:spLocks/>
          </p:cNvSpPr>
          <p:nvPr/>
        </p:nvSpPr>
        <p:spPr>
          <a:xfrm>
            <a:off x="257492" y="1627766"/>
            <a:ext cx="2623246" cy="37403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FFC32E"/>
                </a:solidFill>
              </a:rPr>
              <a:t>2020 </a:t>
            </a:r>
            <a:r>
              <a:rPr lang="ru-RU" sz="3200" b="1" dirty="0" smtClean="0">
                <a:solidFill>
                  <a:srgbClr val="FFC32E"/>
                </a:solidFill>
              </a:rPr>
              <a:t>ГОД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705738" y="1968490"/>
            <a:ext cx="17267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 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59" name="Рисунок 58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39" y="766976"/>
              <a:ext cx="511474" cy="511474"/>
            </a:xfrm>
            <a:prstGeom prst="rect">
              <a:avLst/>
            </a:prstGeom>
          </p:spPr>
        </p:pic>
        <p:sp>
          <p:nvSpPr>
            <p:cNvPr id="60" name="Овал 59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261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687" y="761159"/>
            <a:ext cx="7882754" cy="855343"/>
          </a:xfrm>
        </p:spPr>
        <p:txBody>
          <a:bodyPr anchor="ctr"/>
          <a:lstStyle/>
          <a:p>
            <a:pPr>
              <a:lnSpc>
                <a:spcPct val="70000"/>
              </a:lnSpc>
            </a:pPr>
            <a:r>
              <a:rPr lang="ru-RU" dirty="0" smtClean="0"/>
              <a:t>КОЭФФИЦИЕНТ </a:t>
            </a:r>
            <a:r>
              <a:rPr lang="ru-RU" dirty="0" smtClean="0"/>
              <a:t>БРАЧНОСТИ</a:t>
            </a:r>
            <a:endParaRPr lang="ru-RU" dirty="0" smtClean="0"/>
          </a:p>
          <a:p>
            <a:pPr>
              <a:lnSpc>
                <a:spcPct val="50000"/>
              </a:lnSpc>
            </a:pPr>
            <a:r>
              <a:rPr lang="ru-RU" sz="1600" dirty="0" smtClean="0"/>
              <a:t>НА 1000 ЧЕЛОВЕК НАСЕЛЕНИЯ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23072" y="5732862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402" name="Овал 401"/>
          <p:cNvSpPr/>
          <p:nvPr/>
        </p:nvSpPr>
        <p:spPr>
          <a:xfrm>
            <a:off x="4745161" y="5941318"/>
            <a:ext cx="209444" cy="209444"/>
          </a:xfrm>
          <a:prstGeom prst="ellipse">
            <a:avLst/>
          </a:prstGeom>
          <a:solidFill>
            <a:srgbClr val="C5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958199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от 2,4 до 3,9</a:t>
            </a:r>
          </a:p>
        </p:txBody>
      </p:sp>
      <p:sp>
        <p:nvSpPr>
          <p:cNvPr id="221" name="Овал 220"/>
          <p:cNvSpPr/>
          <p:nvPr/>
        </p:nvSpPr>
        <p:spPr>
          <a:xfrm>
            <a:off x="10103580" y="5941318"/>
            <a:ext cx="209444" cy="209444"/>
          </a:xfrm>
          <a:prstGeom prst="ellipse">
            <a:avLst/>
          </a:prstGeom>
          <a:solidFill>
            <a:srgbClr val="1D4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10316618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>
                <a:solidFill>
                  <a:schemeClr val="bg2">
                    <a:lumMod val="25000"/>
                  </a:schemeClr>
                </a:solidFill>
              </a:rPr>
              <a:t>от </a:t>
            </a:r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5,4 до 6,9</a:t>
            </a:r>
          </a:p>
        </p:txBody>
      </p:sp>
      <p:sp>
        <p:nvSpPr>
          <p:cNvPr id="223" name="Овал 222"/>
          <p:cNvSpPr/>
          <p:nvPr/>
        </p:nvSpPr>
        <p:spPr>
          <a:xfrm>
            <a:off x="7596236" y="5941318"/>
            <a:ext cx="209444" cy="209444"/>
          </a:xfrm>
          <a:prstGeom prst="ellipse">
            <a:avLst/>
          </a:prstGeom>
          <a:solidFill>
            <a:srgbClr val="4A8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7809274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>
                <a:solidFill>
                  <a:schemeClr val="bg2">
                    <a:lumMod val="25000"/>
                  </a:schemeClr>
                </a:solidFill>
              </a:rPr>
              <a:t>от </a:t>
            </a:r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3,9 до 5,4</a:t>
            </a:r>
          </a:p>
        </p:txBody>
      </p:sp>
      <p:graphicFrame>
        <p:nvGraphicFramePr>
          <p:cNvPr id="120" name="Таблица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922415"/>
              </p:ext>
            </p:extLst>
          </p:nvPr>
        </p:nvGraphicFramePr>
        <p:xfrm>
          <a:off x="255722" y="2112557"/>
          <a:ext cx="2069318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9318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Камчатский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Магаданская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 Санкт-Петербург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Адыгея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Чувашия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Калмыкия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124" name="Диаграмма 123"/>
          <p:cNvGraphicFramePr/>
          <p:nvPr>
            <p:extLst>
              <p:ext uri="{D42A27DB-BD31-4B8C-83A1-F6EECF244321}">
                <p14:modId xmlns:p14="http://schemas.microsoft.com/office/powerpoint/2010/main" val="458112225"/>
              </p:ext>
            </p:extLst>
          </p:nvPr>
        </p:nvGraphicFramePr>
        <p:xfrm>
          <a:off x="2226083" y="1968381"/>
          <a:ext cx="2320829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5" name="Прямая соединительная линия 124"/>
          <p:cNvCxnSpPr/>
          <p:nvPr/>
        </p:nvCxnSpPr>
        <p:spPr>
          <a:xfrm>
            <a:off x="2363775" y="21031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Прямоугольник 121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27" name="Группа 12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pic>
          <p:nvPicPr>
            <p:cNvPr id="128" name="Рисунок 127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39" y="766976"/>
              <a:ext cx="511474" cy="511474"/>
            </a:xfrm>
            <a:prstGeom prst="rect">
              <a:avLst/>
            </a:prstGeom>
          </p:spPr>
        </p:pic>
        <p:sp>
          <p:nvSpPr>
            <p:cNvPr id="132" name="Овал 131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8" name="Группа 117"/>
          <p:cNvGrpSpPr/>
          <p:nvPr/>
        </p:nvGrpSpPr>
        <p:grpSpPr>
          <a:xfrm>
            <a:off x="4223243" y="1374481"/>
            <a:ext cx="7790400" cy="4471200"/>
            <a:chOff x="0" y="0"/>
            <a:chExt cx="15857308" cy="9082667"/>
          </a:xfrm>
        </p:grpSpPr>
        <p:sp>
          <p:nvSpPr>
            <p:cNvPr id="119" name="Ярославская область"/>
            <p:cNvSpPr>
              <a:spLocks/>
            </p:cNvSpPr>
            <p:nvPr/>
          </p:nvSpPr>
          <p:spPr bwMode="auto">
            <a:xfrm>
              <a:off x="2309422" y="4936853"/>
              <a:ext cx="414287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Камчатский край"/>
            <p:cNvSpPr>
              <a:spLocks/>
            </p:cNvSpPr>
            <p:nvPr/>
          </p:nvSpPr>
          <p:spPr bwMode="auto">
            <a:xfrm>
              <a:off x="13763654" y="1686917"/>
              <a:ext cx="2093654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Алтайский край"/>
            <p:cNvSpPr>
              <a:spLocks/>
            </p:cNvSpPr>
            <p:nvPr/>
          </p:nvSpPr>
          <p:spPr bwMode="auto">
            <a:xfrm>
              <a:off x="6381632" y="7919933"/>
              <a:ext cx="1159437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Амурская область"/>
            <p:cNvSpPr>
              <a:spLocks/>
            </p:cNvSpPr>
            <p:nvPr/>
          </p:nvSpPr>
          <p:spPr bwMode="auto">
            <a:xfrm>
              <a:off x="11473138" y="6185363"/>
              <a:ext cx="2074747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рхангельская область"/>
            <p:cNvSpPr>
              <a:spLocks/>
            </p:cNvSpPr>
            <p:nvPr/>
          </p:nvSpPr>
          <p:spPr bwMode="auto">
            <a:xfrm>
              <a:off x="2922228" y="3812242"/>
              <a:ext cx="1509209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6" name="Астраханская область"/>
            <p:cNvSpPr>
              <a:spLocks/>
            </p:cNvSpPr>
            <p:nvPr/>
          </p:nvSpPr>
          <p:spPr bwMode="auto">
            <a:xfrm>
              <a:off x="1706071" y="7262321"/>
              <a:ext cx="404833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7" name="Белгородская область"/>
            <p:cNvSpPr>
              <a:spLocks/>
            </p:cNvSpPr>
            <p:nvPr/>
          </p:nvSpPr>
          <p:spPr bwMode="auto">
            <a:xfrm>
              <a:off x="1121625" y="5956628"/>
              <a:ext cx="348114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8" name="Брянская область"/>
            <p:cNvSpPr>
              <a:spLocks/>
            </p:cNvSpPr>
            <p:nvPr/>
          </p:nvSpPr>
          <p:spPr bwMode="auto">
            <a:xfrm>
              <a:off x="1036545" y="5251363"/>
              <a:ext cx="471007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9" name="Владимирская область"/>
            <p:cNvSpPr>
              <a:spLocks/>
            </p:cNvSpPr>
            <p:nvPr/>
          </p:nvSpPr>
          <p:spPr bwMode="auto">
            <a:xfrm>
              <a:off x="2233796" y="5308547"/>
              <a:ext cx="414287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0" name="Волгоградская область"/>
            <p:cNvSpPr>
              <a:spLocks/>
            </p:cNvSpPr>
            <p:nvPr/>
          </p:nvSpPr>
          <p:spPr bwMode="auto">
            <a:xfrm>
              <a:off x="1460285" y="6518934"/>
              <a:ext cx="868043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1" name="Вологодская область"/>
            <p:cNvSpPr>
              <a:spLocks/>
            </p:cNvSpPr>
            <p:nvPr/>
          </p:nvSpPr>
          <p:spPr bwMode="auto">
            <a:xfrm>
              <a:off x="2356688" y="4384078"/>
              <a:ext cx="1253971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2" name="Воронежская область"/>
            <p:cNvSpPr>
              <a:spLocks/>
            </p:cNvSpPr>
            <p:nvPr/>
          </p:nvSpPr>
          <p:spPr bwMode="auto">
            <a:xfrm>
              <a:off x="1367410" y="6051934"/>
              <a:ext cx="584446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3" name="Еврейская автономная область"/>
            <p:cNvSpPr>
              <a:spLocks/>
            </p:cNvSpPr>
            <p:nvPr/>
          </p:nvSpPr>
          <p:spPr bwMode="auto">
            <a:xfrm>
              <a:off x="13538432" y="7281382"/>
              <a:ext cx="499366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4" name="Забайкальский край"/>
            <p:cNvSpPr>
              <a:spLocks/>
            </p:cNvSpPr>
            <p:nvPr/>
          </p:nvSpPr>
          <p:spPr bwMode="auto">
            <a:xfrm>
              <a:off x="10446047" y="6490342"/>
              <a:ext cx="1535911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Костромская область"/>
            <p:cNvSpPr>
              <a:spLocks/>
            </p:cNvSpPr>
            <p:nvPr/>
          </p:nvSpPr>
          <p:spPr bwMode="auto">
            <a:xfrm>
              <a:off x="2583567" y="5184649"/>
              <a:ext cx="875840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6" name="Иркутская область"/>
            <p:cNvSpPr>
              <a:spLocks/>
            </p:cNvSpPr>
            <p:nvPr/>
          </p:nvSpPr>
          <p:spPr bwMode="auto">
            <a:xfrm>
              <a:off x="8692711" y="5623057"/>
              <a:ext cx="2515735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7" name="Кабардино-Балкарская республика"/>
            <p:cNvSpPr>
              <a:spLocks/>
            </p:cNvSpPr>
            <p:nvPr/>
          </p:nvSpPr>
          <p:spPr bwMode="auto">
            <a:xfrm>
              <a:off x="809667" y="7834157"/>
              <a:ext cx="321411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8" name="Калининградская область"/>
            <p:cNvSpPr>
              <a:spLocks/>
            </p:cNvSpPr>
            <p:nvPr/>
          </p:nvSpPr>
          <p:spPr bwMode="auto">
            <a:xfrm>
              <a:off x="452100" y="3840834"/>
              <a:ext cx="283598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9" name="Калужская область"/>
            <p:cNvSpPr>
              <a:spLocks/>
            </p:cNvSpPr>
            <p:nvPr/>
          </p:nvSpPr>
          <p:spPr bwMode="auto">
            <a:xfrm>
              <a:off x="1460285" y="5251363"/>
              <a:ext cx="453757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0" name="Карачаево-Черкесская республика"/>
            <p:cNvSpPr>
              <a:spLocks/>
            </p:cNvSpPr>
            <p:nvPr/>
          </p:nvSpPr>
          <p:spPr bwMode="auto">
            <a:xfrm>
              <a:off x="631713" y="7605423"/>
              <a:ext cx="281940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1" name="Кемеровская область"/>
            <p:cNvSpPr>
              <a:spLocks/>
            </p:cNvSpPr>
            <p:nvPr/>
          </p:nvSpPr>
          <p:spPr bwMode="auto">
            <a:xfrm>
              <a:off x="7296943" y="7471994"/>
              <a:ext cx="556085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2" name="Кировская область"/>
            <p:cNvSpPr>
              <a:spLocks/>
            </p:cNvSpPr>
            <p:nvPr/>
          </p:nvSpPr>
          <p:spPr bwMode="auto">
            <a:xfrm>
              <a:off x="3130200" y="5203710"/>
              <a:ext cx="1008185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3" name="Ивановская область"/>
            <p:cNvSpPr>
              <a:spLocks/>
            </p:cNvSpPr>
            <p:nvPr/>
          </p:nvSpPr>
          <p:spPr bwMode="auto">
            <a:xfrm>
              <a:off x="2422861" y="5337139"/>
              <a:ext cx="471007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4" name="Краснодарский край"/>
            <p:cNvSpPr>
              <a:spLocks noEditPoints="1"/>
            </p:cNvSpPr>
            <p:nvPr/>
          </p:nvSpPr>
          <p:spPr bwMode="auto">
            <a:xfrm>
              <a:off x="423741" y="6890627"/>
              <a:ext cx="612805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5" name="Красноярский край"/>
            <p:cNvSpPr>
              <a:spLocks/>
            </p:cNvSpPr>
            <p:nvPr/>
          </p:nvSpPr>
          <p:spPr bwMode="auto">
            <a:xfrm>
              <a:off x="7136237" y="2668569"/>
              <a:ext cx="2574112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6" name="Курганская область"/>
            <p:cNvSpPr>
              <a:spLocks/>
            </p:cNvSpPr>
            <p:nvPr/>
          </p:nvSpPr>
          <p:spPr bwMode="auto">
            <a:xfrm>
              <a:off x="4533764" y="6871566"/>
              <a:ext cx="792418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7" name="Курская область"/>
            <p:cNvSpPr>
              <a:spLocks/>
            </p:cNvSpPr>
            <p:nvPr/>
          </p:nvSpPr>
          <p:spPr bwMode="auto">
            <a:xfrm>
              <a:off x="1121625" y="5661179"/>
              <a:ext cx="452100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8" name="Ленинградская область"/>
            <p:cNvSpPr>
              <a:spLocks/>
            </p:cNvSpPr>
            <p:nvPr/>
          </p:nvSpPr>
          <p:spPr bwMode="auto">
            <a:xfrm>
              <a:off x="1838416" y="3859895"/>
              <a:ext cx="885292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9" name="Липецкая область"/>
            <p:cNvSpPr>
              <a:spLocks/>
            </p:cNvSpPr>
            <p:nvPr/>
          </p:nvSpPr>
          <p:spPr bwMode="auto">
            <a:xfrm>
              <a:off x="1545365" y="5832730"/>
              <a:ext cx="406491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0" name="Магаданская область"/>
            <p:cNvSpPr>
              <a:spLocks/>
            </p:cNvSpPr>
            <p:nvPr/>
          </p:nvSpPr>
          <p:spPr bwMode="auto">
            <a:xfrm>
              <a:off x="12897268" y="2458896"/>
              <a:ext cx="1441377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1" name="г. Москва"/>
            <p:cNvSpPr>
              <a:spLocks/>
            </p:cNvSpPr>
            <p:nvPr/>
          </p:nvSpPr>
          <p:spPr bwMode="auto">
            <a:xfrm>
              <a:off x="2035277" y="5337139"/>
              <a:ext cx="103986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2" name="Московская область"/>
            <p:cNvSpPr>
              <a:spLocks noEditPoints="1"/>
            </p:cNvSpPr>
            <p:nvPr/>
          </p:nvSpPr>
          <p:spPr bwMode="auto">
            <a:xfrm>
              <a:off x="1838416" y="5117935"/>
              <a:ext cx="499365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3" name="Мурманская область"/>
            <p:cNvSpPr>
              <a:spLocks/>
            </p:cNvSpPr>
            <p:nvPr/>
          </p:nvSpPr>
          <p:spPr bwMode="auto">
            <a:xfrm>
              <a:off x="3251435" y="2725753"/>
              <a:ext cx="820777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4" name="Ненецкий автономный округ"/>
            <p:cNvSpPr>
              <a:spLocks/>
            </p:cNvSpPr>
            <p:nvPr/>
          </p:nvSpPr>
          <p:spPr bwMode="auto">
            <a:xfrm>
              <a:off x="4157291" y="3650221"/>
              <a:ext cx="1810055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5" name="Нижегородская область"/>
            <p:cNvSpPr>
              <a:spLocks/>
            </p:cNvSpPr>
            <p:nvPr/>
          </p:nvSpPr>
          <p:spPr bwMode="auto">
            <a:xfrm>
              <a:off x="2413408" y="5575404"/>
              <a:ext cx="894747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6" name="Новгородская область"/>
            <p:cNvSpPr>
              <a:spLocks/>
            </p:cNvSpPr>
            <p:nvPr/>
          </p:nvSpPr>
          <p:spPr bwMode="auto">
            <a:xfrm>
              <a:off x="1724977" y="4298303"/>
              <a:ext cx="669524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7" name="Новосибирская область"/>
            <p:cNvSpPr>
              <a:spLocks/>
            </p:cNvSpPr>
            <p:nvPr/>
          </p:nvSpPr>
          <p:spPr bwMode="auto">
            <a:xfrm>
              <a:off x="6128052" y="7214668"/>
              <a:ext cx="1178344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8" name="Омская область"/>
            <p:cNvSpPr>
              <a:spLocks/>
            </p:cNvSpPr>
            <p:nvPr/>
          </p:nvSpPr>
          <p:spPr bwMode="auto">
            <a:xfrm>
              <a:off x="5590874" y="6814382"/>
              <a:ext cx="734039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9" name="Оренбургская область"/>
            <p:cNvSpPr>
              <a:spLocks/>
            </p:cNvSpPr>
            <p:nvPr/>
          </p:nvSpPr>
          <p:spPr bwMode="auto">
            <a:xfrm>
              <a:off x="2950588" y="6738138"/>
              <a:ext cx="1197251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0" name="Орловская область"/>
            <p:cNvSpPr>
              <a:spLocks/>
            </p:cNvSpPr>
            <p:nvPr/>
          </p:nvSpPr>
          <p:spPr bwMode="auto">
            <a:xfrm>
              <a:off x="1357957" y="5556343"/>
              <a:ext cx="338661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1" name="Пензенская область"/>
            <p:cNvSpPr>
              <a:spLocks/>
            </p:cNvSpPr>
            <p:nvPr/>
          </p:nvSpPr>
          <p:spPr bwMode="auto">
            <a:xfrm>
              <a:off x="2195983" y="6090056"/>
              <a:ext cx="461553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2" name="Пермский край"/>
            <p:cNvSpPr>
              <a:spLocks/>
            </p:cNvSpPr>
            <p:nvPr/>
          </p:nvSpPr>
          <p:spPr bwMode="auto">
            <a:xfrm>
              <a:off x="3818632" y="5499159"/>
              <a:ext cx="989277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3" name="Приморский край"/>
            <p:cNvSpPr>
              <a:spLocks/>
            </p:cNvSpPr>
            <p:nvPr/>
          </p:nvSpPr>
          <p:spPr bwMode="auto">
            <a:xfrm>
              <a:off x="14085065" y="6966872"/>
              <a:ext cx="660071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4" name="Псковская область"/>
            <p:cNvSpPr>
              <a:spLocks/>
            </p:cNvSpPr>
            <p:nvPr/>
          </p:nvSpPr>
          <p:spPr bwMode="auto">
            <a:xfrm>
              <a:off x="1403566" y="4060037"/>
              <a:ext cx="463211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Республика Адыгея"/>
            <p:cNvSpPr>
              <a:spLocks/>
            </p:cNvSpPr>
            <p:nvPr/>
          </p:nvSpPr>
          <p:spPr bwMode="auto">
            <a:xfrm>
              <a:off x="593900" y="7214668"/>
              <a:ext cx="206314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6" name="Республика Алтай"/>
            <p:cNvSpPr>
              <a:spLocks/>
            </p:cNvSpPr>
            <p:nvPr/>
          </p:nvSpPr>
          <p:spPr bwMode="auto">
            <a:xfrm>
              <a:off x="7145691" y="8358341"/>
              <a:ext cx="754604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7" name="Республика Башкортостан"/>
            <p:cNvSpPr>
              <a:spLocks/>
            </p:cNvSpPr>
            <p:nvPr/>
          </p:nvSpPr>
          <p:spPr bwMode="auto">
            <a:xfrm>
              <a:off x="3478314" y="6461750"/>
              <a:ext cx="839683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8" name="Республика Бурятия"/>
            <p:cNvSpPr>
              <a:spLocks/>
            </p:cNvSpPr>
            <p:nvPr/>
          </p:nvSpPr>
          <p:spPr bwMode="auto">
            <a:xfrm>
              <a:off x="9125905" y="6785791"/>
              <a:ext cx="2129808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9" name="Республика Дагестан"/>
            <p:cNvSpPr>
              <a:spLocks/>
            </p:cNvSpPr>
            <p:nvPr/>
          </p:nvSpPr>
          <p:spPr bwMode="auto">
            <a:xfrm>
              <a:off x="1112171" y="7919933"/>
              <a:ext cx="452100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Ингушетия"/>
            <p:cNvSpPr>
              <a:spLocks/>
            </p:cNvSpPr>
            <p:nvPr/>
          </p:nvSpPr>
          <p:spPr bwMode="auto">
            <a:xfrm>
              <a:off x="1064905" y="8062892"/>
              <a:ext cx="236332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1" name="Республика Калмыкия"/>
            <p:cNvSpPr>
              <a:spLocks/>
            </p:cNvSpPr>
            <p:nvPr/>
          </p:nvSpPr>
          <p:spPr bwMode="auto">
            <a:xfrm>
              <a:off x="1112171" y="7233729"/>
              <a:ext cx="773511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2" name="Республика Карелия"/>
            <p:cNvSpPr>
              <a:spLocks/>
            </p:cNvSpPr>
            <p:nvPr/>
          </p:nvSpPr>
          <p:spPr bwMode="auto">
            <a:xfrm>
              <a:off x="2328329" y="3145099"/>
              <a:ext cx="1102719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3" name="Республика Коми"/>
            <p:cNvSpPr>
              <a:spLocks/>
            </p:cNvSpPr>
            <p:nvPr/>
          </p:nvSpPr>
          <p:spPr bwMode="auto">
            <a:xfrm>
              <a:off x="3657926" y="4326894"/>
              <a:ext cx="2299967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4" name="Республика Марий Эл"/>
            <p:cNvSpPr>
              <a:spLocks/>
            </p:cNvSpPr>
            <p:nvPr/>
          </p:nvSpPr>
          <p:spPr bwMode="auto">
            <a:xfrm>
              <a:off x="2941134" y="5842261"/>
              <a:ext cx="471007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5" name="Республика Мордовия"/>
            <p:cNvSpPr>
              <a:spLocks/>
            </p:cNvSpPr>
            <p:nvPr/>
          </p:nvSpPr>
          <p:spPr bwMode="auto">
            <a:xfrm>
              <a:off x="2281062" y="5908975"/>
              <a:ext cx="527726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6" name="Республика Саха (Якутия)"/>
            <p:cNvSpPr>
              <a:spLocks/>
            </p:cNvSpPr>
            <p:nvPr/>
          </p:nvSpPr>
          <p:spPr bwMode="auto">
            <a:xfrm>
              <a:off x="9267704" y="1944243"/>
              <a:ext cx="3968223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7" name="Северная Осетия-Алания"/>
            <p:cNvSpPr>
              <a:spLocks/>
            </p:cNvSpPr>
            <p:nvPr/>
          </p:nvSpPr>
          <p:spPr bwMode="auto">
            <a:xfrm>
              <a:off x="894746" y="8043831"/>
              <a:ext cx="189066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Татарстан"/>
            <p:cNvSpPr>
              <a:spLocks/>
            </p:cNvSpPr>
            <p:nvPr/>
          </p:nvSpPr>
          <p:spPr bwMode="auto">
            <a:xfrm>
              <a:off x="2884415" y="6137709"/>
              <a:ext cx="830231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9" name="Республика Тыва"/>
            <p:cNvSpPr>
              <a:spLocks/>
            </p:cNvSpPr>
            <p:nvPr/>
          </p:nvSpPr>
          <p:spPr bwMode="auto">
            <a:xfrm>
              <a:off x="7815215" y="8072422"/>
              <a:ext cx="1339050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0" name="Республика Хакасия"/>
            <p:cNvSpPr>
              <a:spLocks/>
            </p:cNvSpPr>
            <p:nvPr/>
          </p:nvSpPr>
          <p:spPr bwMode="auto">
            <a:xfrm>
              <a:off x="7682869" y="7757912"/>
              <a:ext cx="518272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81" name="Ростовская область"/>
            <p:cNvSpPr>
              <a:spLocks/>
            </p:cNvSpPr>
            <p:nvPr/>
          </p:nvSpPr>
          <p:spPr bwMode="auto">
            <a:xfrm>
              <a:off x="885293" y="6585648"/>
              <a:ext cx="773511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2" name="Рязанская область"/>
            <p:cNvSpPr>
              <a:spLocks/>
            </p:cNvSpPr>
            <p:nvPr/>
          </p:nvSpPr>
          <p:spPr bwMode="auto">
            <a:xfrm>
              <a:off x="1885683" y="5670710"/>
              <a:ext cx="527725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3" name="Самарская область"/>
            <p:cNvSpPr>
              <a:spLocks/>
            </p:cNvSpPr>
            <p:nvPr/>
          </p:nvSpPr>
          <p:spPr bwMode="auto">
            <a:xfrm>
              <a:off x="2761522" y="6576117"/>
              <a:ext cx="603352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4" name="г. Санкт-Петербург"/>
            <p:cNvSpPr>
              <a:spLocks/>
            </p:cNvSpPr>
            <p:nvPr/>
          </p:nvSpPr>
          <p:spPr bwMode="auto">
            <a:xfrm>
              <a:off x="2082543" y="4060037"/>
              <a:ext cx="17961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5" name="Саратовская область"/>
            <p:cNvSpPr>
              <a:spLocks/>
            </p:cNvSpPr>
            <p:nvPr/>
          </p:nvSpPr>
          <p:spPr bwMode="auto">
            <a:xfrm>
              <a:off x="1970762" y="6385505"/>
              <a:ext cx="932559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6" name="Сахалинская область"/>
            <p:cNvSpPr>
              <a:spLocks/>
            </p:cNvSpPr>
            <p:nvPr/>
          </p:nvSpPr>
          <p:spPr bwMode="auto">
            <a:xfrm>
              <a:off x="14085065" y="5594465"/>
              <a:ext cx="132959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7" name="Свердловская область"/>
            <p:cNvSpPr>
              <a:spLocks/>
            </p:cNvSpPr>
            <p:nvPr/>
          </p:nvSpPr>
          <p:spPr bwMode="auto">
            <a:xfrm>
              <a:off x="4147838" y="5642118"/>
              <a:ext cx="1102718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моленская область"/>
            <p:cNvSpPr>
              <a:spLocks/>
            </p:cNvSpPr>
            <p:nvPr/>
          </p:nvSpPr>
          <p:spPr bwMode="auto">
            <a:xfrm>
              <a:off x="1291784" y="4812955"/>
              <a:ext cx="584446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9" name="Ставропольский край"/>
            <p:cNvSpPr>
              <a:spLocks/>
            </p:cNvSpPr>
            <p:nvPr/>
          </p:nvSpPr>
          <p:spPr bwMode="auto">
            <a:xfrm>
              <a:off x="894746" y="7338566"/>
              <a:ext cx="556086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90" name="Тамбовская область"/>
            <p:cNvSpPr>
              <a:spLocks/>
            </p:cNvSpPr>
            <p:nvPr/>
          </p:nvSpPr>
          <p:spPr bwMode="auto">
            <a:xfrm>
              <a:off x="1838416" y="5994750"/>
              <a:ext cx="385926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1" name="Тверская область"/>
            <p:cNvSpPr>
              <a:spLocks/>
            </p:cNvSpPr>
            <p:nvPr/>
          </p:nvSpPr>
          <p:spPr bwMode="auto">
            <a:xfrm>
              <a:off x="1583178" y="4612813"/>
              <a:ext cx="915310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2" name="Томская область"/>
            <p:cNvSpPr>
              <a:spLocks/>
            </p:cNvSpPr>
            <p:nvPr/>
          </p:nvSpPr>
          <p:spPr bwMode="auto">
            <a:xfrm>
              <a:off x="6260398" y="6461750"/>
              <a:ext cx="1611536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3" name="Тульская область"/>
            <p:cNvSpPr>
              <a:spLocks/>
            </p:cNvSpPr>
            <p:nvPr/>
          </p:nvSpPr>
          <p:spPr bwMode="auto">
            <a:xfrm>
              <a:off x="1649351" y="5489628"/>
              <a:ext cx="321411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4" name="Тюменская область"/>
            <p:cNvSpPr>
              <a:spLocks/>
            </p:cNvSpPr>
            <p:nvPr/>
          </p:nvSpPr>
          <p:spPr bwMode="auto">
            <a:xfrm>
              <a:off x="5015881" y="6404566"/>
              <a:ext cx="1225610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5" name="Республика Удмуртия"/>
            <p:cNvSpPr>
              <a:spLocks/>
            </p:cNvSpPr>
            <p:nvPr/>
          </p:nvSpPr>
          <p:spPr bwMode="auto">
            <a:xfrm>
              <a:off x="3487767" y="5947097"/>
              <a:ext cx="471006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6" name="Ульяновская область"/>
            <p:cNvSpPr>
              <a:spLocks/>
            </p:cNvSpPr>
            <p:nvPr/>
          </p:nvSpPr>
          <p:spPr bwMode="auto">
            <a:xfrm>
              <a:off x="2574114" y="6280669"/>
              <a:ext cx="574993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7" name="Хабаровский край"/>
            <p:cNvSpPr>
              <a:spLocks/>
            </p:cNvSpPr>
            <p:nvPr/>
          </p:nvSpPr>
          <p:spPr bwMode="auto">
            <a:xfrm>
              <a:off x="12528590" y="4145813"/>
              <a:ext cx="2150373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8" name="ХМАО"/>
            <p:cNvSpPr>
              <a:spLocks/>
            </p:cNvSpPr>
            <p:nvPr/>
          </p:nvSpPr>
          <p:spPr bwMode="auto">
            <a:xfrm>
              <a:off x="4911895" y="5003567"/>
              <a:ext cx="2583567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Челябинская область"/>
            <p:cNvSpPr>
              <a:spLocks/>
            </p:cNvSpPr>
            <p:nvPr/>
          </p:nvSpPr>
          <p:spPr bwMode="auto">
            <a:xfrm>
              <a:off x="3958773" y="6785791"/>
              <a:ext cx="688431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0" name="Чеченская республика"/>
            <p:cNvSpPr>
              <a:spLocks/>
            </p:cNvSpPr>
            <p:nvPr/>
          </p:nvSpPr>
          <p:spPr bwMode="auto">
            <a:xfrm>
              <a:off x="1102718" y="8120075"/>
              <a:ext cx="310301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1" name="Республика Чувашия"/>
            <p:cNvSpPr>
              <a:spLocks/>
            </p:cNvSpPr>
            <p:nvPr/>
          </p:nvSpPr>
          <p:spPr bwMode="auto">
            <a:xfrm>
              <a:off x="2818242" y="6004281"/>
              <a:ext cx="283598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2" name="Чукотский автономный округ"/>
            <p:cNvSpPr>
              <a:spLocks/>
            </p:cNvSpPr>
            <p:nvPr/>
          </p:nvSpPr>
          <p:spPr bwMode="auto">
            <a:xfrm>
              <a:off x="12774375" y="0"/>
              <a:ext cx="2074747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3" name="Ямало-Ненецкий автономный округ"/>
            <p:cNvSpPr>
              <a:spLocks/>
            </p:cNvSpPr>
            <p:nvPr/>
          </p:nvSpPr>
          <p:spPr bwMode="auto">
            <a:xfrm>
              <a:off x="5430168" y="3688344"/>
              <a:ext cx="2120355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33193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4A88D2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3521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2446" y="797037"/>
            <a:ext cx="10734913" cy="501500"/>
          </a:xfrm>
        </p:spPr>
        <p:txBody>
          <a:bodyPr/>
          <a:lstStyle/>
          <a:p>
            <a:r>
              <a:rPr lang="ru-RU" dirty="0"/>
              <a:t>ЧИСЛО ЗАРЕГИСТРИРОВАННЫХ </a:t>
            </a:r>
            <a:r>
              <a:rPr lang="ru-RU" dirty="0" smtClean="0"/>
              <a:t>РАЗВОДОВ</a:t>
            </a:r>
          </a:p>
          <a:p>
            <a:pPr>
              <a:lnSpc>
                <a:spcPct val="30000"/>
              </a:lnSpc>
            </a:pPr>
            <a:r>
              <a:rPr lang="ru-RU" sz="1600" dirty="0" smtClean="0"/>
              <a:t>ТЫСЯЧ ЕДИНИЦ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68FD7A0-ECF7-4273-8C04-A116EFB25845}"/>
              </a:ext>
            </a:extLst>
          </p:cNvPr>
          <p:cNvCxnSpPr>
            <a:cxnSpLocks/>
          </p:cNvCxnSpPr>
          <p:nvPr/>
        </p:nvCxnSpPr>
        <p:spPr>
          <a:xfrm>
            <a:off x="11431884" y="6015044"/>
            <a:ext cx="0" cy="66"/>
          </a:xfrm>
          <a:prstGeom prst="line">
            <a:avLst/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Диаграмма 38">
            <a:extLst>
              <a:ext uri="{FF2B5EF4-FFF2-40B4-BE49-F238E27FC236}">
                <a16:creationId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0159396"/>
              </p:ext>
            </p:extLst>
          </p:nvPr>
        </p:nvGraphicFramePr>
        <p:xfrm>
          <a:off x="3267654" y="1512837"/>
          <a:ext cx="8609958" cy="405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A68FD7A0-ECF7-4273-8C04-A116EFB25845}"/>
              </a:ext>
            </a:extLst>
          </p:cNvPr>
          <p:cNvCxnSpPr>
            <a:cxnSpLocks/>
          </p:cNvCxnSpPr>
          <p:nvPr/>
        </p:nvCxnSpPr>
        <p:spPr>
          <a:xfrm>
            <a:off x="11431884" y="6015044"/>
            <a:ext cx="0" cy="66"/>
          </a:xfrm>
          <a:prstGeom prst="line">
            <a:avLst/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59"/>
          <p:cNvGrpSpPr/>
          <p:nvPr/>
        </p:nvGrpSpPr>
        <p:grpSpPr>
          <a:xfrm>
            <a:off x="5086664" y="5819972"/>
            <a:ext cx="516677" cy="170846"/>
            <a:chOff x="2156039" y="6355682"/>
            <a:chExt cx="516677" cy="170846"/>
          </a:xfrm>
        </p:grpSpPr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539835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7207885" y="5819972"/>
            <a:ext cx="516677" cy="170846"/>
            <a:chOff x="2156039" y="6355682"/>
            <a:chExt cx="516677" cy="170846"/>
          </a:xfrm>
        </p:grpSpPr>
        <p:cxnSp>
          <p:nvCxnSpPr>
            <p:cNvPr id="66" name="Прямая соединительная линия 65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7661056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grpSp>
        <p:nvGrpSpPr>
          <p:cNvPr id="70" name="Группа 69"/>
          <p:cNvGrpSpPr/>
          <p:nvPr/>
        </p:nvGrpSpPr>
        <p:grpSpPr>
          <a:xfrm>
            <a:off x="9402452" y="5819972"/>
            <a:ext cx="516677" cy="170846"/>
            <a:chOff x="2156039" y="6355682"/>
            <a:chExt cx="516677" cy="170846"/>
          </a:xfrm>
        </p:grpSpPr>
        <p:cxnSp>
          <p:nvCxnSpPr>
            <p:cNvPr id="71" name="Прямая соединительная линия 70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9855623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ru-RU" sz="20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Текст 3">
            <a:extLst>
              <a:ext uri="{FF2B5EF4-FFF2-40B4-BE49-F238E27FC236}">
                <a16:creationId xmlns:a16="http://schemas.microsoft.com/office/drawing/2014/main" id="{85D153DA-6025-4EA0-9C6F-B3EE872C2559}"/>
              </a:ext>
            </a:extLst>
          </p:cNvPr>
          <p:cNvSpPr txBox="1">
            <a:spLocks/>
          </p:cNvSpPr>
          <p:nvPr/>
        </p:nvSpPr>
        <p:spPr>
          <a:xfrm>
            <a:off x="694473" y="2595416"/>
            <a:ext cx="1749285" cy="53534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  <a:latin typeface="Arial Cyr" panose="020B0604020202020204" pitchFamily="34" charset="0"/>
              </a:rPr>
              <a:t>142,1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1" name="Текст 3">
            <a:extLst>
              <a:ext uri="{FF2B5EF4-FFF2-40B4-BE49-F238E27FC236}">
                <a16:creationId xmlns:a16="http://schemas.microsoft.com/office/drawing/2014/main" id="{A32EED18-2F4F-48ED-98E6-4DA132266EE2}"/>
              </a:ext>
            </a:extLst>
          </p:cNvPr>
          <p:cNvSpPr txBox="1">
            <a:spLocks/>
          </p:cNvSpPr>
          <p:nvPr/>
        </p:nvSpPr>
        <p:spPr>
          <a:xfrm>
            <a:off x="313380" y="3808177"/>
            <a:ext cx="2511470" cy="23472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ru-RU" sz="1400" b="1" dirty="0"/>
              <a:t>В РАСЧЁТЕ НА 1000 ЧЕЛ.</a:t>
            </a:r>
            <a:r>
              <a:rPr lang="ru-RU" sz="1400" dirty="0"/>
              <a:t> </a:t>
            </a:r>
          </a:p>
        </p:txBody>
      </p:sp>
      <p:sp>
        <p:nvSpPr>
          <p:cNvPr id="52" name="Текст 3">
            <a:extLst>
              <a:ext uri="{FF2B5EF4-FFF2-40B4-BE49-F238E27FC236}">
                <a16:creationId xmlns:a16="http://schemas.microsoft.com/office/drawing/2014/main" id="{35AAF212-D6D3-41D0-8A49-575894536DDA}"/>
              </a:ext>
            </a:extLst>
          </p:cNvPr>
          <p:cNvSpPr txBox="1">
            <a:spLocks/>
          </p:cNvSpPr>
          <p:nvPr/>
        </p:nvSpPr>
        <p:spPr>
          <a:xfrm>
            <a:off x="733302" y="3946037"/>
            <a:ext cx="1671626" cy="775590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</a:rPr>
              <a:t>3,9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37138CD5-BD33-4028-B75B-D827A718AFD1}"/>
              </a:ext>
            </a:extLst>
          </p:cNvPr>
          <p:cNvSpPr txBox="1">
            <a:spLocks/>
          </p:cNvSpPr>
          <p:nvPr/>
        </p:nvSpPr>
        <p:spPr>
          <a:xfrm>
            <a:off x="694472" y="5253003"/>
            <a:ext cx="1749286" cy="26837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ru-RU" sz="1400" b="1" dirty="0" smtClean="0"/>
              <a:t>ИЗМЕНЕНИЕ, %</a:t>
            </a:r>
            <a:endParaRPr lang="ru-RU" sz="1400" b="1" dirty="0"/>
          </a:p>
        </p:txBody>
      </p:sp>
      <p:sp>
        <p:nvSpPr>
          <p:cNvPr id="54" name="Текст 3">
            <a:extLst>
              <a:ext uri="{FF2B5EF4-FFF2-40B4-BE49-F238E27FC236}">
                <a16:creationId xmlns:a16="http://schemas.microsoft.com/office/drawing/2014/main" id="{616A2C7C-8B74-4C7B-BEA8-0A7C14666B0B}"/>
              </a:ext>
            </a:extLst>
          </p:cNvPr>
          <p:cNvSpPr txBox="1">
            <a:spLocks/>
          </p:cNvSpPr>
          <p:nvPr/>
        </p:nvSpPr>
        <p:spPr>
          <a:xfrm>
            <a:off x="703729" y="5536901"/>
            <a:ext cx="1730773" cy="661823"/>
          </a:xfrm>
          <a:prstGeom prst="rect">
            <a:avLst/>
          </a:prstGeom>
        </p:spPr>
        <p:txBody>
          <a:bodyPr anchor="t"/>
          <a:lstStyle>
            <a:defPPr>
              <a:defRPr lang="ru-RU"/>
            </a:defPPr>
            <a:lvl1pPr indent="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>
                <a:solidFill>
                  <a:srgbClr val="DA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sz="4800" dirty="0" smtClean="0">
                <a:solidFill>
                  <a:srgbClr val="E1002B"/>
                </a:solidFill>
              </a:rPr>
              <a:t>-2,5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11290" y="2290294"/>
            <a:ext cx="2315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ru-RU" sz="14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ТЫСЯЧ ЧЕЛОВЕК 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605552" y="5392206"/>
            <a:ext cx="19271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январю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марту 2019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48" name="Текст 3">
            <a:extLst>
              <a:ext uri="{FF2B5EF4-FFF2-40B4-BE49-F238E27FC236}">
                <a16:creationId xmlns:a16="http://schemas.microsoft.com/office/drawing/2014/main" id="{77EF7C43-0E48-4310-BF1D-0D4B0714CBAB}"/>
              </a:ext>
            </a:extLst>
          </p:cNvPr>
          <p:cNvSpPr txBox="1">
            <a:spLocks/>
          </p:cNvSpPr>
          <p:nvPr/>
        </p:nvSpPr>
        <p:spPr>
          <a:xfrm>
            <a:off x="257492" y="1627766"/>
            <a:ext cx="2623246" cy="37403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FFC32E"/>
                </a:solidFill>
              </a:rPr>
              <a:t>2020 </a:t>
            </a:r>
            <a:r>
              <a:rPr lang="ru-RU" sz="3200" b="1" dirty="0" smtClean="0">
                <a:solidFill>
                  <a:srgbClr val="FFC32E"/>
                </a:solidFill>
              </a:rPr>
              <a:t>ГОД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88105" y="1968490"/>
            <a:ext cx="176202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 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 2020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56" name="Овал 55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90" y="779975"/>
              <a:ext cx="504000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57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3405" y="783499"/>
            <a:ext cx="7834241" cy="957365"/>
          </a:xfrm>
        </p:spPr>
        <p:txBody>
          <a:bodyPr/>
          <a:lstStyle/>
          <a:p>
            <a:r>
              <a:rPr lang="ru-RU" dirty="0" smtClean="0"/>
              <a:t>КОЭФФИЦИЕНТ </a:t>
            </a:r>
            <a:r>
              <a:rPr lang="ru-RU" dirty="0" smtClean="0"/>
              <a:t>РАЗВОДИМОСТИ</a:t>
            </a:r>
            <a:endParaRPr lang="ru-RU" dirty="0" smtClean="0"/>
          </a:p>
          <a:p>
            <a:pPr>
              <a:lnSpc>
                <a:spcPct val="30000"/>
              </a:lnSpc>
            </a:pPr>
            <a:r>
              <a:rPr lang="ru-RU" sz="1600" dirty="0" smtClean="0"/>
              <a:t>НА 1000 ЧЕЛОВЕК НАСЕЛЕНИЯ</a:t>
            </a:r>
            <a:endParaRPr lang="ru-RU" sz="1600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402" name="Овал 401"/>
          <p:cNvSpPr/>
          <p:nvPr/>
        </p:nvSpPr>
        <p:spPr>
          <a:xfrm>
            <a:off x="5170252" y="5941318"/>
            <a:ext cx="209444" cy="209444"/>
          </a:xfrm>
          <a:prstGeom prst="ellipse">
            <a:avLst/>
          </a:prstGeom>
          <a:solidFill>
            <a:srgbClr val="C5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5350036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от 0,8 до 3,4</a:t>
            </a:r>
          </a:p>
        </p:txBody>
      </p:sp>
      <p:sp>
        <p:nvSpPr>
          <p:cNvPr id="221" name="Овал 220"/>
          <p:cNvSpPr/>
          <p:nvPr/>
        </p:nvSpPr>
        <p:spPr>
          <a:xfrm>
            <a:off x="9718623" y="5941318"/>
            <a:ext cx="209444" cy="209444"/>
          </a:xfrm>
          <a:prstGeom prst="ellipse">
            <a:avLst/>
          </a:prstGeom>
          <a:solidFill>
            <a:srgbClr val="1D4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9931661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>
                <a:solidFill>
                  <a:schemeClr val="bg2">
                    <a:lumMod val="25000"/>
                  </a:schemeClr>
                </a:solidFill>
              </a:rPr>
              <a:t>от </a:t>
            </a:r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4,5 до 5,6</a:t>
            </a:r>
          </a:p>
        </p:txBody>
      </p:sp>
      <p:sp>
        <p:nvSpPr>
          <p:cNvPr id="223" name="Овал 222"/>
          <p:cNvSpPr/>
          <p:nvPr/>
        </p:nvSpPr>
        <p:spPr>
          <a:xfrm>
            <a:off x="7418399" y="5941318"/>
            <a:ext cx="209444" cy="209444"/>
          </a:xfrm>
          <a:prstGeom prst="ellipse">
            <a:avLst/>
          </a:prstGeom>
          <a:solidFill>
            <a:srgbClr val="4A8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latin typeface="+mj-lt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7631437" y="5907541"/>
            <a:ext cx="101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spc="-50" dirty="0">
                <a:solidFill>
                  <a:schemeClr val="bg2">
                    <a:lumMod val="25000"/>
                  </a:schemeClr>
                </a:solidFill>
              </a:rPr>
              <a:t>от </a:t>
            </a:r>
            <a:r>
              <a:rPr lang="ru-RU" sz="1200" b="1" spc="-5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3,4 до 4,5</a:t>
            </a:r>
          </a:p>
        </p:txBody>
      </p:sp>
      <p:graphicFrame>
        <p:nvGraphicFramePr>
          <p:cNvPr id="118" name="Таблица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891843"/>
              </p:ext>
            </p:extLst>
          </p:nvPr>
        </p:nvGraphicFramePr>
        <p:xfrm>
          <a:off x="239096" y="2112557"/>
          <a:ext cx="2082525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2525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Ямало-Ненецкий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Камчатский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Хабаровский край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Магаданская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Ханты-Мансийский 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Северная Осетия-Алания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119" name="Диаграмма 118"/>
          <p:cNvGraphicFramePr/>
          <p:nvPr>
            <p:extLst>
              <p:ext uri="{D42A27DB-BD31-4B8C-83A1-F6EECF244321}">
                <p14:modId xmlns:p14="http://schemas.microsoft.com/office/powerpoint/2010/main" val="3520205658"/>
              </p:ext>
            </p:extLst>
          </p:nvPr>
        </p:nvGraphicFramePr>
        <p:xfrm>
          <a:off x="2224856" y="1968381"/>
          <a:ext cx="2239298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6" name="Прямая соединительная линия 125"/>
          <p:cNvCxnSpPr/>
          <p:nvPr/>
        </p:nvCxnSpPr>
        <p:spPr>
          <a:xfrm>
            <a:off x="2362944" y="21031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Группа 129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31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5" name="Прямоугольник 134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7" name="Группа 13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138" name="Овал 137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9" name="Рисунок 138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90" y="779975"/>
              <a:ext cx="504000" cy="504000"/>
            </a:xfrm>
            <a:prstGeom prst="rect">
              <a:avLst/>
            </a:prstGeom>
          </p:spPr>
        </p:pic>
      </p:grpSp>
      <p:grpSp>
        <p:nvGrpSpPr>
          <p:cNvPr id="116" name="Группа 115"/>
          <p:cNvGrpSpPr/>
          <p:nvPr/>
        </p:nvGrpSpPr>
        <p:grpSpPr>
          <a:xfrm>
            <a:off x="4219290" y="1374897"/>
            <a:ext cx="7790400" cy="4471200"/>
            <a:chOff x="0" y="0"/>
            <a:chExt cx="15654627" cy="9082667"/>
          </a:xfrm>
        </p:grpSpPr>
        <p:sp>
          <p:nvSpPr>
            <p:cNvPr id="117" name="Камчатский край"/>
            <p:cNvSpPr>
              <a:spLocks/>
            </p:cNvSpPr>
            <p:nvPr/>
          </p:nvSpPr>
          <p:spPr bwMode="auto">
            <a:xfrm>
              <a:off x="13584359" y="1686917"/>
              <a:ext cx="2070268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Алтайский край"/>
            <p:cNvSpPr>
              <a:spLocks/>
            </p:cNvSpPr>
            <p:nvPr/>
          </p:nvSpPr>
          <p:spPr bwMode="auto">
            <a:xfrm>
              <a:off x="6295882" y="7919933"/>
              <a:ext cx="1143846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Амурская область"/>
            <p:cNvSpPr>
              <a:spLocks/>
            </p:cNvSpPr>
            <p:nvPr/>
          </p:nvSpPr>
          <p:spPr bwMode="auto">
            <a:xfrm>
              <a:off x="11325025" y="6185363"/>
              <a:ext cx="2051361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Архангельская область"/>
            <p:cNvSpPr>
              <a:spLocks/>
            </p:cNvSpPr>
            <p:nvPr/>
          </p:nvSpPr>
          <p:spPr bwMode="auto">
            <a:xfrm>
              <a:off x="2883250" y="3812242"/>
              <a:ext cx="1493618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Астраханская область"/>
            <p:cNvSpPr>
              <a:spLocks/>
            </p:cNvSpPr>
            <p:nvPr/>
          </p:nvSpPr>
          <p:spPr bwMode="auto">
            <a:xfrm>
              <a:off x="1682684" y="7262321"/>
              <a:ext cx="397038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Белгородская область"/>
            <p:cNvSpPr>
              <a:spLocks/>
            </p:cNvSpPr>
            <p:nvPr/>
          </p:nvSpPr>
          <p:spPr bwMode="auto">
            <a:xfrm>
              <a:off x="1106034" y="5956628"/>
              <a:ext cx="340318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3" name="Брянская область"/>
            <p:cNvSpPr>
              <a:spLocks/>
            </p:cNvSpPr>
            <p:nvPr/>
          </p:nvSpPr>
          <p:spPr bwMode="auto">
            <a:xfrm>
              <a:off x="1020954" y="5251363"/>
              <a:ext cx="463211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Владимирская область"/>
            <p:cNvSpPr>
              <a:spLocks/>
            </p:cNvSpPr>
            <p:nvPr/>
          </p:nvSpPr>
          <p:spPr bwMode="auto">
            <a:xfrm>
              <a:off x="2202614" y="5308547"/>
              <a:ext cx="406491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Волгоградская область"/>
            <p:cNvSpPr>
              <a:spLocks/>
            </p:cNvSpPr>
            <p:nvPr/>
          </p:nvSpPr>
          <p:spPr bwMode="auto">
            <a:xfrm>
              <a:off x="1436898" y="6518934"/>
              <a:ext cx="860248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Вологодская область"/>
            <p:cNvSpPr>
              <a:spLocks/>
            </p:cNvSpPr>
            <p:nvPr/>
          </p:nvSpPr>
          <p:spPr bwMode="auto">
            <a:xfrm>
              <a:off x="2325506" y="4384078"/>
              <a:ext cx="1238379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Воронежская область"/>
            <p:cNvSpPr>
              <a:spLocks/>
            </p:cNvSpPr>
            <p:nvPr/>
          </p:nvSpPr>
          <p:spPr bwMode="auto">
            <a:xfrm>
              <a:off x="1351819" y="6051934"/>
              <a:ext cx="576650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8" name="Забайкальский край"/>
            <p:cNvSpPr>
              <a:spLocks/>
            </p:cNvSpPr>
            <p:nvPr/>
          </p:nvSpPr>
          <p:spPr bwMode="auto">
            <a:xfrm>
              <a:off x="10313525" y="6490342"/>
              <a:ext cx="1512524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Костромская область"/>
            <p:cNvSpPr>
              <a:spLocks/>
            </p:cNvSpPr>
            <p:nvPr/>
          </p:nvSpPr>
          <p:spPr bwMode="auto">
            <a:xfrm>
              <a:off x="2552385" y="5184649"/>
              <a:ext cx="860248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Иркутская область"/>
            <p:cNvSpPr>
              <a:spLocks/>
            </p:cNvSpPr>
            <p:nvPr/>
          </p:nvSpPr>
          <p:spPr bwMode="auto">
            <a:xfrm>
              <a:off x="8583575" y="5623057"/>
              <a:ext cx="2476758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Кабардино-Балкарская республика"/>
            <p:cNvSpPr>
              <a:spLocks/>
            </p:cNvSpPr>
            <p:nvPr/>
          </p:nvSpPr>
          <p:spPr bwMode="auto">
            <a:xfrm>
              <a:off x="794076" y="7834157"/>
              <a:ext cx="321411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2" name="Калининградская область"/>
            <p:cNvSpPr>
              <a:spLocks/>
            </p:cNvSpPr>
            <p:nvPr/>
          </p:nvSpPr>
          <p:spPr bwMode="auto">
            <a:xfrm>
              <a:off x="444304" y="3840834"/>
              <a:ext cx="283598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3" name="Калужская область"/>
            <p:cNvSpPr>
              <a:spLocks/>
            </p:cNvSpPr>
            <p:nvPr/>
          </p:nvSpPr>
          <p:spPr bwMode="auto">
            <a:xfrm>
              <a:off x="1436898" y="5251363"/>
              <a:ext cx="453757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Карачаево-Черкесская республика"/>
            <p:cNvSpPr>
              <a:spLocks/>
            </p:cNvSpPr>
            <p:nvPr/>
          </p:nvSpPr>
          <p:spPr bwMode="auto">
            <a:xfrm>
              <a:off x="623917" y="7605423"/>
              <a:ext cx="274145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Кемеровская область"/>
            <p:cNvSpPr>
              <a:spLocks/>
            </p:cNvSpPr>
            <p:nvPr/>
          </p:nvSpPr>
          <p:spPr bwMode="auto">
            <a:xfrm>
              <a:off x="7203397" y="7471994"/>
              <a:ext cx="548290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6" name="Кировская область"/>
            <p:cNvSpPr>
              <a:spLocks/>
            </p:cNvSpPr>
            <p:nvPr/>
          </p:nvSpPr>
          <p:spPr bwMode="auto">
            <a:xfrm>
              <a:off x="3091222" y="5203710"/>
              <a:ext cx="992594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Ивановская область"/>
            <p:cNvSpPr>
              <a:spLocks/>
            </p:cNvSpPr>
            <p:nvPr/>
          </p:nvSpPr>
          <p:spPr bwMode="auto">
            <a:xfrm>
              <a:off x="2391679" y="5337139"/>
              <a:ext cx="463211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8" name="Краснодарский край"/>
            <p:cNvSpPr>
              <a:spLocks noEditPoints="1"/>
            </p:cNvSpPr>
            <p:nvPr/>
          </p:nvSpPr>
          <p:spPr bwMode="auto">
            <a:xfrm>
              <a:off x="415945" y="6890627"/>
              <a:ext cx="605010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Красноярский край"/>
            <p:cNvSpPr>
              <a:spLocks/>
            </p:cNvSpPr>
            <p:nvPr/>
          </p:nvSpPr>
          <p:spPr bwMode="auto">
            <a:xfrm>
              <a:off x="7042691" y="2668569"/>
              <a:ext cx="2542931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Курганская область"/>
            <p:cNvSpPr>
              <a:spLocks/>
            </p:cNvSpPr>
            <p:nvPr/>
          </p:nvSpPr>
          <p:spPr bwMode="auto">
            <a:xfrm>
              <a:off x="4471400" y="6871566"/>
              <a:ext cx="784622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Курская область"/>
            <p:cNvSpPr>
              <a:spLocks/>
            </p:cNvSpPr>
            <p:nvPr/>
          </p:nvSpPr>
          <p:spPr bwMode="auto">
            <a:xfrm>
              <a:off x="1106034" y="5661179"/>
              <a:ext cx="444304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2" name="Ленинградская область"/>
            <p:cNvSpPr>
              <a:spLocks/>
            </p:cNvSpPr>
            <p:nvPr/>
          </p:nvSpPr>
          <p:spPr bwMode="auto">
            <a:xfrm>
              <a:off x="1815029" y="3859895"/>
              <a:ext cx="869701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Липецкая область"/>
            <p:cNvSpPr>
              <a:spLocks/>
            </p:cNvSpPr>
            <p:nvPr/>
          </p:nvSpPr>
          <p:spPr bwMode="auto">
            <a:xfrm>
              <a:off x="1521978" y="5832730"/>
              <a:ext cx="406491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Магаданская область"/>
            <p:cNvSpPr>
              <a:spLocks/>
            </p:cNvSpPr>
            <p:nvPr/>
          </p:nvSpPr>
          <p:spPr bwMode="auto">
            <a:xfrm>
              <a:off x="12733564" y="2458896"/>
              <a:ext cx="1417991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г. Москва"/>
            <p:cNvSpPr>
              <a:spLocks/>
            </p:cNvSpPr>
            <p:nvPr/>
          </p:nvSpPr>
          <p:spPr bwMode="auto">
            <a:xfrm>
              <a:off x="2004095" y="5337139"/>
              <a:ext cx="103986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66" name="Московская область"/>
            <p:cNvSpPr>
              <a:spLocks noEditPoints="1"/>
            </p:cNvSpPr>
            <p:nvPr/>
          </p:nvSpPr>
          <p:spPr bwMode="auto">
            <a:xfrm>
              <a:off x="1815029" y="5117935"/>
              <a:ext cx="491570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Мурманская область"/>
            <p:cNvSpPr>
              <a:spLocks/>
            </p:cNvSpPr>
            <p:nvPr/>
          </p:nvSpPr>
          <p:spPr bwMode="auto">
            <a:xfrm>
              <a:off x="3204661" y="2725753"/>
              <a:ext cx="812982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Ненецкий автономный округ"/>
            <p:cNvSpPr>
              <a:spLocks/>
            </p:cNvSpPr>
            <p:nvPr/>
          </p:nvSpPr>
          <p:spPr bwMode="auto">
            <a:xfrm>
              <a:off x="4102722" y="3650221"/>
              <a:ext cx="1786669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Нижегородская область"/>
            <p:cNvSpPr>
              <a:spLocks/>
            </p:cNvSpPr>
            <p:nvPr/>
          </p:nvSpPr>
          <p:spPr bwMode="auto">
            <a:xfrm>
              <a:off x="2382226" y="5575404"/>
              <a:ext cx="879155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0" name="Новгородская область"/>
            <p:cNvSpPr>
              <a:spLocks/>
            </p:cNvSpPr>
            <p:nvPr/>
          </p:nvSpPr>
          <p:spPr bwMode="auto">
            <a:xfrm>
              <a:off x="1701590" y="4298303"/>
              <a:ext cx="661729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Новосибирская область"/>
            <p:cNvSpPr>
              <a:spLocks/>
            </p:cNvSpPr>
            <p:nvPr/>
          </p:nvSpPr>
          <p:spPr bwMode="auto">
            <a:xfrm>
              <a:off x="6050097" y="7214668"/>
              <a:ext cx="1162753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Омская область"/>
            <p:cNvSpPr>
              <a:spLocks/>
            </p:cNvSpPr>
            <p:nvPr/>
          </p:nvSpPr>
          <p:spPr bwMode="auto">
            <a:xfrm>
              <a:off x="5520714" y="6814382"/>
              <a:ext cx="718449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Оренбургская область"/>
            <p:cNvSpPr>
              <a:spLocks/>
            </p:cNvSpPr>
            <p:nvPr/>
          </p:nvSpPr>
          <p:spPr bwMode="auto">
            <a:xfrm>
              <a:off x="2911610" y="6738138"/>
              <a:ext cx="1181660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Орловская область"/>
            <p:cNvSpPr>
              <a:spLocks/>
            </p:cNvSpPr>
            <p:nvPr/>
          </p:nvSpPr>
          <p:spPr bwMode="auto">
            <a:xfrm>
              <a:off x="1342366" y="5556343"/>
              <a:ext cx="330865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Пензенская область"/>
            <p:cNvSpPr>
              <a:spLocks/>
            </p:cNvSpPr>
            <p:nvPr/>
          </p:nvSpPr>
          <p:spPr bwMode="auto">
            <a:xfrm>
              <a:off x="2164801" y="6090056"/>
              <a:ext cx="453757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Пермский край"/>
            <p:cNvSpPr>
              <a:spLocks/>
            </p:cNvSpPr>
            <p:nvPr/>
          </p:nvSpPr>
          <p:spPr bwMode="auto">
            <a:xfrm>
              <a:off x="3771858" y="5499159"/>
              <a:ext cx="973687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Приморский край"/>
            <p:cNvSpPr>
              <a:spLocks/>
            </p:cNvSpPr>
            <p:nvPr/>
          </p:nvSpPr>
          <p:spPr bwMode="auto">
            <a:xfrm>
              <a:off x="13905770" y="6966872"/>
              <a:ext cx="652276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Псковская область"/>
            <p:cNvSpPr>
              <a:spLocks/>
            </p:cNvSpPr>
            <p:nvPr/>
          </p:nvSpPr>
          <p:spPr bwMode="auto">
            <a:xfrm>
              <a:off x="1380179" y="4060037"/>
              <a:ext cx="463211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Республика Адыгея"/>
            <p:cNvSpPr>
              <a:spLocks/>
            </p:cNvSpPr>
            <p:nvPr/>
          </p:nvSpPr>
          <p:spPr bwMode="auto">
            <a:xfrm>
              <a:off x="586104" y="7214668"/>
              <a:ext cx="198519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0" name="Республика Алтай"/>
            <p:cNvSpPr>
              <a:spLocks/>
            </p:cNvSpPr>
            <p:nvPr/>
          </p:nvSpPr>
          <p:spPr bwMode="auto">
            <a:xfrm>
              <a:off x="7052145" y="8358341"/>
              <a:ext cx="746809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Республика Башкортостан"/>
            <p:cNvSpPr>
              <a:spLocks/>
            </p:cNvSpPr>
            <p:nvPr/>
          </p:nvSpPr>
          <p:spPr bwMode="auto">
            <a:xfrm>
              <a:off x="3431540" y="6461750"/>
              <a:ext cx="831888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Республика Бурятия"/>
            <p:cNvSpPr>
              <a:spLocks/>
            </p:cNvSpPr>
            <p:nvPr/>
          </p:nvSpPr>
          <p:spPr bwMode="auto">
            <a:xfrm>
              <a:off x="9008973" y="6785791"/>
              <a:ext cx="2098627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Республика Дагестан"/>
            <p:cNvSpPr>
              <a:spLocks/>
            </p:cNvSpPr>
            <p:nvPr/>
          </p:nvSpPr>
          <p:spPr bwMode="auto">
            <a:xfrm>
              <a:off x="1096580" y="7919933"/>
              <a:ext cx="444304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Республика Ингушетия"/>
            <p:cNvSpPr>
              <a:spLocks/>
            </p:cNvSpPr>
            <p:nvPr/>
          </p:nvSpPr>
          <p:spPr bwMode="auto">
            <a:xfrm>
              <a:off x="1049314" y="8062892"/>
              <a:ext cx="236332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5" name="Республика Калмыкия"/>
            <p:cNvSpPr>
              <a:spLocks/>
            </p:cNvSpPr>
            <p:nvPr/>
          </p:nvSpPr>
          <p:spPr bwMode="auto">
            <a:xfrm>
              <a:off x="1096580" y="7233729"/>
              <a:ext cx="765715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Республика Карелия"/>
            <p:cNvSpPr>
              <a:spLocks/>
            </p:cNvSpPr>
            <p:nvPr/>
          </p:nvSpPr>
          <p:spPr bwMode="auto">
            <a:xfrm>
              <a:off x="2297147" y="3145099"/>
              <a:ext cx="1087127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7" name="Республика Коми"/>
            <p:cNvSpPr>
              <a:spLocks/>
            </p:cNvSpPr>
            <p:nvPr/>
          </p:nvSpPr>
          <p:spPr bwMode="auto">
            <a:xfrm>
              <a:off x="3611152" y="4326894"/>
              <a:ext cx="2268786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Республика Марий Эл"/>
            <p:cNvSpPr>
              <a:spLocks/>
            </p:cNvSpPr>
            <p:nvPr/>
          </p:nvSpPr>
          <p:spPr bwMode="auto">
            <a:xfrm>
              <a:off x="2902156" y="5842261"/>
              <a:ext cx="463211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Республика Мордовия"/>
            <p:cNvSpPr>
              <a:spLocks/>
            </p:cNvSpPr>
            <p:nvPr/>
          </p:nvSpPr>
          <p:spPr bwMode="auto">
            <a:xfrm>
              <a:off x="2249880" y="5908975"/>
              <a:ext cx="519930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Республика Саха (Якутия)"/>
            <p:cNvSpPr>
              <a:spLocks/>
            </p:cNvSpPr>
            <p:nvPr/>
          </p:nvSpPr>
          <p:spPr bwMode="auto">
            <a:xfrm>
              <a:off x="9150772" y="1944243"/>
              <a:ext cx="3913656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Северная Осетия-Алания"/>
            <p:cNvSpPr>
              <a:spLocks/>
            </p:cNvSpPr>
            <p:nvPr/>
          </p:nvSpPr>
          <p:spPr bwMode="auto">
            <a:xfrm>
              <a:off x="879155" y="8043831"/>
              <a:ext cx="189066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Республика Татарстан"/>
            <p:cNvSpPr>
              <a:spLocks/>
            </p:cNvSpPr>
            <p:nvPr/>
          </p:nvSpPr>
          <p:spPr bwMode="auto">
            <a:xfrm>
              <a:off x="2845437" y="6137709"/>
              <a:ext cx="822435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Республика Тыва"/>
            <p:cNvSpPr>
              <a:spLocks/>
            </p:cNvSpPr>
            <p:nvPr/>
          </p:nvSpPr>
          <p:spPr bwMode="auto">
            <a:xfrm>
              <a:off x="7713874" y="8072422"/>
              <a:ext cx="1323459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4" name="Республика Хакасия"/>
            <p:cNvSpPr>
              <a:spLocks/>
            </p:cNvSpPr>
            <p:nvPr/>
          </p:nvSpPr>
          <p:spPr bwMode="auto">
            <a:xfrm>
              <a:off x="7581528" y="7757912"/>
              <a:ext cx="510477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95" name="Ростовская область"/>
            <p:cNvSpPr>
              <a:spLocks/>
            </p:cNvSpPr>
            <p:nvPr/>
          </p:nvSpPr>
          <p:spPr bwMode="auto">
            <a:xfrm>
              <a:off x="869702" y="6585648"/>
              <a:ext cx="765715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Рязанская область"/>
            <p:cNvSpPr>
              <a:spLocks/>
            </p:cNvSpPr>
            <p:nvPr/>
          </p:nvSpPr>
          <p:spPr bwMode="auto">
            <a:xfrm>
              <a:off x="1862296" y="5670710"/>
              <a:ext cx="519930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Самарская область"/>
            <p:cNvSpPr>
              <a:spLocks/>
            </p:cNvSpPr>
            <p:nvPr/>
          </p:nvSpPr>
          <p:spPr bwMode="auto">
            <a:xfrm>
              <a:off x="2722544" y="6576117"/>
              <a:ext cx="595556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г. Санкт-Петербург"/>
            <p:cNvSpPr>
              <a:spLocks/>
            </p:cNvSpPr>
            <p:nvPr/>
          </p:nvSpPr>
          <p:spPr bwMode="auto">
            <a:xfrm>
              <a:off x="2051361" y="4060037"/>
              <a:ext cx="17961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Саратовская область"/>
            <p:cNvSpPr>
              <a:spLocks/>
            </p:cNvSpPr>
            <p:nvPr/>
          </p:nvSpPr>
          <p:spPr bwMode="auto">
            <a:xfrm>
              <a:off x="1947375" y="6385505"/>
              <a:ext cx="916968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Сахалинская область"/>
            <p:cNvSpPr>
              <a:spLocks/>
            </p:cNvSpPr>
            <p:nvPr/>
          </p:nvSpPr>
          <p:spPr bwMode="auto">
            <a:xfrm>
              <a:off x="13905770" y="5594465"/>
              <a:ext cx="1314005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Свердловская область"/>
            <p:cNvSpPr>
              <a:spLocks/>
            </p:cNvSpPr>
            <p:nvPr/>
          </p:nvSpPr>
          <p:spPr bwMode="auto">
            <a:xfrm>
              <a:off x="4093269" y="5642118"/>
              <a:ext cx="1087127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2" name="Смоленская область"/>
            <p:cNvSpPr>
              <a:spLocks/>
            </p:cNvSpPr>
            <p:nvPr/>
          </p:nvSpPr>
          <p:spPr bwMode="auto">
            <a:xfrm>
              <a:off x="1276193" y="4812955"/>
              <a:ext cx="576650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3" name="Ставропольский край"/>
            <p:cNvSpPr>
              <a:spLocks/>
            </p:cNvSpPr>
            <p:nvPr/>
          </p:nvSpPr>
          <p:spPr bwMode="auto">
            <a:xfrm>
              <a:off x="879155" y="7338566"/>
              <a:ext cx="548290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4" name="Тамбовская область"/>
            <p:cNvSpPr>
              <a:spLocks/>
            </p:cNvSpPr>
            <p:nvPr/>
          </p:nvSpPr>
          <p:spPr bwMode="auto">
            <a:xfrm>
              <a:off x="1815029" y="5994750"/>
              <a:ext cx="378131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5" name="Тверская область"/>
            <p:cNvSpPr>
              <a:spLocks/>
            </p:cNvSpPr>
            <p:nvPr/>
          </p:nvSpPr>
          <p:spPr bwMode="auto">
            <a:xfrm>
              <a:off x="1559791" y="4612813"/>
              <a:ext cx="907515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6" name="Томская область"/>
            <p:cNvSpPr>
              <a:spLocks/>
            </p:cNvSpPr>
            <p:nvPr/>
          </p:nvSpPr>
          <p:spPr bwMode="auto">
            <a:xfrm>
              <a:off x="6182443" y="6461750"/>
              <a:ext cx="1588150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7" name="Тульская область"/>
            <p:cNvSpPr>
              <a:spLocks/>
            </p:cNvSpPr>
            <p:nvPr/>
          </p:nvSpPr>
          <p:spPr bwMode="auto">
            <a:xfrm>
              <a:off x="1625964" y="5489628"/>
              <a:ext cx="321411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8" name="Тюменская область"/>
            <p:cNvSpPr>
              <a:spLocks/>
            </p:cNvSpPr>
            <p:nvPr/>
          </p:nvSpPr>
          <p:spPr bwMode="auto">
            <a:xfrm>
              <a:off x="4953517" y="6404566"/>
              <a:ext cx="1210019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9" name="Республика Удмуртия"/>
            <p:cNvSpPr>
              <a:spLocks/>
            </p:cNvSpPr>
            <p:nvPr/>
          </p:nvSpPr>
          <p:spPr bwMode="auto">
            <a:xfrm>
              <a:off x="3440993" y="5947097"/>
              <a:ext cx="463211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0" name="Ульяновская область"/>
            <p:cNvSpPr>
              <a:spLocks/>
            </p:cNvSpPr>
            <p:nvPr/>
          </p:nvSpPr>
          <p:spPr bwMode="auto">
            <a:xfrm>
              <a:off x="2542932" y="6280669"/>
              <a:ext cx="567197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1" name="Хабаровский край"/>
            <p:cNvSpPr>
              <a:spLocks/>
            </p:cNvSpPr>
            <p:nvPr/>
          </p:nvSpPr>
          <p:spPr bwMode="auto">
            <a:xfrm>
              <a:off x="12364886" y="4145813"/>
              <a:ext cx="2126987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2" name="ХМАО"/>
            <p:cNvSpPr>
              <a:spLocks/>
            </p:cNvSpPr>
            <p:nvPr/>
          </p:nvSpPr>
          <p:spPr bwMode="auto">
            <a:xfrm>
              <a:off x="4849531" y="5003567"/>
              <a:ext cx="2552385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3" name="Челябинская область"/>
            <p:cNvSpPr>
              <a:spLocks/>
            </p:cNvSpPr>
            <p:nvPr/>
          </p:nvSpPr>
          <p:spPr bwMode="auto">
            <a:xfrm>
              <a:off x="3904204" y="6785791"/>
              <a:ext cx="680636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4" name="Чеченская республика"/>
            <p:cNvSpPr>
              <a:spLocks/>
            </p:cNvSpPr>
            <p:nvPr/>
          </p:nvSpPr>
          <p:spPr bwMode="auto">
            <a:xfrm>
              <a:off x="1087127" y="8120075"/>
              <a:ext cx="302505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5" name="Республика Чувашия"/>
            <p:cNvSpPr>
              <a:spLocks/>
            </p:cNvSpPr>
            <p:nvPr/>
          </p:nvSpPr>
          <p:spPr bwMode="auto">
            <a:xfrm>
              <a:off x="2779264" y="6004281"/>
              <a:ext cx="283598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6" name="Чукотский автономный округ"/>
            <p:cNvSpPr>
              <a:spLocks/>
            </p:cNvSpPr>
            <p:nvPr/>
          </p:nvSpPr>
          <p:spPr bwMode="auto">
            <a:xfrm>
              <a:off x="12610671" y="0"/>
              <a:ext cx="2051361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7" name="Ямало-Ненецкий автономный округ"/>
            <p:cNvSpPr>
              <a:spLocks/>
            </p:cNvSpPr>
            <p:nvPr/>
          </p:nvSpPr>
          <p:spPr bwMode="auto">
            <a:xfrm>
              <a:off x="5360008" y="3688344"/>
              <a:ext cx="2089174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1D4474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8" name="Ярославская область"/>
            <p:cNvSpPr>
              <a:spLocks/>
            </p:cNvSpPr>
            <p:nvPr/>
          </p:nvSpPr>
          <p:spPr bwMode="auto">
            <a:xfrm>
              <a:off x="2278240" y="4936853"/>
              <a:ext cx="406491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4A88D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9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5397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4A88D2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214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Диаграмма 41">
            <a:extLst>
              <a:ext uri="{FF2B5EF4-FFF2-40B4-BE49-F238E27FC236}">
                <a16:creationId xmlns:a16="http://schemas.microsoft.com/office/drawing/2014/main" id="{298ADD8A-7F08-774D-BAA7-5F1C1B8F85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611997"/>
              </p:ext>
            </p:extLst>
          </p:nvPr>
        </p:nvGraphicFramePr>
        <p:xfrm>
          <a:off x="2933468" y="1090655"/>
          <a:ext cx="9104243" cy="4840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8" y="712709"/>
            <a:ext cx="7959569" cy="556188"/>
          </a:xfrm>
        </p:spPr>
        <p:txBody>
          <a:bodyPr/>
          <a:lstStyle/>
          <a:p>
            <a:r>
              <a:rPr lang="ru-RU" dirty="0"/>
              <a:t>ЕСТЕСТВЕННОЕ ДВИЖЕНИЕ </a:t>
            </a:r>
            <a:r>
              <a:rPr lang="ru-RU" dirty="0" smtClean="0"/>
              <a:t>НАСЕЛЕНИЯ</a:t>
            </a:r>
          </a:p>
          <a:p>
            <a:pPr>
              <a:lnSpc>
                <a:spcPct val="50000"/>
              </a:lnSpc>
            </a:pPr>
            <a:r>
              <a:rPr lang="ru-RU" sz="1600" dirty="0" smtClean="0"/>
              <a:t>ТЫСЯЧ ЧЕЛОВЕК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909082" y="5298997"/>
            <a:ext cx="1821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3EC91913-085C-4197-B2A6-AC49706A6B08}"/>
              </a:ext>
            </a:extLst>
          </p:cNvPr>
          <p:cNvSpPr/>
          <p:nvPr/>
        </p:nvSpPr>
        <p:spPr>
          <a:xfrm>
            <a:off x="10615348" y="5298997"/>
            <a:ext cx="10105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10" name="Левая фигурная скобка 9">
            <a:extLst>
              <a:ext uri="{FF2B5EF4-FFF2-40B4-BE49-F238E27FC236}">
                <a16:creationId xmlns:a16="http://schemas.microsoft.com/office/drawing/2014/main" id="{36A09732-C85B-45D9-9F5E-4EC8C924A94B}"/>
              </a:ext>
            </a:extLst>
          </p:cNvPr>
          <p:cNvSpPr/>
          <p:nvPr/>
        </p:nvSpPr>
        <p:spPr>
          <a:xfrm rot="16200000">
            <a:off x="6479644" y="1894950"/>
            <a:ext cx="183399" cy="6501673"/>
          </a:xfrm>
          <a:prstGeom prst="leftBrace">
            <a:avLst>
              <a:gd name="adj1" fmla="val 72327"/>
              <a:gd name="adj2" fmla="val 50000"/>
            </a:avLst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68FD7A0-ECF7-4273-8C04-A116EFB25845}"/>
              </a:ext>
            </a:extLst>
          </p:cNvPr>
          <p:cNvCxnSpPr>
            <a:cxnSpLocks/>
          </p:cNvCxnSpPr>
          <p:nvPr/>
        </p:nvCxnSpPr>
        <p:spPr>
          <a:xfrm>
            <a:off x="11431884" y="6015044"/>
            <a:ext cx="0" cy="66"/>
          </a:xfrm>
          <a:prstGeom prst="line">
            <a:avLst/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Текст 3">
            <a:extLst>
              <a:ext uri="{FF2B5EF4-FFF2-40B4-BE49-F238E27FC236}">
                <a16:creationId xmlns:a16="http://schemas.microsoft.com/office/drawing/2014/main" id="{85D153DA-6025-4EA0-9C6F-B3EE872C2559}"/>
              </a:ext>
            </a:extLst>
          </p:cNvPr>
          <p:cNvSpPr txBox="1">
            <a:spLocks/>
          </p:cNvSpPr>
          <p:nvPr/>
        </p:nvSpPr>
        <p:spPr>
          <a:xfrm>
            <a:off x="411291" y="2595416"/>
            <a:ext cx="2315650" cy="53534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  <a:latin typeface="Arial Cyr" panose="020B0604020202020204" pitchFamily="34" charset="0"/>
              </a:rPr>
              <a:t>-121,7</a:t>
            </a:r>
            <a:r>
              <a:rPr lang="ru-RU" sz="4800" dirty="0" smtClean="0">
                <a:solidFill>
                  <a:srgbClr val="E1002B"/>
                </a:solidFill>
              </a:rPr>
              <a:t> 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0" name="Текст 3">
            <a:extLst>
              <a:ext uri="{FF2B5EF4-FFF2-40B4-BE49-F238E27FC236}">
                <a16:creationId xmlns:a16="http://schemas.microsoft.com/office/drawing/2014/main" id="{77EF7C43-0E48-4310-BF1D-0D4B0714CBAB}"/>
              </a:ext>
            </a:extLst>
          </p:cNvPr>
          <p:cNvSpPr txBox="1">
            <a:spLocks/>
          </p:cNvSpPr>
          <p:nvPr/>
        </p:nvSpPr>
        <p:spPr>
          <a:xfrm>
            <a:off x="257492" y="1627766"/>
            <a:ext cx="2623246" cy="37403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FFC32E"/>
                </a:solidFill>
              </a:rPr>
              <a:t>2020 </a:t>
            </a:r>
            <a:r>
              <a:rPr lang="ru-RU" sz="3200" b="1" dirty="0" smtClean="0">
                <a:solidFill>
                  <a:srgbClr val="FFC32E"/>
                </a:solidFill>
              </a:rPr>
              <a:t>ГОД</a:t>
            </a:r>
          </a:p>
        </p:txBody>
      </p:sp>
      <p:sp>
        <p:nvSpPr>
          <p:cNvPr id="51" name="Текст 3">
            <a:extLst>
              <a:ext uri="{FF2B5EF4-FFF2-40B4-BE49-F238E27FC236}">
                <a16:creationId xmlns:a16="http://schemas.microsoft.com/office/drawing/2014/main" id="{A32EED18-2F4F-48ED-98E6-4DA132266EE2}"/>
              </a:ext>
            </a:extLst>
          </p:cNvPr>
          <p:cNvSpPr txBox="1">
            <a:spLocks/>
          </p:cNvSpPr>
          <p:nvPr/>
        </p:nvSpPr>
        <p:spPr>
          <a:xfrm>
            <a:off x="313380" y="3808177"/>
            <a:ext cx="2511470" cy="23472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ru-RU" sz="1400" b="1" dirty="0"/>
              <a:t>В РАСЧЁТЕ НА 1000 ЧЕЛ.</a:t>
            </a:r>
            <a:r>
              <a:rPr lang="ru-RU" sz="1400" dirty="0"/>
              <a:t> </a:t>
            </a:r>
          </a:p>
        </p:txBody>
      </p:sp>
      <p:sp>
        <p:nvSpPr>
          <p:cNvPr id="52" name="Текст 3">
            <a:extLst>
              <a:ext uri="{FF2B5EF4-FFF2-40B4-BE49-F238E27FC236}">
                <a16:creationId xmlns:a16="http://schemas.microsoft.com/office/drawing/2014/main" id="{35AAF212-D6D3-41D0-8A49-575894536DDA}"/>
              </a:ext>
            </a:extLst>
          </p:cNvPr>
          <p:cNvSpPr txBox="1">
            <a:spLocks/>
          </p:cNvSpPr>
          <p:nvPr/>
        </p:nvSpPr>
        <p:spPr>
          <a:xfrm>
            <a:off x="945876" y="3946037"/>
            <a:ext cx="1246478" cy="775590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>
                <a:solidFill>
                  <a:srgbClr val="E1002B"/>
                </a:solidFill>
              </a:rPr>
              <a:t>-</a:t>
            </a:r>
            <a:r>
              <a:rPr lang="ru-RU" sz="4800" b="1" dirty="0" smtClean="0">
                <a:solidFill>
                  <a:srgbClr val="E1002B"/>
                </a:solidFill>
              </a:rPr>
              <a:t>3,3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1290" y="2290294"/>
            <a:ext cx="2315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ru-RU" sz="14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ТЫСЯЧ ЧЕЛОВЕК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5737" y="1968490"/>
            <a:ext cx="17267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 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23254" y="5989718"/>
            <a:ext cx="209006" cy="209006"/>
          </a:xfrm>
          <a:prstGeom prst="rect">
            <a:avLst/>
          </a:prstGeom>
          <a:solidFill>
            <a:srgbClr val="E1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866829" y="5968028"/>
            <a:ext cx="14173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родившихся</a:t>
            </a:r>
            <a:endParaRPr lang="ru-RU" sz="1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50210" y="5989718"/>
            <a:ext cx="209006" cy="209006"/>
          </a:xfrm>
          <a:prstGeom prst="rect">
            <a:avLst/>
          </a:prstGeom>
          <a:solidFill>
            <a:srgbClr val="3342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710739" y="5968028"/>
            <a:ext cx="11897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умерших</a:t>
            </a:r>
            <a:endParaRPr lang="ru-RU" sz="1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7945138" y="5999497"/>
            <a:ext cx="516677" cy="170846"/>
            <a:chOff x="2156039" y="6355682"/>
            <a:chExt cx="516677" cy="170846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D2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D2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D2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Прямоугольник 57"/>
          <p:cNvSpPr/>
          <p:nvPr/>
        </p:nvSpPr>
        <p:spPr>
          <a:xfrm>
            <a:off x="8447356" y="5968028"/>
            <a:ext cx="16562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Естественный прирост</a:t>
            </a:r>
            <a:endParaRPr lang="ru-RU" sz="1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7" name="Овал 4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76" y="713241"/>
              <a:ext cx="648000" cy="64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96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244729" y="717594"/>
            <a:ext cx="11156821" cy="771923"/>
          </a:xfrm>
        </p:spPr>
        <p:txBody>
          <a:bodyPr anchor="ctr"/>
          <a:lstStyle/>
          <a:p>
            <a:r>
              <a:rPr lang="ru-RU" spc="-180" dirty="0" smtClean="0"/>
              <a:t>КОЭФФИЦИЕНТ ЕСТЕСТВЕННОГО ПРИРОСТА (УБЫЛИ) НАСЕЛЕНИЯ </a:t>
            </a:r>
            <a:r>
              <a:rPr lang="ru-RU" sz="1600" dirty="0" smtClean="0"/>
              <a:t>НА 1000 ЧЕЛОВЕК НАСЕЛЕНИЯ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23072" y="5732862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11" name="Прямоугольник 10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017250757"/>
              </p:ext>
            </p:extLst>
          </p:nvPr>
        </p:nvGraphicFramePr>
        <p:xfrm>
          <a:off x="1646115" y="1990742"/>
          <a:ext cx="3162138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67669"/>
              </p:ext>
            </p:extLst>
          </p:nvPr>
        </p:nvGraphicFramePr>
        <p:xfrm>
          <a:off x="239097" y="2134918"/>
          <a:ext cx="2088466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8466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Чеченская </a:t>
                      </a:r>
                      <a:r>
                        <a:rPr lang="ru-RU" sz="10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Республика</a:t>
                      </a:r>
                      <a:endParaRPr lang="ru-RU" sz="10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Республика Ингушетия</a:t>
                      </a:r>
                      <a:endParaRPr lang="ru-RU" sz="10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Республика Тыва</a:t>
                      </a:r>
                      <a:endParaRPr lang="ru-RU" sz="10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Республика Дагестан</a:t>
                      </a:r>
                      <a:endParaRPr lang="ru-RU" sz="10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Ямало-</a:t>
                      </a:r>
                      <a:r>
                        <a:rPr lang="en-US" sz="10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lang="ru-RU" sz="1000" b="0" u="none" strike="noStrike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енецкий</a:t>
                      </a:r>
                      <a:r>
                        <a:rPr lang="ru-RU" sz="10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АО</a:t>
                      </a:r>
                      <a:endParaRPr lang="ru-RU" sz="10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cxnSp>
        <p:nvCxnSpPr>
          <p:cNvPr id="21" name="Прямая соединительная линия 20"/>
          <p:cNvCxnSpPr/>
          <p:nvPr/>
        </p:nvCxnSpPr>
        <p:spPr>
          <a:xfrm>
            <a:off x="3227183" y="2125494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7" name="Группа 216"/>
          <p:cNvGrpSpPr/>
          <p:nvPr/>
        </p:nvGrpSpPr>
        <p:grpSpPr>
          <a:xfrm>
            <a:off x="4197854" y="5874763"/>
            <a:ext cx="1397337" cy="276999"/>
            <a:chOff x="9632569" y="1908316"/>
            <a:chExt cx="1397337" cy="276999"/>
          </a:xfrm>
        </p:grpSpPr>
        <p:sp>
          <p:nvSpPr>
            <p:cNvPr id="218" name="Овал 217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9845607" y="1908316"/>
              <a:ext cx="1184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-10,0 до -7,1</a:t>
              </a:r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5598223" y="5874763"/>
            <a:ext cx="1343655" cy="276999"/>
            <a:chOff x="9632569" y="2243262"/>
            <a:chExt cx="1343655" cy="276999"/>
          </a:xfrm>
        </p:grpSpPr>
        <p:sp>
          <p:nvSpPr>
            <p:cNvPr id="221" name="Овал 220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9870472" y="2243262"/>
              <a:ext cx="11057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-7,1 до -4,3</a:t>
              </a:r>
            </a:p>
          </p:txBody>
        </p:sp>
      </p:grpSp>
      <p:grpSp>
        <p:nvGrpSpPr>
          <p:cNvPr id="223" name="Группа 222"/>
          <p:cNvGrpSpPr/>
          <p:nvPr/>
        </p:nvGrpSpPr>
        <p:grpSpPr>
          <a:xfrm>
            <a:off x="7102003" y="5874763"/>
            <a:ext cx="1262412" cy="276999"/>
            <a:chOff x="9632569" y="2543590"/>
            <a:chExt cx="1262412" cy="276999"/>
          </a:xfrm>
        </p:grpSpPr>
        <p:sp>
          <p:nvSpPr>
            <p:cNvPr id="224" name="Овал 223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9834113" y="2543590"/>
              <a:ext cx="10608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-4,3 до 0,0</a:t>
              </a:r>
            </a:p>
          </p:txBody>
        </p:sp>
      </p:grpSp>
      <p:grpSp>
        <p:nvGrpSpPr>
          <p:cNvPr id="226" name="Группа 225"/>
          <p:cNvGrpSpPr/>
          <p:nvPr/>
        </p:nvGrpSpPr>
        <p:grpSpPr>
          <a:xfrm>
            <a:off x="8647972" y="5874763"/>
            <a:ext cx="1214660" cy="276999"/>
            <a:chOff x="9632569" y="2851258"/>
            <a:chExt cx="1214660" cy="276999"/>
          </a:xfrm>
        </p:grpSpPr>
        <p:sp>
          <p:nvSpPr>
            <p:cNvPr id="227" name="Овал 226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9831245" y="2851258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0,0 до 2,5</a:t>
              </a:r>
            </a:p>
          </p:txBody>
        </p:sp>
      </p:grpSp>
      <p:grpSp>
        <p:nvGrpSpPr>
          <p:cNvPr id="229" name="Группа 228"/>
          <p:cNvGrpSpPr/>
          <p:nvPr/>
        </p:nvGrpSpPr>
        <p:grpSpPr>
          <a:xfrm>
            <a:off x="10227944" y="5874763"/>
            <a:ext cx="1288023" cy="276999"/>
            <a:chOff x="9632569" y="3167661"/>
            <a:chExt cx="1288023" cy="276999"/>
          </a:xfrm>
        </p:grpSpPr>
        <p:sp>
          <p:nvSpPr>
            <p:cNvPr id="230" name="Овал 229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9826062" y="3167661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2,5 до 14,5</a:t>
              </a:r>
            </a:p>
          </p:txBody>
        </p:sp>
      </p:grpSp>
      <p:grpSp>
        <p:nvGrpSpPr>
          <p:cNvPr id="134" name="Группа 133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232" name="Овал 231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3" name="Рисунок 232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776" y="713241"/>
              <a:ext cx="648000" cy="648000"/>
            </a:xfrm>
            <a:prstGeom prst="rect">
              <a:avLst/>
            </a:prstGeom>
          </p:spPr>
        </p:pic>
      </p:grpSp>
      <p:grpSp>
        <p:nvGrpSpPr>
          <p:cNvPr id="121" name="Группа 120"/>
          <p:cNvGrpSpPr/>
          <p:nvPr/>
        </p:nvGrpSpPr>
        <p:grpSpPr>
          <a:xfrm>
            <a:off x="4223066" y="1370933"/>
            <a:ext cx="7790400" cy="4471200"/>
            <a:chOff x="0" y="0"/>
            <a:chExt cx="15655132" cy="9082667"/>
          </a:xfrm>
        </p:grpSpPr>
        <p:sp>
          <p:nvSpPr>
            <p:cNvPr id="122" name="Камчатский край"/>
            <p:cNvSpPr>
              <a:spLocks/>
            </p:cNvSpPr>
            <p:nvPr/>
          </p:nvSpPr>
          <p:spPr bwMode="auto">
            <a:xfrm>
              <a:off x="13584351" y="1686917"/>
              <a:ext cx="2070781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Алтайский край"/>
            <p:cNvSpPr>
              <a:spLocks/>
            </p:cNvSpPr>
            <p:nvPr/>
          </p:nvSpPr>
          <p:spPr bwMode="auto">
            <a:xfrm>
              <a:off x="6295532" y="7919933"/>
              <a:ext cx="1143782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Амурская область"/>
            <p:cNvSpPr>
              <a:spLocks/>
            </p:cNvSpPr>
            <p:nvPr/>
          </p:nvSpPr>
          <p:spPr bwMode="auto">
            <a:xfrm>
              <a:off x="11325198" y="6185363"/>
              <a:ext cx="2051841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Архангельская область"/>
            <p:cNvSpPr>
              <a:spLocks/>
            </p:cNvSpPr>
            <p:nvPr/>
          </p:nvSpPr>
          <p:spPr bwMode="auto">
            <a:xfrm>
              <a:off x="2883128" y="3812242"/>
              <a:ext cx="1494155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Астраханская область"/>
            <p:cNvSpPr>
              <a:spLocks/>
            </p:cNvSpPr>
            <p:nvPr/>
          </p:nvSpPr>
          <p:spPr bwMode="auto">
            <a:xfrm>
              <a:off x="1682527" y="7262321"/>
              <a:ext cx="396704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Белгородская область"/>
            <p:cNvSpPr>
              <a:spLocks/>
            </p:cNvSpPr>
            <p:nvPr/>
          </p:nvSpPr>
          <p:spPr bwMode="auto">
            <a:xfrm>
              <a:off x="1105903" y="5956628"/>
              <a:ext cx="339885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29" name="Брянская область"/>
            <p:cNvSpPr>
              <a:spLocks/>
            </p:cNvSpPr>
            <p:nvPr/>
          </p:nvSpPr>
          <p:spPr bwMode="auto">
            <a:xfrm>
              <a:off x="1020677" y="5251363"/>
              <a:ext cx="462989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0" name="Владимирская область"/>
            <p:cNvSpPr>
              <a:spLocks/>
            </p:cNvSpPr>
            <p:nvPr/>
          </p:nvSpPr>
          <p:spPr bwMode="auto">
            <a:xfrm>
              <a:off x="2202336" y="5308547"/>
              <a:ext cx="406174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1" name="Волгоградская область"/>
            <p:cNvSpPr>
              <a:spLocks/>
            </p:cNvSpPr>
            <p:nvPr/>
          </p:nvSpPr>
          <p:spPr bwMode="auto">
            <a:xfrm>
              <a:off x="1436318" y="6518934"/>
              <a:ext cx="860714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5" name="Вологодская область"/>
            <p:cNvSpPr>
              <a:spLocks/>
            </p:cNvSpPr>
            <p:nvPr/>
          </p:nvSpPr>
          <p:spPr bwMode="auto">
            <a:xfrm>
              <a:off x="2325441" y="4384078"/>
              <a:ext cx="1238477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6" name="Воронежская область"/>
            <p:cNvSpPr>
              <a:spLocks/>
            </p:cNvSpPr>
            <p:nvPr/>
          </p:nvSpPr>
          <p:spPr bwMode="auto">
            <a:xfrm>
              <a:off x="1352112" y="6051934"/>
              <a:ext cx="576624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7" name="Еврейская автономная область"/>
            <p:cNvSpPr>
              <a:spLocks/>
            </p:cNvSpPr>
            <p:nvPr/>
          </p:nvSpPr>
          <p:spPr bwMode="auto">
            <a:xfrm>
              <a:off x="13367570" y="7281382"/>
              <a:ext cx="491399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8" name="Забайкальский край"/>
            <p:cNvSpPr>
              <a:spLocks/>
            </p:cNvSpPr>
            <p:nvPr/>
          </p:nvSpPr>
          <p:spPr bwMode="auto">
            <a:xfrm>
              <a:off x="10313990" y="6490342"/>
              <a:ext cx="1512075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9" name="Костромская область"/>
            <p:cNvSpPr>
              <a:spLocks/>
            </p:cNvSpPr>
            <p:nvPr/>
          </p:nvSpPr>
          <p:spPr bwMode="auto">
            <a:xfrm>
              <a:off x="2552711" y="5184649"/>
              <a:ext cx="859694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0" name="Иркутская область"/>
            <p:cNvSpPr>
              <a:spLocks/>
            </p:cNvSpPr>
            <p:nvPr/>
          </p:nvSpPr>
          <p:spPr bwMode="auto">
            <a:xfrm>
              <a:off x="8584114" y="5623057"/>
              <a:ext cx="2475936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1" name="Кабардино-Балкарская республика"/>
            <p:cNvSpPr>
              <a:spLocks/>
            </p:cNvSpPr>
            <p:nvPr/>
          </p:nvSpPr>
          <p:spPr bwMode="auto">
            <a:xfrm>
              <a:off x="793407" y="7834157"/>
              <a:ext cx="321966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2" name="Калининградская область"/>
            <p:cNvSpPr>
              <a:spLocks/>
            </p:cNvSpPr>
            <p:nvPr/>
          </p:nvSpPr>
          <p:spPr bwMode="auto">
            <a:xfrm>
              <a:off x="444051" y="3840834"/>
              <a:ext cx="284087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3" name="Калужская область"/>
            <p:cNvSpPr>
              <a:spLocks/>
            </p:cNvSpPr>
            <p:nvPr/>
          </p:nvSpPr>
          <p:spPr bwMode="auto">
            <a:xfrm>
              <a:off x="1436318" y="5251363"/>
              <a:ext cx="45454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4" name="Карачаево-Черкесская республика"/>
            <p:cNvSpPr>
              <a:spLocks/>
            </p:cNvSpPr>
            <p:nvPr/>
          </p:nvSpPr>
          <p:spPr bwMode="auto">
            <a:xfrm>
              <a:off x="623973" y="7605423"/>
              <a:ext cx="273600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5" name="Кемеровская область"/>
            <p:cNvSpPr>
              <a:spLocks/>
            </p:cNvSpPr>
            <p:nvPr/>
          </p:nvSpPr>
          <p:spPr bwMode="auto">
            <a:xfrm>
              <a:off x="7203592" y="7471994"/>
              <a:ext cx="548217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6" name="Кировская область"/>
            <p:cNvSpPr>
              <a:spLocks/>
            </p:cNvSpPr>
            <p:nvPr/>
          </p:nvSpPr>
          <p:spPr bwMode="auto">
            <a:xfrm>
              <a:off x="3091458" y="5203710"/>
              <a:ext cx="992268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7" name="Ивановская область"/>
            <p:cNvSpPr>
              <a:spLocks/>
            </p:cNvSpPr>
            <p:nvPr/>
          </p:nvSpPr>
          <p:spPr bwMode="auto">
            <a:xfrm>
              <a:off x="2391728" y="5337139"/>
              <a:ext cx="462991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48" name="Краснодарский край"/>
            <p:cNvSpPr>
              <a:spLocks noEditPoints="1"/>
            </p:cNvSpPr>
            <p:nvPr/>
          </p:nvSpPr>
          <p:spPr bwMode="auto">
            <a:xfrm>
              <a:off x="415642" y="6890627"/>
              <a:ext cx="605035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9" name="Красноярский край"/>
            <p:cNvSpPr>
              <a:spLocks/>
            </p:cNvSpPr>
            <p:nvPr/>
          </p:nvSpPr>
          <p:spPr bwMode="auto">
            <a:xfrm>
              <a:off x="7042610" y="2668569"/>
              <a:ext cx="2543242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0" name="Курганская область"/>
            <p:cNvSpPr>
              <a:spLocks/>
            </p:cNvSpPr>
            <p:nvPr/>
          </p:nvSpPr>
          <p:spPr bwMode="auto">
            <a:xfrm>
              <a:off x="4470961" y="6871566"/>
              <a:ext cx="784955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1" name="Курская область"/>
            <p:cNvSpPr>
              <a:spLocks/>
            </p:cNvSpPr>
            <p:nvPr/>
          </p:nvSpPr>
          <p:spPr bwMode="auto">
            <a:xfrm>
              <a:off x="1105903" y="5661179"/>
              <a:ext cx="444050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2" name="Ленинградская область"/>
            <p:cNvSpPr>
              <a:spLocks/>
            </p:cNvSpPr>
            <p:nvPr/>
          </p:nvSpPr>
          <p:spPr bwMode="auto">
            <a:xfrm>
              <a:off x="1815102" y="3859895"/>
              <a:ext cx="869165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3" name="Липецкая область"/>
            <p:cNvSpPr>
              <a:spLocks/>
            </p:cNvSpPr>
            <p:nvPr/>
          </p:nvSpPr>
          <p:spPr bwMode="auto">
            <a:xfrm>
              <a:off x="1521545" y="5832730"/>
              <a:ext cx="407192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4" name="Магаданская область"/>
            <p:cNvSpPr>
              <a:spLocks/>
            </p:cNvSpPr>
            <p:nvPr/>
          </p:nvSpPr>
          <p:spPr bwMode="auto">
            <a:xfrm>
              <a:off x="12734127" y="2458896"/>
              <a:ext cx="1417381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5" name="г. Москва"/>
            <p:cNvSpPr>
              <a:spLocks/>
            </p:cNvSpPr>
            <p:nvPr/>
          </p:nvSpPr>
          <p:spPr bwMode="auto">
            <a:xfrm>
              <a:off x="2003475" y="5337139"/>
              <a:ext cx="10416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56" name="Московская область"/>
            <p:cNvSpPr>
              <a:spLocks noEditPoints="1"/>
            </p:cNvSpPr>
            <p:nvPr/>
          </p:nvSpPr>
          <p:spPr bwMode="auto">
            <a:xfrm>
              <a:off x="1815102" y="5117935"/>
              <a:ext cx="491400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7" name="Мурманская область"/>
            <p:cNvSpPr>
              <a:spLocks/>
            </p:cNvSpPr>
            <p:nvPr/>
          </p:nvSpPr>
          <p:spPr bwMode="auto">
            <a:xfrm>
              <a:off x="3204073" y="2725753"/>
              <a:ext cx="813366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8" name="Ненецкий автономный округ"/>
            <p:cNvSpPr>
              <a:spLocks/>
            </p:cNvSpPr>
            <p:nvPr/>
          </p:nvSpPr>
          <p:spPr bwMode="auto">
            <a:xfrm>
              <a:off x="4102665" y="3650221"/>
              <a:ext cx="1786694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9" name="Нижегородская область"/>
            <p:cNvSpPr>
              <a:spLocks/>
            </p:cNvSpPr>
            <p:nvPr/>
          </p:nvSpPr>
          <p:spPr bwMode="auto">
            <a:xfrm>
              <a:off x="2382258" y="5575404"/>
              <a:ext cx="878633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0" name="Новгородская область"/>
            <p:cNvSpPr>
              <a:spLocks/>
            </p:cNvSpPr>
            <p:nvPr/>
          </p:nvSpPr>
          <p:spPr bwMode="auto">
            <a:xfrm>
              <a:off x="1701467" y="4298303"/>
              <a:ext cx="661852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1" name="Новосибирская область"/>
            <p:cNvSpPr>
              <a:spLocks/>
            </p:cNvSpPr>
            <p:nvPr/>
          </p:nvSpPr>
          <p:spPr bwMode="auto">
            <a:xfrm>
              <a:off x="6050342" y="7214668"/>
              <a:ext cx="1162720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2" name="Омская область"/>
            <p:cNvSpPr>
              <a:spLocks/>
            </p:cNvSpPr>
            <p:nvPr/>
          </p:nvSpPr>
          <p:spPr bwMode="auto">
            <a:xfrm>
              <a:off x="5521064" y="6814382"/>
              <a:ext cx="717651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3" name="Оренбургская область"/>
            <p:cNvSpPr>
              <a:spLocks/>
            </p:cNvSpPr>
            <p:nvPr/>
          </p:nvSpPr>
          <p:spPr bwMode="auto">
            <a:xfrm>
              <a:off x="2911536" y="6738138"/>
              <a:ext cx="1181659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4" name="Орловская область"/>
            <p:cNvSpPr>
              <a:spLocks/>
            </p:cNvSpPr>
            <p:nvPr/>
          </p:nvSpPr>
          <p:spPr bwMode="auto">
            <a:xfrm>
              <a:off x="1342643" y="5556343"/>
              <a:ext cx="330415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5" name="Пензенская область"/>
            <p:cNvSpPr>
              <a:spLocks/>
            </p:cNvSpPr>
            <p:nvPr/>
          </p:nvSpPr>
          <p:spPr bwMode="auto">
            <a:xfrm>
              <a:off x="2164458" y="6090056"/>
              <a:ext cx="453522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6" name="Пермский край"/>
            <p:cNvSpPr>
              <a:spLocks/>
            </p:cNvSpPr>
            <p:nvPr/>
          </p:nvSpPr>
          <p:spPr bwMode="auto">
            <a:xfrm>
              <a:off x="3772248" y="5499159"/>
              <a:ext cx="973330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7" name="Приморский край"/>
            <p:cNvSpPr>
              <a:spLocks/>
            </p:cNvSpPr>
            <p:nvPr/>
          </p:nvSpPr>
          <p:spPr bwMode="auto">
            <a:xfrm>
              <a:off x="13906316" y="6966872"/>
              <a:ext cx="652383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8" name="Псковская область"/>
            <p:cNvSpPr>
              <a:spLocks/>
            </p:cNvSpPr>
            <p:nvPr/>
          </p:nvSpPr>
          <p:spPr bwMode="auto">
            <a:xfrm>
              <a:off x="1379501" y="4060037"/>
              <a:ext cx="464009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9" name="Республика Адыгея"/>
            <p:cNvSpPr>
              <a:spLocks/>
            </p:cNvSpPr>
            <p:nvPr/>
          </p:nvSpPr>
          <p:spPr bwMode="auto">
            <a:xfrm>
              <a:off x="586094" y="7214668"/>
              <a:ext cx="197843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0" name="Республика Алтай"/>
            <p:cNvSpPr>
              <a:spLocks/>
            </p:cNvSpPr>
            <p:nvPr/>
          </p:nvSpPr>
          <p:spPr bwMode="auto">
            <a:xfrm>
              <a:off x="7052079" y="8358341"/>
              <a:ext cx="747079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1" name="Республика Башкортостан"/>
            <p:cNvSpPr>
              <a:spLocks/>
            </p:cNvSpPr>
            <p:nvPr/>
          </p:nvSpPr>
          <p:spPr bwMode="auto">
            <a:xfrm>
              <a:off x="3431343" y="6461750"/>
              <a:ext cx="832305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2" name="Республика Бурятия"/>
            <p:cNvSpPr>
              <a:spLocks/>
            </p:cNvSpPr>
            <p:nvPr/>
          </p:nvSpPr>
          <p:spPr bwMode="auto">
            <a:xfrm>
              <a:off x="9009226" y="6785791"/>
              <a:ext cx="2098172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3" name="Республика Дагестан"/>
            <p:cNvSpPr>
              <a:spLocks/>
            </p:cNvSpPr>
            <p:nvPr/>
          </p:nvSpPr>
          <p:spPr bwMode="auto">
            <a:xfrm>
              <a:off x="1096434" y="7919933"/>
              <a:ext cx="444050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4" name="Республика Ингушетия"/>
            <p:cNvSpPr>
              <a:spLocks/>
            </p:cNvSpPr>
            <p:nvPr/>
          </p:nvSpPr>
          <p:spPr bwMode="auto">
            <a:xfrm>
              <a:off x="1049086" y="8062892"/>
              <a:ext cx="236739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5" name="Республика Калмыкия"/>
            <p:cNvSpPr>
              <a:spLocks/>
            </p:cNvSpPr>
            <p:nvPr/>
          </p:nvSpPr>
          <p:spPr bwMode="auto">
            <a:xfrm>
              <a:off x="1096434" y="7233729"/>
              <a:ext cx="766016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6" name="Республика Карелия"/>
            <p:cNvSpPr>
              <a:spLocks/>
            </p:cNvSpPr>
            <p:nvPr/>
          </p:nvSpPr>
          <p:spPr bwMode="auto">
            <a:xfrm>
              <a:off x="2297032" y="3145099"/>
              <a:ext cx="1086963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7" name="Республика Коми"/>
            <p:cNvSpPr>
              <a:spLocks/>
            </p:cNvSpPr>
            <p:nvPr/>
          </p:nvSpPr>
          <p:spPr bwMode="auto">
            <a:xfrm>
              <a:off x="3611265" y="4326894"/>
              <a:ext cx="2268624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8" name="Республика Марий Эл"/>
            <p:cNvSpPr>
              <a:spLocks/>
            </p:cNvSpPr>
            <p:nvPr/>
          </p:nvSpPr>
          <p:spPr bwMode="auto">
            <a:xfrm>
              <a:off x="2902067" y="5842261"/>
              <a:ext cx="462989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9" name="Республика Мордовия"/>
            <p:cNvSpPr>
              <a:spLocks/>
            </p:cNvSpPr>
            <p:nvPr/>
          </p:nvSpPr>
          <p:spPr bwMode="auto">
            <a:xfrm>
              <a:off x="2249684" y="5908975"/>
              <a:ext cx="519809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0" name="Республика Саха (Якутия)"/>
            <p:cNvSpPr>
              <a:spLocks/>
            </p:cNvSpPr>
            <p:nvPr/>
          </p:nvSpPr>
          <p:spPr bwMode="auto">
            <a:xfrm>
              <a:off x="9151269" y="1944243"/>
              <a:ext cx="3913274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1" name="Северная Осетия-Алания"/>
            <p:cNvSpPr>
              <a:spLocks/>
            </p:cNvSpPr>
            <p:nvPr/>
          </p:nvSpPr>
          <p:spPr bwMode="auto">
            <a:xfrm>
              <a:off x="878633" y="8043831"/>
              <a:ext cx="189392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2" name="Республика Татарстан"/>
            <p:cNvSpPr>
              <a:spLocks/>
            </p:cNvSpPr>
            <p:nvPr/>
          </p:nvSpPr>
          <p:spPr bwMode="auto">
            <a:xfrm>
              <a:off x="2845249" y="6137709"/>
              <a:ext cx="822833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3" name="Республика Тыва"/>
            <p:cNvSpPr>
              <a:spLocks/>
            </p:cNvSpPr>
            <p:nvPr/>
          </p:nvSpPr>
          <p:spPr bwMode="auto">
            <a:xfrm>
              <a:off x="7713932" y="8072422"/>
              <a:ext cx="1323703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4" name="Республика Хакасия"/>
            <p:cNvSpPr>
              <a:spLocks/>
            </p:cNvSpPr>
            <p:nvPr/>
          </p:nvSpPr>
          <p:spPr bwMode="auto">
            <a:xfrm>
              <a:off x="7581357" y="7757912"/>
              <a:ext cx="510338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5" name="Ростовская область"/>
            <p:cNvSpPr>
              <a:spLocks/>
            </p:cNvSpPr>
            <p:nvPr/>
          </p:nvSpPr>
          <p:spPr bwMode="auto">
            <a:xfrm>
              <a:off x="869164" y="6585648"/>
              <a:ext cx="766016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6" name="Рязанская область"/>
            <p:cNvSpPr>
              <a:spLocks/>
            </p:cNvSpPr>
            <p:nvPr/>
          </p:nvSpPr>
          <p:spPr bwMode="auto">
            <a:xfrm>
              <a:off x="1862449" y="5670710"/>
              <a:ext cx="519809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7" name="Самарская область"/>
            <p:cNvSpPr>
              <a:spLocks/>
            </p:cNvSpPr>
            <p:nvPr/>
          </p:nvSpPr>
          <p:spPr bwMode="auto">
            <a:xfrm>
              <a:off x="2722145" y="6576117"/>
              <a:ext cx="595563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8" name="г. Санкт-Петербург"/>
            <p:cNvSpPr>
              <a:spLocks/>
            </p:cNvSpPr>
            <p:nvPr/>
          </p:nvSpPr>
          <p:spPr bwMode="auto">
            <a:xfrm>
              <a:off x="2050823" y="4060037"/>
              <a:ext cx="17992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9" name="Саратовская область"/>
            <p:cNvSpPr>
              <a:spLocks/>
            </p:cNvSpPr>
            <p:nvPr/>
          </p:nvSpPr>
          <p:spPr bwMode="auto">
            <a:xfrm>
              <a:off x="1947676" y="6385505"/>
              <a:ext cx="916513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0" name="Сахалинская область"/>
            <p:cNvSpPr>
              <a:spLocks/>
            </p:cNvSpPr>
            <p:nvPr/>
          </p:nvSpPr>
          <p:spPr bwMode="auto">
            <a:xfrm>
              <a:off x="13906316" y="5594465"/>
              <a:ext cx="1314234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1" name="Свердловская область"/>
            <p:cNvSpPr>
              <a:spLocks/>
            </p:cNvSpPr>
            <p:nvPr/>
          </p:nvSpPr>
          <p:spPr bwMode="auto">
            <a:xfrm>
              <a:off x="4093196" y="5642118"/>
              <a:ext cx="1086963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2" name="Смоленская область"/>
            <p:cNvSpPr>
              <a:spLocks/>
            </p:cNvSpPr>
            <p:nvPr/>
          </p:nvSpPr>
          <p:spPr bwMode="auto">
            <a:xfrm>
              <a:off x="1276356" y="4812955"/>
              <a:ext cx="576624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3" name="Ставропольский край"/>
            <p:cNvSpPr>
              <a:spLocks/>
            </p:cNvSpPr>
            <p:nvPr/>
          </p:nvSpPr>
          <p:spPr bwMode="auto">
            <a:xfrm>
              <a:off x="878633" y="7338566"/>
              <a:ext cx="548215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94" name="Тамбовская область"/>
            <p:cNvSpPr>
              <a:spLocks/>
            </p:cNvSpPr>
            <p:nvPr/>
          </p:nvSpPr>
          <p:spPr bwMode="auto">
            <a:xfrm>
              <a:off x="1815102" y="5994750"/>
              <a:ext cx="377765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5" name="Тверская область"/>
            <p:cNvSpPr>
              <a:spLocks/>
            </p:cNvSpPr>
            <p:nvPr/>
          </p:nvSpPr>
          <p:spPr bwMode="auto">
            <a:xfrm>
              <a:off x="1559423" y="4612813"/>
              <a:ext cx="908061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6" name="Томская область"/>
            <p:cNvSpPr>
              <a:spLocks/>
            </p:cNvSpPr>
            <p:nvPr/>
          </p:nvSpPr>
          <p:spPr bwMode="auto">
            <a:xfrm>
              <a:off x="6182916" y="6461750"/>
              <a:ext cx="1587833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7" name="Тульская область"/>
            <p:cNvSpPr>
              <a:spLocks/>
            </p:cNvSpPr>
            <p:nvPr/>
          </p:nvSpPr>
          <p:spPr bwMode="auto">
            <a:xfrm>
              <a:off x="1625710" y="5489628"/>
              <a:ext cx="321966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8" name="Тюменская область"/>
            <p:cNvSpPr>
              <a:spLocks/>
            </p:cNvSpPr>
            <p:nvPr/>
          </p:nvSpPr>
          <p:spPr bwMode="auto">
            <a:xfrm>
              <a:off x="4953909" y="6404566"/>
              <a:ext cx="1210068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9" name="Республика Удмуртия"/>
            <p:cNvSpPr>
              <a:spLocks/>
            </p:cNvSpPr>
            <p:nvPr/>
          </p:nvSpPr>
          <p:spPr bwMode="auto">
            <a:xfrm>
              <a:off x="3440813" y="5947097"/>
              <a:ext cx="462991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0" name="Ульяновская область"/>
            <p:cNvSpPr>
              <a:spLocks/>
            </p:cNvSpPr>
            <p:nvPr/>
          </p:nvSpPr>
          <p:spPr bwMode="auto">
            <a:xfrm>
              <a:off x="2543241" y="6280669"/>
              <a:ext cx="567157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1" name="Хабаровский край"/>
            <p:cNvSpPr>
              <a:spLocks/>
            </p:cNvSpPr>
            <p:nvPr/>
          </p:nvSpPr>
          <p:spPr bwMode="auto">
            <a:xfrm>
              <a:off x="12364813" y="4145813"/>
              <a:ext cx="2127599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2" name="ХМАО"/>
            <p:cNvSpPr>
              <a:spLocks/>
            </p:cNvSpPr>
            <p:nvPr/>
          </p:nvSpPr>
          <p:spPr bwMode="auto">
            <a:xfrm>
              <a:off x="4849744" y="5003567"/>
              <a:ext cx="2552710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3" name="Челябинская область"/>
            <p:cNvSpPr>
              <a:spLocks/>
            </p:cNvSpPr>
            <p:nvPr/>
          </p:nvSpPr>
          <p:spPr bwMode="auto">
            <a:xfrm>
              <a:off x="3903804" y="6785791"/>
              <a:ext cx="680792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4" name="Чеченская республика"/>
            <p:cNvSpPr>
              <a:spLocks/>
            </p:cNvSpPr>
            <p:nvPr/>
          </p:nvSpPr>
          <p:spPr bwMode="auto">
            <a:xfrm>
              <a:off x="1086964" y="8120075"/>
              <a:ext cx="302006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5" name="Республика Чувашия"/>
            <p:cNvSpPr>
              <a:spLocks/>
            </p:cNvSpPr>
            <p:nvPr/>
          </p:nvSpPr>
          <p:spPr bwMode="auto">
            <a:xfrm>
              <a:off x="2778962" y="6004281"/>
              <a:ext cx="284087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6" name="Чукотский автономный округ"/>
            <p:cNvSpPr>
              <a:spLocks/>
            </p:cNvSpPr>
            <p:nvPr/>
          </p:nvSpPr>
          <p:spPr bwMode="auto">
            <a:xfrm>
              <a:off x="12611022" y="0"/>
              <a:ext cx="2051842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7" name="Ямало-Ненецкий автономный округ"/>
            <p:cNvSpPr>
              <a:spLocks/>
            </p:cNvSpPr>
            <p:nvPr/>
          </p:nvSpPr>
          <p:spPr bwMode="auto">
            <a:xfrm>
              <a:off x="5360081" y="3688344"/>
              <a:ext cx="2088703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8" name="Ярославская область"/>
            <p:cNvSpPr>
              <a:spLocks/>
            </p:cNvSpPr>
            <p:nvPr/>
          </p:nvSpPr>
          <p:spPr bwMode="auto">
            <a:xfrm>
              <a:off x="2278093" y="4936853"/>
              <a:ext cx="406174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9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5112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7BA8DF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891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8" y="723293"/>
            <a:ext cx="10702769" cy="553559"/>
          </a:xfrm>
        </p:spPr>
        <p:txBody>
          <a:bodyPr/>
          <a:lstStyle/>
          <a:p>
            <a:r>
              <a:rPr lang="ru-RU" dirty="0"/>
              <a:t>ЧИСЛО ЗАРЕГИСТРИРОВАННЫХ </a:t>
            </a:r>
            <a:r>
              <a:rPr lang="ru-RU" dirty="0" smtClean="0"/>
              <a:t>РОДИВШИХСЯ</a:t>
            </a:r>
          </a:p>
          <a:p>
            <a:pPr>
              <a:lnSpc>
                <a:spcPct val="50000"/>
              </a:lnSpc>
            </a:pPr>
            <a:r>
              <a:rPr lang="ru-RU" sz="1600" dirty="0" smtClean="0"/>
              <a:t>ТЫСЯЧ ЧЕЛОВЕК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465106"/>
              </p:ext>
            </p:extLst>
          </p:nvPr>
        </p:nvGraphicFramePr>
        <p:xfrm>
          <a:off x="3267654" y="1512837"/>
          <a:ext cx="8609958" cy="405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68FD7A0-ECF7-4273-8C04-A116EFB25845}"/>
              </a:ext>
            </a:extLst>
          </p:cNvPr>
          <p:cNvCxnSpPr>
            <a:cxnSpLocks/>
          </p:cNvCxnSpPr>
          <p:nvPr/>
        </p:nvCxnSpPr>
        <p:spPr>
          <a:xfrm>
            <a:off x="11431884" y="6110294"/>
            <a:ext cx="0" cy="66"/>
          </a:xfrm>
          <a:prstGeom prst="line">
            <a:avLst/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20"/>
          <p:cNvGrpSpPr/>
          <p:nvPr/>
        </p:nvGrpSpPr>
        <p:grpSpPr>
          <a:xfrm>
            <a:off x="5086664" y="5819972"/>
            <a:ext cx="516677" cy="170846"/>
            <a:chOff x="2156039" y="6355682"/>
            <a:chExt cx="516677" cy="17084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539835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7207885" y="5819972"/>
            <a:ext cx="516677" cy="170846"/>
            <a:chOff x="2156039" y="6355682"/>
            <a:chExt cx="516677" cy="170846"/>
          </a:xfrm>
        </p:grpSpPr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7661056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9402452" y="5819972"/>
            <a:ext cx="516677" cy="170846"/>
            <a:chOff x="2156039" y="6355682"/>
            <a:chExt cx="516677" cy="170846"/>
          </a:xfrm>
        </p:grpSpPr>
        <p:cxnSp>
          <p:nvCxnSpPr>
            <p:cNvPr id="64" name="Прямая соединительная линия 63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9855623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ru-RU" sz="20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Текст 3">
            <a:extLst>
              <a:ext uri="{FF2B5EF4-FFF2-40B4-BE49-F238E27FC236}">
                <a16:creationId xmlns:a16="http://schemas.microsoft.com/office/drawing/2014/main" id="{85D153DA-6025-4EA0-9C6F-B3EE872C2559}"/>
              </a:ext>
            </a:extLst>
          </p:cNvPr>
          <p:cNvSpPr txBox="1">
            <a:spLocks/>
          </p:cNvSpPr>
          <p:nvPr/>
        </p:nvSpPr>
        <p:spPr>
          <a:xfrm>
            <a:off x="694473" y="2595416"/>
            <a:ext cx="1749285" cy="53534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</a:rPr>
              <a:t>338,3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68" name="Текст 3">
            <a:extLst>
              <a:ext uri="{FF2B5EF4-FFF2-40B4-BE49-F238E27FC236}">
                <a16:creationId xmlns:a16="http://schemas.microsoft.com/office/drawing/2014/main" id="{A32EED18-2F4F-48ED-98E6-4DA132266EE2}"/>
              </a:ext>
            </a:extLst>
          </p:cNvPr>
          <p:cNvSpPr txBox="1">
            <a:spLocks/>
          </p:cNvSpPr>
          <p:nvPr/>
        </p:nvSpPr>
        <p:spPr>
          <a:xfrm>
            <a:off x="313380" y="3808177"/>
            <a:ext cx="2511470" cy="23472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ru-RU" sz="1400" b="1" dirty="0"/>
              <a:t>В РАСЧЁТЕ НА 1000 ЧЕЛ.</a:t>
            </a:r>
            <a:r>
              <a:rPr lang="ru-RU" sz="1400" dirty="0"/>
              <a:t> </a:t>
            </a:r>
          </a:p>
        </p:txBody>
      </p:sp>
      <p:sp>
        <p:nvSpPr>
          <p:cNvPr id="69" name="Текст 3">
            <a:extLst>
              <a:ext uri="{FF2B5EF4-FFF2-40B4-BE49-F238E27FC236}">
                <a16:creationId xmlns:a16="http://schemas.microsoft.com/office/drawing/2014/main" id="{35AAF212-D6D3-41D0-8A49-575894536DDA}"/>
              </a:ext>
            </a:extLst>
          </p:cNvPr>
          <p:cNvSpPr txBox="1">
            <a:spLocks/>
          </p:cNvSpPr>
          <p:nvPr/>
        </p:nvSpPr>
        <p:spPr>
          <a:xfrm>
            <a:off x="945876" y="3946037"/>
            <a:ext cx="1246478" cy="775590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</a:rPr>
              <a:t>9,3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70" name="Текст 3">
            <a:extLst>
              <a:ext uri="{FF2B5EF4-FFF2-40B4-BE49-F238E27FC236}">
                <a16:creationId xmlns:a16="http://schemas.microsoft.com/office/drawing/2014/main" id="{37138CD5-BD33-4028-B75B-D827A718AFD1}"/>
              </a:ext>
            </a:extLst>
          </p:cNvPr>
          <p:cNvSpPr txBox="1">
            <a:spLocks/>
          </p:cNvSpPr>
          <p:nvPr/>
        </p:nvSpPr>
        <p:spPr>
          <a:xfrm>
            <a:off x="573489" y="5253003"/>
            <a:ext cx="1991252" cy="26837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ru-RU" sz="1400" b="1" dirty="0" smtClean="0"/>
              <a:t>ИЗМЕНЕНИЕ</a:t>
            </a:r>
            <a:r>
              <a:rPr lang="en-US" sz="1400" b="1" dirty="0" smtClean="0"/>
              <a:t>, %</a:t>
            </a:r>
            <a:endParaRPr lang="ru-RU" sz="1400" b="1" dirty="0"/>
          </a:p>
        </p:txBody>
      </p:sp>
      <p:sp>
        <p:nvSpPr>
          <p:cNvPr id="71" name="Текст 3">
            <a:extLst>
              <a:ext uri="{FF2B5EF4-FFF2-40B4-BE49-F238E27FC236}">
                <a16:creationId xmlns:a16="http://schemas.microsoft.com/office/drawing/2014/main" id="{616A2C7C-8B74-4C7B-BEA8-0A7C14666B0B}"/>
              </a:ext>
            </a:extLst>
          </p:cNvPr>
          <p:cNvSpPr txBox="1">
            <a:spLocks/>
          </p:cNvSpPr>
          <p:nvPr/>
        </p:nvSpPr>
        <p:spPr>
          <a:xfrm>
            <a:off x="703729" y="5536901"/>
            <a:ext cx="1730773" cy="661823"/>
          </a:xfrm>
          <a:prstGeom prst="rect">
            <a:avLst/>
          </a:prstGeom>
        </p:spPr>
        <p:txBody>
          <a:bodyPr anchor="t"/>
          <a:lstStyle>
            <a:defPPr>
              <a:defRPr lang="ru-RU"/>
            </a:defPPr>
            <a:lvl1pPr indent="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>
                <a:solidFill>
                  <a:srgbClr val="DA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sz="4800" dirty="0" smtClean="0">
                <a:solidFill>
                  <a:srgbClr val="E1002B"/>
                </a:solidFill>
              </a:rPr>
              <a:t>-6,1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11290" y="2290294"/>
            <a:ext cx="2315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ru-RU" sz="14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ТЫСЯЧ ЧЕЛОВЕК 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05551" y="5392206"/>
            <a:ext cx="19271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январю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марту 2019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47" name="Текст 3">
            <a:extLst>
              <a:ext uri="{FF2B5EF4-FFF2-40B4-BE49-F238E27FC236}">
                <a16:creationId xmlns:a16="http://schemas.microsoft.com/office/drawing/2014/main" id="{77EF7C43-0E48-4310-BF1D-0D4B0714CBAB}"/>
              </a:ext>
            </a:extLst>
          </p:cNvPr>
          <p:cNvSpPr txBox="1">
            <a:spLocks/>
          </p:cNvSpPr>
          <p:nvPr/>
        </p:nvSpPr>
        <p:spPr>
          <a:xfrm>
            <a:off x="257492" y="1627766"/>
            <a:ext cx="2623246" cy="37403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FFC32E"/>
                </a:solidFill>
              </a:rPr>
              <a:t>2020 </a:t>
            </a:r>
            <a:r>
              <a:rPr lang="ru-RU" sz="3200" b="1" dirty="0" smtClean="0">
                <a:solidFill>
                  <a:srgbClr val="FFC32E"/>
                </a:solidFill>
              </a:rPr>
              <a:t>ГОД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05739" y="1968490"/>
            <a:ext cx="17267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 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</a:p>
        </p:txBody>
      </p:sp>
      <p:grpSp>
        <p:nvGrpSpPr>
          <p:cNvPr id="54" name="Группа 53"/>
          <p:cNvGrpSpPr/>
          <p:nvPr/>
        </p:nvGrpSpPr>
        <p:grpSpPr>
          <a:xfrm>
            <a:off x="436776" y="665989"/>
            <a:ext cx="720000" cy="720000"/>
            <a:chOff x="11084702" y="505818"/>
            <a:chExt cx="864000" cy="864000"/>
          </a:xfrm>
        </p:grpSpPr>
        <p:pic>
          <p:nvPicPr>
            <p:cNvPr id="75" name="Рисунок 74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702" y="577818"/>
              <a:ext cx="720000" cy="720000"/>
            </a:xfrm>
            <a:prstGeom prst="rect">
              <a:avLst/>
            </a:prstGeom>
          </p:spPr>
        </p:pic>
        <p:sp>
          <p:nvSpPr>
            <p:cNvPr id="76" name="Овал 75"/>
            <p:cNvSpPr/>
            <p:nvPr/>
          </p:nvSpPr>
          <p:spPr>
            <a:xfrm>
              <a:off x="11084702" y="505818"/>
              <a:ext cx="864000" cy="864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098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7329" y="879161"/>
            <a:ext cx="10696778" cy="836336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dirty="0" smtClean="0"/>
              <a:t>КОЭФФИЦИЕНТ РОЖДАЕМОСТИ </a:t>
            </a:r>
          </a:p>
          <a:p>
            <a:pPr>
              <a:lnSpc>
                <a:spcPct val="50000"/>
              </a:lnSpc>
            </a:pPr>
            <a:r>
              <a:rPr lang="ru-RU" sz="1600" dirty="0" smtClean="0"/>
              <a:t>НА 1000 ЧЕЛОВЕК НАСЕЛЕНИЯ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23072" y="5732862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grpSp>
        <p:nvGrpSpPr>
          <p:cNvPr id="5" name="Группа 4"/>
          <p:cNvGrpSpPr/>
          <p:nvPr/>
        </p:nvGrpSpPr>
        <p:grpSpPr>
          <a:xfrm>
            <a:off x="4178970" y="5876008"/>
            <a:ext cx="1229022" cy="276999"/>
            <a:chOff x="9632569" y="1908316"/>
            <a:chExt cx="1229022" cy="276999"/>
          </a:xfrm>
        </p:grpSpPr>
        <p:sp>
          <p:nvSpPr>
            <p:cNvPr id="122" name="Овал 121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9845607" y="1908316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6,7 до 8,2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011288" y="5876008"/>
            <a:ext cx="1253887" cy="276999"/>
            <a:chOff x="9632569" y="2243262"/>
            <a:chExt cx="1253887" cy="276999"/>
          </a:xfrm>
        </p:grpSpPr>
        <p:sp>
          <p:nvSpPr>
            <p:cNvPr id="123" name="Овал 122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699C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9870472" y="2243262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8,2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</a:rPr>
                <a:t>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9,7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7868471" y="5876008"/>
            <a:ext cx="1287611" cy="276999"/>
            <a:chOff x="9632569" y="2543590"/>
            <a:chExt cx="1287611" cy="276999"/>
          </a:xfrm>
        </p:grpSpPr>
        <p:sp>
          <p:nvSpPr>
            <p:cNvPr id="124" name="Овал 123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2962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9834113" y="2543590"/>
              <a:ext cx="10860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9,7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</a:rPr>
                <a:t> 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11,2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9759378" y="5876008"/>
            <a:ext cx="1363290" cy="276999"/>
            <a:chOff x="9632569" y="2851258"/>
            <a:chExt cx="1363290" cy="276999"/>
          </a:xfrm>
        </p:grpSpPr>
        <p:sp>
          <p:nvSpPr>
            <p:cNvPr id="125" name="Овал 124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1A3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9831245" y="2851258"/>
              <a:ext cx="1164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11,2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</a:rPr>
                <a:t> до </a:t>
              </a:r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18,8</a:t>
              </a:r>
            </a:p>
          </p:txBody>
        </p:sp>
      </p:grpSp>
      <p:graphicFrame>
        <p:nvGraphicFramePr>
          <p:cNvPr id="119" name="Таблица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26336"/>
              </p:ext>
            </p:extLst>
          </p:nvPr>
        </p:nvGraphicFramePr>
        <p:xfrm>
          <a:off x="247409" y="2112557"/>
          <a:ext cx="2080935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0935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Тыва</a:t>
                      </a:r>
                    </a:p>
                  </a:txBody>
                  <a:tcPr marL="8155" marR="8155" marT="815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8155" marR="8155" marT="815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Алтай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55" marR="8155" marT="815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Тамбовская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Смоленская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120" name="Диаграмма 119"/>
          <p:cNvGraphicFramePr/>
          <p:nvPr>
            <p:extLst>
              <p:ext uri="{D42A27DB-BD31-4B8C-83A1-F6EECF244321}">
                <p14:modId xmlns:p14="http://schemas.microsoft.com/office/powerpoint/2010/main" val="4201221820"/>
              </p:ext>
            </p:extLst>
          </p:nvPr>
        </p:nvGraphicFramePr>
        <p:xfrm>
          <a:off x="2257299" y="1968381"/>
          <a:ext cx="2582975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1" name="Прямая соединительная линия 120"/>
          <p:cNvCxnSpPr/>
          <p:nvPr/>
        </p:nvCxnSpPr>
        <p:spPr>
          <a:xfrm>
            <a:off x="2386678" y="21031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30" name="Группа 129"/>
          <p:cNvGrpSpPr/>
          <p:nvPr/>
        </p:nvGrpSpPr>
        <p:grpSpPr>
          <a:xfrm>
            <a:off x="436776" y="665989"/>
            <a:ext cx="720000" cy="720000"/>
            <a:chOff x="11084702" y="505818"/>
            <a:chExt cx="864000" cy="864000"/>
          </a:xfrm>
        </p:grpSpPr>
        <p:pic>
          <p:nvPicPr>
            <p:cNvPr id="131" name="Рисунок 130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702" y="577818"/>
              <a:ext cx="720000" cy="720000"/>
            </a:xfrm>
            <a:prstGeom prst="rect">
              <a:avLst/>
            </a:prstGeom>
          </p:spPr>
        </p:pic>
        <p:sp>
          <p:nvSpPr>
            <p:cNvPr id="134" name="Овал 133"/>
            <p:cNvSpPr/>
            <p:nvPr/>
          </p:nvSpPr>
          <p:spPr>
            <a:xfrm>
              <a:off x="11084702" y="505818"/>
              <a:ext cx="864000" cy="864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4224164" y="1372793"/>
            <a:ext cx="7790400" cy="4471200"/>
            <a:chOff x="0" y="0"/>
            <a:chExt cx="15771674" cy="9082667"/>
          </a:xfrm>
        </p:grpSpPr>
        <p:sp>
          <p:nvSpPr>
            <p:cNvPr id="220" name="Камчатский край"/>
            <p:cNvSpPr>
              <a:spLocks/>
            </p:cNvSpPr>
            <p:nvPr/>
          </p:nvSpPr>
          <p:spPr bwMode="auto">
            <a:xfrm>
              <a:off x="13687446" y="1686917"/>
              <a:ext cx="2084228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1" name="Алтайский край"/>
            <p:cNvSpPr>
              <a:spLocks/>
            </p:cNvSpPr>
            <p:nvPr/>
          </p:nvSpPr>
          <p:spPr bwMode="auto">
            <a:xfrm>
              <a:off x="6344838" y="7919933"/>
              <a:ext cx="1152747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2" name="Амурская область"/>
            <p:cNvSpPr>
              <a:spLocks/>
            </p:cNvSpPr>
            <p:nvPr/>
          </p:nvSpPr>
          <p:spPr bwMode="auto">
            <a:xfrm>
              <a:off x="11410363" y="6185363"/>
              <a:ext cx="2065288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3" name="Архангельская область"/>
            <p:cNvSpPr>
              <a:spLocks/>
            </p:cNvSpPr>
            <p:nvPr/>
          </p:nvSpPr>
          <p:spPr bwMode="auto">
            <a:xfrm>
              <a:off x="2905540" y="3812242"/>
              <a:ext cx="1503120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4" name="Астраханская область"/>
            <p:cNvSpPr>
              <a:spLocks/>
            </p:cNvSpPr>
            <p:nvPr/>
          </p:nvSpPr>
          <p:spPr bwMode="auto">
            <a:xfrm>
              <a:off x="1695975" y="7262321"/>
              <a:ext cx="401186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Белгородская область"/>
            <p:cNvSpPr>
              <a:spLocks/>
            </p:cNvSpPr>
            <p:nvPr/>
          </p:nvSpPr>
          <p:spPr bwMode="auto">
            <a:xfrm>
              <a:off x="1114868" y="5956628"/>
              <a:ext cx="344368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6" name="Брянская область"/>
            <p:cNvSpPr>
              <a:spLocks/>
            </p:cNvSpPr>
            <p:nvPr/>
          </p:nvSpPr>
          <p:spPr bwMode="auto">
            <a:xfrm>
              <a:off x="1029642" y="5251363"/>
              <a:ext cx="467472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7" name="Владимирская область"/>
            <p:cNvSpPr>
              <a:spLocks/>
            </p:cNvSpPr>
            <p:nvPr/>
          </p:nvSpPr>
          <p:spPr bwMode="auto">
            <a:xfrm>
              <a:off x="2220266" y="5308547"/>
              <a:ext cx="410656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8" name="Волгоградская область"/>
            <p:cNvSpPr>
              <a:spLocks/>
            </p:cNvSpPr>
            <p:nvPr/>
          </p:nvSpPr>
          <p:spPr bwMode="auto">
            <a:xfrm>
              <a:off x="1449766" y="6518934"/>
              <a:ext cx="865196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9" name="Вологодская область"/>
            <p:cNvSpPr>
              <a:spLocks/>
            </p:cNvSpPr>
            <p:nvPr/>
          </p:nvSpPr>
          <p:spPr bwMode="auto">
            <a:xfrm>
              <a:off x="2343371" y="4384078"/>
              <a:ext cx="1247442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0" name="Воронежская область"/>
            <p:cNvSpPr>
              <a:spLocks/>
            </p:cNvSpPr>
            <p:nvPr/>
          </p:nvSpPr>
          <p:spPr bwMode="auto">
            <a:xfrm>
              <a:off x="1361077" y="6051934"/>
              <a:ext cx="581107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1" name="Еврейская автономная область"/>
            <p:cNvSpPr>
              <a:spLocks/>
            </p:cNvSpPr>
            <p:nvPr/>
          </p:nvSpPr>
          <p:spPr bwMode="auto">
            <a:xfrm>
              <a:off x="13466182" y="7281382"/>
              <a:ext cx="495882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2" name="Забайкальский край"/>
            <p:cNvSpPr>
              <a:spLocks/>
            </p:cNvSpPr>
            <p:nvPr/>
          </p:nvSpPr>
          <p:spPr bwMode="auto">
            <a:xfrm>
              <a:off x="10390190" y="6490342"/>
              <a:ext cx="1525523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3" name="Костромская область"/>
            <p:cNvSpPr>
              <a:spLocks/>
            </p:cNvSpPr>
            <p:nvPr/>
          </p:nvSpPr>
          <p:spPr bwMode="auto">
            <a:xfrm>
              <a:off x="2570641" y="5184649"/>
              <a:ext cx="868659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4" name="Иркутская область"/>
            <p:cNvSpPr>
              <a:spLocks/>
            </p:cNvSpPr>
            <p:nvPr/>
          </p:nvSpPr>
          <p:spPr bwMode="auto">
            <a:xfrm>
              <a:off x="8646867" y="5623057"/>
              <a:ext cx="2498348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Кабардино-Балкарская республика"/>
            <p:cNvSpPr>
              <a:spLocks/>
            </p:cNvSpPr>
            <p:nvPr/>
          </p:nvSpPr>
          <p:spPr bwMode="auto">
            <a:xfrm>
              <a:off x="802372" y="7834157"/>
              <a:ext cx="321966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6" name="Калининградская область"/>
            <p:cNvSpPr>
              <a:spLocks/>
            </p:cNvSpPr>
            <p:nvPr/>
          </p:nvSpPr>
          <p:spPr bwMode="auto">
            <a:xfrm>
              <a:off x="448534" y="3840834"/>
              <a:ext cx="284087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7" name="Калужская область"/>
            <p:cNvSpPr>
              <a:spLocks/>
            </p:cNvSpPr>
            <p:nvPr/>
          </p:nvSpPr>
          <p:spPr bwMode="auto">
            <a:xfrm>
              <a:off x="1449766" y="5251363"/>
              <a:ext cx="45454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8" name="Карачаево-Черкесская республика"/>
            <p:cNvSpPr>
              <a:spLocks/>
            </p:cNvSpPr>
            <p:nvPr/>
          </p:nvSpPr>
          <p:spPr bwMode="auto">
            <a:xfrm>
              <a:off x="628456" y="7605423"/>
              <a:ext cx="278082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9" name="Кемеровская область"/>
            <p:cNvSpPr>
              <a:spLocks/>
            </p:cNvSpPr>
            <p:nvPr/>
          </p:nvSpPr>
          <p:spPr bwMode="auto">
            <a:xfrm>
              <a:off x="7257381" y="7471994"/>
              <a:ext cx="552699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0" name="Кировская область"/>
            <p:cNvSpPr>
              <a:spLocks/>
            </p:cNvSpPr>
            <p:nvPr/>
          </p:nvSpPr>
          <p:spPr bwMode="auto">
            <a:xfrm>
              <a:off x="3113870" y="5203710"/>
              <a:ext cx="1001233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1" name="Ивановская область"/>
            <p:cNvSpPr>
              <a:spLocks/>
            </p:cNvSpPr>
            <p:nvPr/>
          </p:nvSpPr>
          <p:spPr bwMode="auto">
            <a:xfrm>
              <a:off x="2409658" y="5337139"/>
              <a:ext cx="467473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2" name="Краснодарский край"/>
            <p:cNvSpPr>
              <a:spLocks noEditPoints="1"/>
            </p:cNvSpPr>
            <p:nvPr/>
          </p:nvSpPr>
          <p:spPr bwMode="auto">
            <a:xfrm>
              <a:off x="420125" y="6890627"/>
              <a:ext cx="609517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3" name="Красноярский край"/>
            <p:cNvSpPr>
              <a:spLocks/>
            </p:cNvSpPr>
            <p:nvPr/>
          </p:nvSpPr>
          <p:spPr bwMode="auto">
            <a:xfrm>
              <a:off x="7096399" y="2668569"/>
              <a:ext cx="2561171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4" name="Курганская область"/>
            <p:cNvSpPr>
              <a:spLocks/>
            </p:cNvSpPr>
            <p:nvPr/>
          </p:nvSpPr>
          <p:spPr bwMode="auto">
            <a:xfrm>
              <a:off x="4506820" y="6871566"/>
              <a:ext cx="789438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5" name="Курская область"/>
            <p:cNvSpPr>
              <a:spLocks/>
            </p:cNvSpPr>
            <p:nvPr/>
          </p:nvSpPr>
          <p:spPr bwMode="auto">
            <a:xfrm>
              <a:off x="1114868" y="5661179"/>
              <a:ext cx="448533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6" name="Ленинградская область"/>
            <p:cNvSpPr>
              <a:spLocks/>
            </p:cNvSpPr>
            <p:nvPr/>
          </p:nvSpPr>
          <p:spPr bwMode="auto">
            <a:xfrm>
              <a:off x="1828550" y="3859895"/>
              <a:ext cx="878129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7" name="Липецкая область"/>
            <p:cNvSpPr>
              <a:spLocks/>
            </p:cNvSpPr>
            <p:nvPr/>
          </p:nvSpPr>
          <p:spPr bwMode="auto">
            <a:xfrm>
              <a:off x="1534993" y="5832730"/>
              <a:ext cx="407192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8" name="Магаданская область"/>
            <p:cNvSpPr>
              <a:spLocks/>
            </p:cNvSpPr>
            <p:nvPr/>
          </p:nvSpPr>
          <p:spPr bwMode="auto">
            <a:xfrm>
              <a:off x="12828257" y="2458896"/>
              <a:ext cx="1430828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9" name="г. Москва"/>
            <p:cNvSpPr>
              <a:spLocks/>
            </p:cNvSpPr>
            <p:nvPr/>
          </p:nvSpPr>
          <p:spPr bwMode="auto">
            <a:xfrm>
              <a:off x="2021405" y="5337139"/>
              <a:ext cx="10416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0" name="Московская область"/>
            <p:cNvSpPr>
              <a:spLocks noEditPoints="1"/>
            </p:cNvSpPr>
            <p:nvPr/>
          </p:nvSpPr>
          <p:spPr bwMode="auto">
            <a:xfrm>
              <a:off x="1828550" y="5117935"/>
              <a:ext cx="495882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1" name="Мурманская область"/>
            <p:cNvSpPr>
              <a:spLocks/>
            </p:cNvSpPr>
            <p:nvPr/>
          </p:nvSpPr>
          <p:spPr bwMode="auto">
            <a:xfrm>
              <a:off x="3230968" y="2725753"/>
              <a:ext cx="817848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Ненецкий автономный округ"/>
            <p:cNvSpPr>
              <a:spLocks/>
            </p:cNvSpPr>
            <p:nvPr/>
          </p:nvSpPr>
          <p:spPr bwMode="auto">
            <a:xfrm>
              <a:off x="4134042" y="3650221"/>
              <a:ext cx="1800141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3" name="Нижегородская область"/>
            <p:cNvSpPr>
              <a:spLocks/>
            </p:cNvSpPr>
            <p:nvPr/>
          </p:nvSpPr>
          <p:spPr bwMode="auto">
            <a:xfrm>
              <a:off x="2400188" y="5575404"/>
              <a:ext cx="887598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4" name="Новгородская область"/>
            <p:cNvSpPr>
              <a:spLocks/>
            </p:cNvSpPr>
            <p:nvPr/>
          </p:nvSpPr>
          <p:spPr bwMode="auto">
            <a:xfrm>
              <a:off x="1714915" y="4298303"/>
              <a:ext cx="666334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5" name="Новосибирская область"/>
            <p:cNvSpPr>
              <a:spLocks/>
            </p:cNvSpPr>
            <p:nvPr/>
          </p:nvSpPr>
          <p:spPr bwMode="auto">
            <a:xfrm>
              <a:off x="6095166" y="7214668"/>
              <a:ext cx="1171685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6" name="Омская область"/>
            <p:cNvSpPr>
              <a:spLocks/>
            </p:cNvSpPr>
            <p:nvPr/>
          </p:nvSpPr>
          <p:spPr bwMode="auto">
            <a:xfrm>
              <a:off x="5561406" y="6814382"/>
              <a:ext cx="726615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7" name="Оренбургская область"/>
            <p:cNvSpPr>
              <a:spLocks/>
            </p:cNvSpPr>
            <p:nvPr/>
          </p:nvSpPr>
          <p:spPr bwMode="auto">
            <a:xfrm>
              <a:off x="2933948" y="6738138"/>
              <a:ext cx="1190624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8" name="Орловская область"/>
            <p:cNvSpPr>
              <a:spLocks/>
            </p:cNvSpPr>
            <p:nvPr/>
          </p:nvSpPr>
          <p:spPr bwMode="auto">
            <a:xfrm>
              <a:off x="1351608" y="5556343"/>
              <a:ext cx="334898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9" name="Пензенская область"/>
            <p:cNvSpPr>
              <a:spLocks/>
            </p:cNvSpPr>
            <p:nvPr/>
          </p:nvSpPr>
          <p:spPr bwMode="auto">
            <a:xfrm>
              <a:off x="2182388" y="6090056"/>
              <a:ext cx="458004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0" name="Пермский край"/>
            <p:cNvSpPr>
              <a:spLocks/>
            </p:cNvSpPr>
            <p:nvPr/>
          </p:nvSpPr>
          <p:spPr bwMode="auto">
            <a:xfrm>
              <a:off x="3799143" y="5499159"/>
              <a:ext cx="982294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1" name="Приморский край"/>
            <p:cNvSpPr>
              <a:spLocks/>
            </p:cNvSpPr>
            <p:nvPr/>
          </p:nvSpPr>
          <p:spPr bwMode="auto">
            <a:xfrm>
              <a:off x="14009411" y="6966872"/>
              <a:ext cx="656865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2" name="Псковская область"/>
            <p:cNvSpPr>
              <a:spLocks/>
            </p:cNvSpPr>
            <p:nvPr/>
          </p:nvSpPr>
          <p:spPr bwMode="auto">
            <a:xfrm>
              <a:off x="1392949" y="4060037"/>
              <a:ext cx="464009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3" name="Республика Адыгея"/>
            <p:cNvSpPr>
              <a:spLocks/>
            </p:cNvSpPr>
            <p:nvPr/>
          </p:nvSpPr>
          <p:spPr bwMode="auto">
            <a:xfrm>
              <a:off x="590577" y="7214668"/>
              <a:ext cx="202325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4" name="Республика Алтай"/>
            <p:cNvSpPr>
              <a:spLocks/>
            </p:cNvSpPr>
            <p:nvPr/>
          </p:nvSpPr>
          <p:spPr bwMode="auto">
            <a:xfrm>
              <a:off x="7105868" y="8358341"/>
              <a:ext cx="751561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Республика Башкортостан"/>
            <p:cNvSpPr>
              <a:spLocks/>
            </p:cNvSpPr>
            <p:nvPr/>
          </p:nvSpPr>
          <p:spPr bwMode="auto">
            <a:xfrm>
              <a:off x="3458238" y="6461750"/>
              <a:ext cx="836787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6" name="Республика Бурятия"/>
            <p:cNvSpPr>
              <a:spLocks/>
            </p:cNvSpPr>
            <p:nvPr/>
          </p:nvSpPr>
          <p:spPr bwMode="auto">
            <a:xfrm>
              <a:off x="9076462" y="6785791"/>
              <a:ext cx="2116101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7" name="Республика Дагестан"/>
            <p:cNvSpPr>
              <a:spLocks/>
            </p:cNvSpPr>
            <p:nvPr/>
          </p:nvSpPr>
          <p:spPr bwMode="auto">
            <a:xfrm>
              <a:off x="1105399" y="7919933"/>
              <a:ext cx="448533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8" name="Республика Ингушетия"/>
            <p:cNvSpPr>
              <a:spLocks/>
            </p:cNvSpPr>
            <p:nvPr/>
          </p:nvSpPr>
          <p:spPr bwMode="auto">
            <a:xfrm>
              <a:off x="1058051" y="8062892"/>
              <a:ext cx="236739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9" name="Республика Калмыкия"/>
            <p:cNvSpPr>
              <a:spLocks/>
            </p:cNvSpPr>
            <p:nvPr/>
          </p:nvSpPr>
          <p:spPr bwMode="auto">
            <a:xfrm>
              <a:off x="1105399" y="7233729"/>
              <a:ext cx="770499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Карелия"/>
            <p:cNvSpPr>
              <a:spLocks/>
            </p:cNvSpPr>
            <p:nvPr/>
          </p:nvSpPr>
          <p:spPr bwMode="auto">
            <a:xfrm>
              <a:off x="2314962" y="3145099"/>
              <a:ext cx="1095928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1" name="Республика Коми"/>
            <p:cNvSpPr>
              <a:spLocks/>
            </p:cNvSpPr>
            <p:nvPr/>
          </p:nvSpPr>
          <p:spPr bwMode="auto">
            <a:xfrm>
              <a:off x="3638160" y="4326894"/>
              <a:ext cx="2286553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2" name="Республика Марий Эл"/>
            <p:cNvSpPr>
              <a:spLocks/>
            </p:cNvSpPr>
            <p:nvPr/>
          </p:nvSpPr>
          <p:spPr bwMode="auto">
            <a:xfrm>
              <a:off x="2924479" y="5842261"/>
              <a:ext cx="467472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3" name="Республика Мордовия"/>
            <p:cNvSpPr>
              <a:spLocks/>
            </p:cNvSpPr>
            <p:nvPr/>
          </p:nvSpPr>
          <p:spPr bwMode="auto">
            <a:xfrm>
              <a:off x="2267614" y="5908975"/>
              <a:ext cx="524291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4" name="Республика Саха (Якутия)"/>
            <p:cNvSpPr>
              <a:spLocks/>
            </p:cNvSpPr>
            <p:nvPr/>
          </p:nvSpPr>
          <p:spPr bwMode="auto">
            <a:xfrm>
              <a:off x="9218505" y="1944243"/>
              <a:ext cx="3944650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5" name="Северная Осетия-Алания"/>
            <p:cNvSpPr>
              <a:spLocks/>
            </p:cNvSpPr>
            <p:nvPr/>
          </p:nvSpPr>
          <p:spPr bwMode="auto">
            <a:xfrm>
              <a:off x="887598" y="8043831"/>
              <a:ext cx="189392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6" name="Республика Татарстан"/>
            <p:cNvSpPr>
              <a:spLocks/>
            </p:cNvSpPr>
            <p:nvPr/>
          </p:nvSpPr>
          <p:spPr bwMode="auto">
            <a:xfrm>
              <a:off x="2867661" y="6137709"/>
              <a:ext cx="827316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7" name="Республика Тыва"/>
            <p:cNvSpPr>
              <a:spLocks/>
            </p:cNvSpPr>
            <p:nvPr/>
          </p:nvSpPr>
          <p:spPr bwMode="auto">
            <a:xfrm>
              <a:off x="7772203" y="8072422"/>
              <a:ext cx="1332668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Хакасия"/>
            <p:cNvSpPr>
              <a:spLocks/>
            </p:cNvSpPr>
            <p:nvPr/>
          </p:nvSpPr>
          <p:spPr bwMode="auto">
            <a:xfrm>
              <a:off x="7639628" y="7757912"/>
              <a:ext cx="514820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9" name="Ростовская область"/>
            <p:cNvSpPr>
              <a:spLocks/>
            </p:cNvSpPr>
            <p:nvPr/>
          </p:nvSpPr>
          <p:spPr bwMode="auto">
            <a:xfrm>
              <a:off x="878129" y="6585648"/>
              <a:ext cx="770499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0" name="Рязанская область"/>
            <p:cNvSpPr>
              <a:spLocks/>
            </p:cNvSpPr>
            <p:nvPr/>
          </p:nvSpPr>
          <p:spPr bwMode="auto">
            <a:xfrm>
              <a:off x="1875897" y="5670710"/>
              <a:ext cx="524291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1" name="Самарская область"/>
            <p:cNvSpPr>
              <a:spLocks/>
            </p:cNvSpPr>
            <p:nvPr/>
          </p:nvSpPr>
          <p:spPr bwMode="auto">
            <a:xfrm>
              <a:off x="2744557" y="6576117"/>
              <a:ext cx="600046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2" name="г. Санкт-Петербург"/>
            <p:cNvSpPr>
              <a:spLocks/>
            </p:cNvSpPr>
            <p:nvPr/>
          </p:nvSpPr>
          <p:spPr bwMode="auto">
            <a:xfrm>
              <a:off x="2068753" y="4060037"/>
              <a:ext cx="179922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3" name="Саратовская область"/>
            <p:cNvSpPr>
              <a:spLocks/>
            </p:cNvSpPr>
            <p:nvPr/>
          </p:nvSpPr>
          <p:spPr bwMode="auto">
            <a:xfrm>
              <a:off x="1961124" y="6385505"/>
              <a:ext cx="925477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4" name="Сахалинская область"/>
            <p:cNvSpPr>
              <a:spLocks/>
            </p:cNvSpPr>
            <p:nvPr/>
          </p:nvSpPr>
          <p:spPr bwMode="auto">
            <a:xfrm>
              <a:off x="14009411" y="5594465"/>
              <a:ext cx="1323198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5" name="Свердловская область"/>
            <p:cNvSpPr>
              <a:spLocks/>
            </p:cNvSpPr>
            <p:nvPr/>
          </p:nvSpPr>
          <p:spPr bwMode="auto">
            <a:xfrm>
              <a:off x="4124573" y="5642118"/>
              <a:ext cx="1095928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6" name="Смоленская область"/>
            <p:cNvSpPr>
              <a:spLocks/>
            </p:cNvSpPr>
            <p:nvPr/>
          </p:nvSpPr>
          <p:spPr bwMode="auto">
            <a:xfrm>
              <a:off x="1285321" y="4812955"/>
              <a:ext cx="581107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7" name="Ставропольский край"/>
            <p:cNvSpPr>
              <a:spLocks/>
            </p:cNvSpPr>
            <p:nvPr/>
          </p:nvSpPr>
          <p:spPr bwMode="auto">
            <a:xfrm>
              <a:off x="887598" y="7338566"/>
              <a:ext cx="552698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88" name="Тамбовская область"/>
            <p:cNvSpPr>
              <a:spLocks/>
            </p:cNvSpPr>
            <p:nvPr/>
          </p:nvSpPr>
          <p:spPr bwMode="auto">
            <a:xfrm>
              <a:off x="1828550" y="5994750"/>
              <a:ext cx="382247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9" name="Тверская область"/>
            <p:cNvSpPr>
              <a:spLocks/>
            </p:cNvSpPr>
            <p:nvPr/>
          </p:nvSpPr>
          <p:spPr bwMode="auto">
            <a:xfrm>
              <a:off x="1572871" y="4612813"/>
              <a:ext cx="912543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0" name="Томская область"/>
            <p:cNvSpPr>
              <a:spLocks/>
            </p:cNvSpPr>
            <p:nvPr/>
          </p:nvSpPr>
          <p:spPr bwMode="auto">
            <a:xfrm>
              <a:off x="6227740" y="6461750"/>
              <a:ext cx="1601280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1" name="Тульская область"/>
            <p:cNvSpPr>
              <a:spLocks/>
            </p:cNvSpPr>
            <p:nvPr/>
          </p:nvSpPr>
          <p:spPr bwMode="auto">
            <a:xfrm>
              <a:off x="1639158" y="5489628"/>
              <a:ext cx="321966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2" name="Тюменская область"/>
            <p:cNvSpPr>
              <a:spLocks/>
            </p:cNvSpPr>
            <p:nvPr/>
          </p:nvSpPr>
          <p:spPr bwMode="auto">
            <a:xfrm>
              <a:off x="4989768" y="6404566"/>
              <a:ext cx="1219033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3" name="Республика Удмуртия"/>
            <p:cNvSpPr>
              <a:spLocks/>
            </p:cNvSpPr>
            <p:nvPr/>
          </p:nvSpPr>
          <p:spPr bwMode="auto">
            <a:xfrm>
              <a:off x="3467708" y="5947097"/>
              <a:ext cx="467473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4" name="Ульяновская область"/>
            <p:cNvSpPr>
              <a:spLocks/>
            </p:cNvSpPr>
            <p:nvPr/>
          </p:nvSpPr>
          <p:spPr bwMode="auto">
            <a:xfrm>
              <a:off x="2561171" y="6280669"/>
              <a:ext cx="571639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5" name="Хабаровский край"/>
            <p:cNvSpPr>
              <a:spLocks/>
            </p:cNvSpPr>
            <p:nvPr/>
          </p:nvSpPr>
          <p:spPr bwMode="auto">
            <a:xfrm>
              <a:off x="12458943" y="4145813"/>
              <a:ext cx="2141046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6" name="ХМАО"/>
            <p:cNvSpPr>
              <a:spLocks/>
            </p:cNvSpPr>
            <p:nvPr/>
          </p:nvSpPr>
          <p:spPr bwMode="auto">
            <a:xfrm>
              <a:off x="4885603" y="5003567"/>
              <a:ext cx="2570640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7" name="Челябинская область"/>
            <p:cNvSpPr>
              <a:spLocks/>
            </p:cNvSpPr>
            <p:nvPr/>
          </p:nvSpPr>
          <p:spPr bwMode="auto">
            <a:xfrm>
              <a:off x="3935181" y="6785791"/>
              <a:ext cx="685274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8" name="Чеченская республика"/>
            <p:cNvSpPr>
              <a:spLocks/>
            </p:cNvSpPr>
            <p:nvPr/>
          </p:nvSpPr>
          <p:spPr bwMode="auto">
            <a:xfrm>
              <a:off x="1095929" y="8120075"/>
              <a:ext cx="306489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Республика Чувашия"/>
            <p:cNvSpPr>
              <a:spLocks/>
            </p:cNvSpPr>
            <p:nvPr/>
          </p:nvSpPr>
          <p:spPr bwMode="auto">
            <a:xfrm>
              <a:off x="2801374" y="6004281"/>
              <a:ext cx="284087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699CDA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0" name="Чукотский автономный округ"/>
            <p:cNvSpPr>
              <a:spLocks/>
            </p:cNvSpPr>
            <p:nvPr/>
          </p:nvSpPr>
          <p:spPr bwMode="auto">
            <a:xfrm>
              <a:off x="12705152" y="0"/>
              <a:ext cx="2065289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2962A7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1" name="Ямало-Ненецкий автономный округ"/>
            <p:cNvSpPr>
              <a:spLocks/>
            </p:cNvSpPr>
            <p:nvPr/>
          </p:nvSpPr>
          <p:spPr bwMode="auto">
            <a:xfrm>
              <a:off x="5400423" y="3688344"/>
              <a:ext cx="2106632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1A3C66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2" name="Ярославская область"/>
            <p:cNvSpPr>
              <a:spLocks/>
            </p:cNvSpPr>
            <p:nvPr/>
          </p:nvSpPr>
          <p:spPr bwMode="auto">
            <a:xfrm>
              <a:off x="2296023" y="4936853"/>
              <a:ext cx="410656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3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9595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699CDA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1849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1338" y="776949"/>
            <a:ext cx="10186727" cy="501499"/>
          </a:xfrm>
        </p:spPr>
        <p:txBody>
          <a:bodyPr/>
          <a:lstStyle/>
          <a:p>
            <a:r>
              <a:rPr lang="ru-RU" dirty="0"/>
              <a:t>ЧИСЛО ЗАРЕГИСТРИРОВАННЫХ </a:t>
            </a:r>
            <a:r>
              <a:rPr lang="ru-RU" dirty="0" smtClean="0"/>
              <a:t>УМЕРШИХ</a:t>
            </a:r>
          </a:p>
          <a:p>
            <a:pPr>
              <a:lnSpc>
                <a:spcPct val="50000"/>
              </a:lnSpc>
            </a:pPr>
            <a:r>
              <a:rPr lang="ru-RU" sz="1600" dirty="0" smtClean="0"/>
              <a:t>ТЫСЯЧ ЧЕЛОВЕК</a:t>
            </a:r>
            <a:endParaRPr lang="ru-RU" sz="160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68FD7A0-ECF7-4273-8C04-A116EFB25845}"/>
              </a:ext>
            </a:extLst>
          </p:cNvPr>
          <p:cNvCxnSpPr>
            <a:cxnSpLocks/>
          </p:cNvCxnSpPr>
          <p:nvPr/>
        </p:nvCxnSpPr>
        <p:spPr>
          <a:xfrm>
            <a:off x="11431884" y="6015044"/>
            <a:ext cx="0" cy="66"/>
          </a:xfrm>
          <a:prstGeom prst="line">
            <a:avLst/>
          </a:prstGeom>
          <a:ln w="28575">
            <a:solidFill>
              <a:srgbClr val="FFC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Диаграмма 38">
            <a:extLst>
              <a:ext uri="{FF2B5EF4-FFF2-40B4-BE49-F238E27FC236}">
                <a16:creationId xmlns:a16="http://schemas.microsoft.com/office/drawing/2014/main" id="{9276F0D8-F8DE-40D5-9F9B-9C99A7420D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537867"/>
              </p:ext>
            </p:extLst>
          </p:nvPr>
        </p:nvGraphicFramePr>
        <p:xfrm>
          <a:off x="3267653" y="1512837"/>
          <a:ext cx="8924346" cy="405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1" name="Группа 60"/>
          <p:cNvGrpSpPr/>
          <p:nvPr/>
        </p:nvGrpSpPr>
        <p:grpSpPr>
          <a:xfrm>
            <a:off x="5086664" y="5819972"/>
            <a:ext cx="516677" cy="170846"/>
            <a:chOff x="2156039" y="6355682"/>
            <a:chExt cx="516677" cy="170846"/>
          </a:xfrm>
        </p:grpSpPr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E1002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5539835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000" b="1" dirty="0">
              <a:solidFill>
                <a:srgbClr val="E100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7207885" y="5819972"/>
            <a:ext cx="516677" cy="170846"/>
            <a:chOff x="2156039" y="6355682"/>
            <a:chExt cx="516677" cy="170846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FFC3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7661056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>
                <a:solidFill>
                  <a:srgbClr val="FFC3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grpSp>
        <p:nvGrpSpPr>
          <p:cNvPr id="71" name="Группа 70"/>
          <p:cNvGrpSpPr/>
          <p:nvPr/>
        </p:nvGrpSpPr>
        <p:grpSpPr>
          <a:xfrm>
            <a:off x="9402452" y="5819972"/>
            <a:ext cx="516677" cy="170846"/>
            <a:chOff x="2156039" y="6355682"/>
            <a:chExt cx="516677" cy="170846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 flipV="1">
              <a:off x="2156039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248555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flipH="1" flipV="1">
              <a:off x="2324900" y="6355682"/>
              <a:ext cx="187166" cy="170846"/>
            </a:xfrm>
            <a:prstGeom prst="line">
              <a:avLst/>
            </a:prstGeom>
            <a:ln w="5715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91B49EA5-468D-47ED-896D-561C8F4FE9D0}"/>
              </a:ext>
            </a:extLst>
          </p:cNvPr>
          <p:cNvSpPr/>
          <p:nvPr/>
        </p:nvSpPr>
        <p:spPr>
          <a:xfrm>
            <a:off x="9855623" y="5685549"/>
            <a:ext cx="85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2000" b="1" dirty="0" smtClean="0">
                <a:solidFill>
                  <a:srgbClr val="D9D9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ru-RU" sz="2000" b="1" dirty="0">
              <a:solidFill>
                <a:srgbClr val="D9D9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Текст 3">
            <a:extLst>
              <a:ext uri="{FF2B5EF4-FFF2-40B4-BE49-F238E27FC236}">
                <a16:creationId xmlns:a16="http://schemas.microsoft.com/office/drawing/2014/main" id="{85D153DA-6025-4EA0-9C6F-B3EE872C2559}"/>
              </a:ext>
            </a:extLst>
          </p:cNvPr>
          <p:cNvSpPr txBox="1">
            <a:spLocks/>
          </p:cNvSpPr>
          <p:nvPr/>
        </p:nvSpPr>
        <p:spPr>
          <a:xfrm>
            <a:off x="694473" y="2595416"/>
            <a:ext cx="1749285" cy="53534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  <a:latin typeface="Arial Cyr" panose="020B0604020202020204" pitchFamily="34" charset="0"/>
              </a:rPr>
              <a:t>460,0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1" name="Текст 3">
            <a:extLst>
              <a:ext uri="{FF2B5EF4-FFF2-40B4-BE49-F238E27FC236}">
                <a16:creationId xmlns:a16="http://schemas.microsoft.com/office/drawing/2014/main" id="{A32EED18-2F4F-48ED-98E6-4DA132266EE2}"/>
              </a:ext>
            </a:extLst>
          </p:cNvPr>
          <p:cNvSpPr txBox="1">
            <a:spLocks/>
          </p:cNvSpPr>
          <p:nvPr/>
        </p:nvSpPr>
        <p:spPr>
          <a:xfrm>
            <a:off x="313380" y="3808177"/>
            <a:ext cx="2511470" cy="23472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ru-RU" sz="1400" b="1" dirty="0"/>
              <a:t>В РАСЧЁТЕ НА 1000 ЧЕЛ.</a:t>
            </a:r>
            <a:r>
              <a:rPr lang="ru-RU" sz="1400" dirty="0"/>
              <a:t> </a:t>
            </a:r>
          </a:p>
        </p:txBody>
      </p:sp>
      <p:sp>
        <p:nvSpPr>
          <p:cNvPr id="52" name="Текст 3">
            <a:extLst>
              <a:ext uri="{FF2B5EF4-FFF2-40B4-BE49-F238E27FC236}">
                <a16:creationId xmlns:a16="http://schemas.microsoft.com/office/drawing/2014/main" id="{35AAF212-D6D3-41D0-8A49-575894536DDA}"/>
              </a:ext>
            </a:extLst>
          </p:cNvPr>
          <p:cNvSpPr txBox="1">
            <a:spLocks/>
          </p:cNvSpPr>
          <p:nvPr/>
        </p:nvSpPr>
        <p:spPr>
          <a:xfrm>
            <a:off x="733302" y="3946037"/>
            <a:ext cx="1671626" cy="775590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E1002B"/>
                </a:solidFill>
              </a:rPr>
              <a:t>12,6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53" name="Текст 3">
            <a:extLst>
              <a:ext uri="{FF2B5EF4-FFF2-40B4-BE49-F238E27FC236}">
                <a16:creationId xmlns:a16="http://schemas.microsoft.com/office/drawing/2014/main" id="{37138CD5-BD33-4028-B75B-D827A718AFD1}"/>
              </a:ext>
            </a:extLst>
          </p:cNvPr>
          <p:cNvSpPr txBox="1">
            <a:spLocks/>
          </p:cNvSpPr>
          <p:nvPr/>
        </p:nvSpPr>
        <p:spPr>
          <a:xfrm>
            <a:off x="573489" y="5253003"/>
            <a:ext cx="1991252" cy="268373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ru-RU" sz="1400" b="1" dirty="0" smtClean="0"/>
              <a:t>ИЗМЕНЕНИЕ</a:t>
            </a:r>
            <a:r>
              <a:rPr lang="en-US" sz="1400" b="1" dirty="0" smtClean="0"/>
              <a:t>, %</a:t>
            </a:r>
            <a:endParaRPr lang="ru-RU" sz="1400" b="1" dirty="0"/>
          </a:p>
        </p:txBody>
      </p:sp>
      <p:sp>
        <p:nvSpPr>
          <p:cNvPr id="54" name="Текст 3">
            <a:extLst>
              <a:ext uri="{FF2B5EF4-FFF2-40B4-BE49-F238E27FC236}">
                <a16:creationId xmlns:a16="http://schemas.microsoft.com/office/drawing/2014/main" id="{616A2C7C-8B74-4C7B-BEA8-0A7C14666B0B}"/>
              </a:ext>
            </a:extLst>
          </p:cNvPr>
          <p:cNvSpPr txBox="1">
            <a:spLocks/>
          </p:cNvSpPr>
          <p:nvPr/>
        </p:nvSpPr>
        <p:spPr>
          <a:xfrm>
            <a:off x="703729" y="5536901"/>
            <a:ext cx="1730773" cy="661823"/>
          </a:xfrm>
          <a:prstGeom prst="rect">
            <a:avLst/>
          </a:prstGeom>
        </p:spPr>
        <p:txBody>
          <a:bodyPr anchor="t"/>
          <a:lstStyle>
            <a:defPPr>
              <a:defRPr lang="ru-RU"/>
            </a:defPPr>
            <a:lvl1pPr indent="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>
                <a:solidFill>
                  <a:srgbClr val="DA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sz="4800" dirty="0" smtClean="0">
                <a:solidFill>
                  <a:srgbClr val="E1002B"/>
                </a:solidFill>
              </a:rPr>
              <a:t>-3,8</a:t>
            </a:r>
            <a:endParaRPr lang="ru-RU" sz="4800" dirty="0">
              <a:solidFill>
                <a:srgbClr val="E1002B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411290" y="2290294"/>
            <a:ext cx="2315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0"/>
              </a:spcBef>
            </a:pPr>
            <a:r>
              <a:rPr lang="ru-RU" sz="1400" b="1" dirty="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ТЫСЯЧ ЧЕЛОВЕК 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605551" y="5392206"/>
            <a:ext cx="19271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январю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марту 2019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47" name="Текст 3">
            <a:extLst>
              <a:ext uri="{FF2B5EF4-FFF2-40B4-BE49-F238E27FC236}">
                <a16:creationId xmlns:a16="http://schemas.microsoft.com/office/drawing/2014/main" id="{77EF7C43-0E48-4310-BF1D-0D4B0714CBAB}"/>
              </a:ext>
            </a:extLst>
          </p:cNvPr>
          <p:cNvSpPr txBox="1">
            <a:spLocks/>
          </p:cNvSpPr>
          <p:nvPr/>
        </p:nvSpPr>
        <p:spPr>
          <a:xfrm>
            <a:off x="257492" y="1627766"/>
            <a:ext cx="2623246" cy="37403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FFC32E"/>
                </a:solidFill>
              </a:rPr>
              <a:t>2020 </a:t>
            </a:r>
            <a:r>
              <a:rPr lang="ru-RU" sz="3200" b="1" dirty="0" smtClean="0">
                <a:solidFill>
                  <a:srgbClr val="FFC32E"/>
                </a:solidFill>
              </a:rPr>
              <a:t>ГОД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05738" y="1968490"/>
            <a:ext cx="17267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январь – 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март </a:t>
            </a:r>
            <a:r>
              <a:rPr lang="ru-RU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57" name="Овал 5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334" y="774237"/>
              <a:ext cx="504000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23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1CBC5B-1E69-0E49-9ACB-FED09C8D3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355670" y="725769"/>
            <a:ext cx="7945840" cy="905649"/>
          </a:xfrm>
        </p:spPr>
        <p:txBody>
          <a:bodyPr/>
          <a:lstStyle/>
          <a:p>
            <a:r>
              <a:rPr lang="ru-RU" dirty="0" smtClean="0"/>
              <a:t>КОЭФФИЦИЕНТ СМЕРТНОСТИ</a:t>
            </a:r>
          </a:p>
          <a:p>
            <a:pPr>
              <a:lnSpc>
                <a:spcPct val="50000"/>
              </a:lnSpc>
            </a:pPr>
            <a:r>
              <a:rPr lang="ru-RU" sz="1600" dirty="0"/>
              <a:t>НА 1000 ЧЕЛОВЕК НАСЕЛЕНИЯ</a:t>
            </a: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23072" y="5732862"/>
            <a:ext cx="494109" cy="499100"/>
            <a:chOff x="9699205" y="5186438"/>
            <a:chExt cx="440055" cy="444500"/>
          </a:xfrm>
        </p:grpSpPr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39586" y="177800"/>
            <a:ext cx="10403790" cy="529239"/>
            <a:chOff x="1439586" y="5107200"/>
            <a:chExt cx="10403790" cy="529239"/>
          </a:xfrm>
        </p:grpSpPr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6" y="5161088"/>
              <a:ext cx="7096699" cy="475351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8360857" y="5107200"/>
              <a:ext cx="3482519" cy="106098"/>
              <a:chOff x="8360857" y="5107200"/>
              <a:chExt cx="3482519" cy="106098"/>
            </a:xfrm>
          </p:grpSpPr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8400256" y="5107200"/>
                <a:ext cx="3443120" cy="49992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8360857" y="5109584"/>
                <a:ext cx="238082" cy="103714"/>
                <a:chOff x="2667374" y="2712291"/>
                <a:chExt cx="238082" cy="103714"/>
              </a:xfrm>
            </p:grpSpPr>
            <p:sp>
              <p:nvSpPr>
                <p:cNvPr id="32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12">
                  <a:extLst>
                    <a:ext uri="{FF2B5EF4-FFF2-40B4-BE49-F238E27FC236}">
                      <a16:creationId xmlns:a16="http://schemas.microsoft.com/office/drawing/2014/main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grpSp>
        <p:nvGrpSpPr>
          <p:cNvPr id="117" name="Группа 116"/>
          <p:cNvGrpSpPr/>
          <p:nvPr/>
        </p:nvGrpSpPr>
        <p:grpSpPr>
          <a:xfrm>
            <a:off x="3647083" y="5874763"/>
            <a:ext cx="1229022" cy="276999"/>
            <a:chOff x="9632569" y="1908316"/>
            <a:chExt cx="1229022" cy="276999"/>
          </a:xfrm>
        </p:grpSpPr>
        <p:sp>
          <p:nvSpPr>
            <p:cNvPr id="118" name="Овал 117"/>
            <p:cNvSpPr/>
            <p:nvPr/>
          </p:nvSpPr>
          <p:spPr>
            <a:xfrm>
              <a:off x="9632569" y="1957482"/>
              <a:ext cx="209444" cy="209444"/>
            </a:xfrm>
            <a:prstGeom prst="ellipse">
              <a:avLst/>
            </a:prstGeom>
            <a:solidFill>
              <a:srgbClr val="C5D9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845607" y="1908316"/>
              <a:ext cx="10159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2,6 до 9,2</a:t>
              </a:r>
            </a:p>
          </p:txBody>
        </p:sp>
      </p:grpSp>
      <p:grpSp>
        <p:nvGrpSpPr>
          <p:cNvPr id="120" name="Группа 119"/>
          <p:cNvGrpSpPr/>
          <p:nvPr/>
        </p:nvGrpSpPr>
        <p:grpSpPr>
          <a:xfrm>
            <a:off x="5209358" y="5874763"/>
            <a:ext cx="1332433" cy="276999"/>
            <a:chOff x="9632569" y="2243262"/>
            <a:chExt cx="1332433" cy="276999"/>
          </a:xfrm>
        </p:grpSpPr>
        <p:sp>
          <p:nvSpPr>
            <p:cNvPr id="121" name="Овал 120"/>
            <p:cNvSpPr/>
            <p:nvPr/>
          </p:nvSpPr>
          <p:spPr>
            <a:xfrm>
              <a:off x="9632569" y="2292428"/>
              <a:ext cx="209444" cy="209444"/>
            </a:xfrm>
            <a:prstGeom prst="ellipse">
              <a:avLst/>
            </a:prstGeom>
            <a:solidFill>
              <a:srgbClr val="7BA8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9870472" y="2243262"/>
              <a:ext cx="1094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9,2 до 10,9</a:t>
              </a: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6801306" y="5874763"/>
            <a:ext cx="1374622" cy="276999"/>
            <a:chOff x="9632569" y="2543590"/>
            <a:chExt cx="1374622" cy="276999"/>
          </a:xfrm>
        </p:grpSpPr>
        <p:sp>
          <p:nvSpPr>
            <p:cNvPr id="130" name="Овал 129"/>
            <p:cNvSpPr/>
            <p:nvPr/>
          </p:nvSpPr>
          <p:spPr>
            <a:xfrm>
              <a:off x="9632569" y="2592756"/>
              <a:ext cx="209444" cy="209444"/>
            </a:xfrm>
            <a:prstGeom prst="ellipse">
              <a:avLst/>
            </a:prstGeom>
            <a:solidFill>
              <a:srgbClr val="327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9834113" y="2543590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10,9 до 12,5</a:t>
              </a:r>
            </a:p>
          </p:txBody>
        </p:sp>
      </p:grpSp>
      <p:grpSp>
        <p:nvGrpSpPr>
          <p:cNvPr id="134" name="Группа 133"/>
          <p:cNvGrpSpPr/>
          <p:nvPr/>
        </p:nvGrpSpPr>
        <p:grpSpPr>
          <a:xfrm>
            <a:off x="8435443" y="5874763"/>
            <a:ext cx="1371754" cy="276999"/>
            <a:chOff x="9632569" y="2851258"/>
            <a:chExt cx="1371754" cy="276999"/>
          </a:xfrm>
        </p:grpSpPr>
        <p:sp>
          <p:nvSpPr>
            <p:cNvPr id="135" name="Овал 134"/>
            <p:cNvSpPr/>
            <p:nvPr/>
          </p:nvSpPr>
          <p:spPr>
            <a:xfrm>
              <a:off x="9632569" y="2900424"/>
              <a:ext cx="209444" cy="209444"/>
            </a:xfrm>
            <a:prstGeom prst="ellipse">
              <a:avLst/>
            </a:prstGeom>
            <a:solidFill>
              <a:srgbClr val="204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9831245" y="2851258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12,5 до 14,2</a:t>
              </a:r>
            </a:p>
          </p:txBody>
        </p:sp>
      </p:grpSp>
      <p:grpSp>
        <p:nvGrpSpPr>
          <p:cNvPr id="137" name="Группа 136"/>
          <p:cNvGrpSpPr/>
          <p:nvPr/>
        </p:nvGrpSpPr>
        <p:grpSpPr>
          <a:xfrm>
            <a:off x="10103580" y="5874763"/>
            <a:ext cx="1366571" cy="276999"/>
            <a:chOff x="9632569" y="3167661"/>
            <a:chExt cx="1366571" cy="276999"/>
          </a:xfrm>
        </p:grpSpPr>
        <p:sp>
          <p:nvSpPr>
            <p:cNvPr id="138" name="Овал 137"/>
            <p:cNvSpPr/>
            <p:nvPr/>
          </p:nvSpPr>
          <p:spPr>
            <a:xfrm>
              <a:off x="9632569" y="3216827"/>
              <a:ext cx="209444" cy="209444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+mj-lt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9826062" y="3167661"/>
              <a:ext cx="1173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spc="-5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от 14,2 до 17,4</a:t>
              </a:r>
            </a:p>
          </p:txBody>
        </p:sp>
      </p:grpSp>
      <p:graphicFrame>
        <p:nvGraphicFramePr>
          <p:cNvPr id="123" name="Таблица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668738"/>
              </p:ext>
            </p:extLst>
          </p:nvPr>
        </p:nvGraphicFramePr>
        <p:xfrm>
          <a:off x="264035" y="2112557"/>
          <a:ext cx="2063064" cy="3648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3064">
                  <a:extLst>
                    <a:ext uri="{9D8B030D-6E8A-4147-A177-3AD203B41FA5}">
                      <a16:colId xmlns:a16="http://schemas.microsoft.com/office/drawing/2014/main" val="1545728881"/>
                    </a:ext>
                  </a:extLst>
                </a:gridCol>
              </a:tblGrid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390052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5551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58136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05551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Ивановская область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093712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973285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Ханты-Мансийский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18" marR="7446" marT="744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17078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Ямало-</a:t>
                      </a:r>
                      <a:r>
                        <a:rPr lang="en-US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000" b="0" u="none" strike="noStrike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енецкий</a:t>
                      </a:r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АО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018" marR="7446" marT="744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062258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Дагестан</a:t>
                      </a:r>
                    </a:p>
                  </a:txBody>
                  <a:tcPr marL="7446" marR="7446" marT="744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935119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Чеченская </a:t>
                      </a:r>
                      <a:r>
                        <a:rPr lang="ru-RU" sz="1000" b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</a:t>
                      </a:r>
                      <a:endParaRPr lang="ru-RU" sz="1000" b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46" marR="7446" marT="744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792303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000" b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Республика Ингушетия</a:t>
                      </a:r>
                    </a:p>
                  </a:txBody>
                  <a:tcPr marL="7446" marR="7446" marT="744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38436"/>
                  </a:ext>
                </a:extLst>
              </a:tr>
            </a:tbl>
          </a:graphicData>
        </a:graphic>
      </p:graphicFrame>
      <p:graphicFrame>
        <p:nvGraphicFramePr>
          <p:cNvPr id="124" name="Диаграмма 123"/>
          <p:cNvGraphicFramePr/>
          <p:nvPr>
            <p:extLst>
              <p:ext uri="{D42A27DB-BD31-4B8C-83A1-F6EECF244321}">
                <p14:modId xmlns:p14="http://schemas.microsoft.com/office/powerpoint/2010/main" val="3974488917"/>
              </p:ext>
            </p:extLst>
          </p:nvPr>
        </p:nvGraphicFramePr>
        <p:xfrm>
          <a:off x="2235277" y="1968381"/>
          <a:ext cx="2015248" cy="3954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5" name="Прямая соединительная линия 124"/>
          <p:cNvCxnSpPr/>
          <p:nvPr/>
        </p:nvCxnSpPr>
        <p:spPr>
          <a:xfrm>
            <a:off x="2369418" y="2103133"/>
            <a:ext cx="0" cy="3658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Прямоугольник 126"/>
          <p:cNvSpPr/>
          <p:nvPr/>
        </p:nvSpPr>
        <p:spPr>
          <a:xfrm>
            <a:off x="305689" y="1810962"/>
            <a:ext cx="436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Регионы </a:t>
            </a:r>
            <a:r>
              <a:rPr lang="ru-RU" sz="1200" b="1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1200" b="1" spc="-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наибольшими и наименьшими значениями</a:t>
            </a:r>
            <a:endParaRPr lang="ru-RU" sz="1200" b="1" spc="-3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26" name="Группа 225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227" name="Овал 226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8" name="Рисунок 227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334" y="774237"/>
              <a:ext cx="504000" cy="504000"/>
            </a:xfrm>
            <a:prstGeom prst="rect">
              <a:avLst/>
            </a:prstGeom>
          </p:spPr>
        </p:pic>
      </p:grpSp>
      <p:grpSp>
        <p:nvGrpSpPr>
          <p:cNvPr id="122" name="Группа 121"/>
          <p:cNvGrpSpPr/>
          <p:nvPr/>
        </p:nvGrpSpPr>
        <p:grpSpPr>
          <a:xfrm>
            <a:off x="4221170" y="1376004"/>
            <a:ext cx="7790400" cy="4471200"/>
            <a:chOff x="0" y="0"/>
            <a:chExt cx="15711488" cy="9082667"/>
          </a:xfrm>
        </p:grpSpPr>
        <p:sp>
          <p:nvSpPr>
            <p:cNvPr id="128" name="Ставропольский край"/>
            <p:cNvSpPr>
              <a:spLocks/>
            </p:cNvSpPr>
            <p:nvPr/>
          </p:nvSpPr>
          <p:spPr bwMode="auto">
            <a:xfrm>
              <a:off x="881063" y="7338566"/>
              <a:ext cx="550069" cy="705265"/>
            </a:xfrm>
            <a:custGeom>
              <a:avLst/>
              <a:gdLst>
                <a:gd name="T0" fmla="*/ 421 w 58"/>
                <a:gd name="T1" fmla="*/ 1171 h 74"/>
                <a:gd name="T2" fmla="*/ 416 w 58"/>
                <a:gd name="T3" fmla="*/ 1097 h 74"/>
                <a:gd name="T4" fmla="*/ 389 w 58"/>
                <a:gd name="T5" fmla="*/ 987 h 74"/>
                <a:gd name="T6" fmla="*/ 198 w 58"/>
                <a:gd name="T7" fmla="*/ 886 h 74"/>
                <a:gd name="T8" fmla="*/ 54 w 58"/>
                <a:gd name="T9" fmla="*/ 742 h 74"/>
                <a:gd name="T10" fmla="*/ 66 w 58"/>
                <a:gd name="T11" fmla="*/ 673 h 74"/>
                <a:gd name="T12" fmla="*/ 58 w 58"/>
                <a:gd name="T13" fmla="*/ 558 h 74"/>
                <a:gd name="T14" fmla="*/ 0 w 58"/>
                <a:gd name="T15" fmla="*/ 444 h 74"/>
                <a:gd name="T16" fmla="*/ 67 w 58"/>
                <a:gd name="T17" fmla="*/ 320 h 74"/>
                <a:gd name="T18" fmla="*/ 72 w 58"/>
                <a:gd name="T19" fmla="*/ 204 h 74"/>
                <a:gd name="T20" fmla="*/ 70 w 58"/>
                <a:gd name="T21" fmla="*/ 73 h 74"/>
                <a:gd name="T22" fmla="*/ 141 w 58"/>
                <a:gd name="T23" fmla="*/ 35 h 74"/>
                <a:gd name="T24" fmla="*/ 222 w 58"/>
                <a:gd name="T25" fmla="*/ 19 h 74"/>
                <a:gd name="T26" fmla="*/ 326 w 58"/>
                <a:gd name="T27" fmla="*/ 64 h 74"/>
                <a:gd name="T28" fmla="*/ 422 w 58"/>
                <a:gd name="T29" fmla="*/ 120 h 74"/>
                <a:gd name="T30" fmla="*/ 459 w 58"/>
                <a:gd name="T31" fmla="*/ 142 h 74"/>
                <a:gd name="T32" fmla="*/ 534 w 58"/>
                <a:gd name="T33" fmla="*/ 177 h 74"/>
                <a:gd name="T34" fmla="*/ 662 w 58"/>
                <a:gd name="T35" fmla="*/ 275 h 74"/>
                <a:gd name="T36" fmla="*/ 746 w 58"/>
                <a:gd name="T37" fmla="*/ 470 h 74"/>
                <a:gd name="T38" fmla="*/ 821 w 58"/>
                <a:gd name="T39" fmla="*/ 683 h 74"/>
                <a:gd name="T40" fmla="*/ 891 w 58"/>
                <a:gd name="T41" fmla="*/ 939 h 74"/>
                <a:gd name="T42" fmla="*/ 760 w 58"/>
                <a:gd name="T43" fmla="*/ 1017 h 74"/>
                <a:gd name="T44" fmla="*/ 614 w 58"/>
                <a:gd name="T45" fmla="*/ 1144 h 74"/>
                <a:gd name="T46" fmla="*/ 539 w 58"/>
                <a:gd name="T47" fmla="*/ 1177 h 74"/>
                <a:gd name="T48" fmla="*/ 421 w 58"/>
                <a:gd name="T49" fmla="*/ 1171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4"/>
                <a:gd name="T77" fmla="*/ 918 w 58"/>
                <a:gd name="T78" fmla="*/ 1177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4">
                  <a:moveTo>
                    <a:pt x="27" y="74"/>
                  </a:moveTo>
                  <a:cubicBezTo>
                    <a:pt x="24" y="73"/>
                    <a:pt x="24" y="73"/>
                    <a:pt x="26" y="69"/>
                  </a:cubicBezTo>
                  <a:cubicBezTo>
                    <a:pt x="29" y="65"/>
                    <a:pt x="29" y="64"/>
                    <a:pt x="25" y="62"/>
                  </a:cubicBezTo>
                  <a:cubicBezTo>
                    <a:pt x="22" y="61"/>
                    <a:pt x="17" y="58"/>
                    <a:pt x="13" y="56"/>
                  </a:cubicBezTo>
                  <a:cubicBezTo>
                    <a:pt x="5" y="51"/>
                    <a:pt x="4" y="51"/>
                    <a:pt x="3" y="47"/>
                  </a:cubicBezTo>
                  <a:cubicBezTo>
                    <a:pt x="3" y="43"/>
                    <a:pt x="3" y="42"/>
                    <a:pt x="4" y="42"/>
                  </a:cubicBezTo>
                  <a:cubicBezTo>
                    <a:pt x="7" y="42"/>
                    <a:pt x="7" y="40"/>
                    <a:pt x="4" y="35"/>
                  </a:cubicBezTo>
                  <a:cubicBezTo>
                    <a:pt x="2" y="32"/>
                    <a:pt x="0" y="29"/>
                    <a:pt x="0" y="28"/>
                  </a:cubicBezTo>
                  <a:cubicBezTo>
                    <a:pt x="0" y="25"/>
                    <a:pt x="2" y="22"/>
                    <a:pt x="4" y="20"/>
                  </a:cubicBezTo>
                  <a:cubicBezTo>
                    <a:pt x="6" y="18"/>
                    <a:pt x="6" y="18"/>
                    <a:pt x="5" y="13"/>
                  </a:cubicBezTo>
                  <a:cubicBezTo>
                    <a:pt x="3" y="8"/>
                    <a:pt x="3" y="7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0" y="2"/>
                    <a:pt x="13" y="2"/>
                    <a:pt x="14" y="1"/>
                  </a:cubicBezTo>
                  <a:cubicBezTo>
                    <a:pt x="16" y="0"/>
                    <a:pt x="17" y="0"/>
                    <a:pt x="21" y="4"/>
                  </a:cubicBezTo>
                  <a:cubicBezTo>
                    <a:pt x="24" y="7"/>
                    <a:pt x="25" y="8"/>
                    <a:pt x="27" y="8"/>
                  </a:cubicBezTo>
                  <a:cubicBezTo>
                    <a:pt x="28" y="7"/>
                    <a:pt x="29" y="7"/>
                    <a:pt x="29" y="9"/>
                  </a:cubicBezTo>
                  <a:cubicBezTo>
                    <a:pt x="29" y="11"/>
                    <a:pt x="30" y="11"/>
                    <a:pt x="34" y="11"/>
                  </a:cubicBezTo>
                  <a:cubicBezTo>
                    <a:pt x="38" y="11"/>
                    <a:pt x="38" y="11"/>
                    <a:pt x="42" y="17"/>
                  </a:cubicBezTo>
                  <a:cubicBezTo>
                    <a:pt x="44" y="21"/>
                    <a:pt x="46" y="26"/>
                    <a:pt x="47" y="30"/>
                  </a:cubicBezTo>
                  <a:cubicBezTo>
                    <a:pt x="48" y="33"/>
                    <a:pt x="50" y="39"/>
                    <a:pt x="52" y="43"/>
                  </a:cubicBezTo>
                  <a:cubicBezTo>
                    <a:pt x="56" y="52"/>
                    <a:pt x="58" y="58"/>
                    <a:pt x="56" y="59"/>
                  </a:cubicBezTo>
                  <a:cubicBezTo>
                    <a:pt x="56" y="60"/>
                    <a:pt x="52" y="62"/>
                    <a:pt x="48" y="64"/>
                  </a:cubicBezTo>
                  <a:cubicBezTo>
                    <a:pt x="39" y="69"/>
                    <a:pt x="38" y="69"/>
                    <a:pt x="39" y="72"/>
                  </a:cubicBezTo>
                  <a:cubicBezTo>
                    <a:pt x="39" y="74"/>
                    <a:pt x="39" y="74"/>
                    <a:pt x="34" y="74"/>
                  </a:cubicBezTo>
                  <a:cubicBezTo>
                    <a:pt x="31" y="74"/>
                    <a:pt x="28" y="74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32" name="Республика Удмуртия"/>
            <p:cNvSpPr>
              <a:spLocks/>
            </p:cNvSpPr>
            <p:nvPr/>
          </p:nvSpPr>
          <p:spPr bwMode="auto">
            <a:xfrm>
              <a:off x="3452813" y="5947097"/>
              <a:ext cx="464344" cy="552775"/>
            </a:xfrm>
            <a:custGeom>
              <a:avLst/>
              <a:gdLst/>
              <a:ahLst/>
              <a:cxnLst>
                <a:cxn ang="0">
                  <a:pos x="341" y="884"/>
                </a:cxn>
                <a:cxn ang="0">
                  <a:pos x="376" y="764"/>
                </a:cxn>
                <a:cxn ang="0">
                  <a:pos x="187" y="724"/>
                </a:cxn>
                <a:cxn ang="0">
                  <a:pos x="30" y="737"/>
                </a:cxn>
                <a:cxn ang="0">
                  <a:pos x="42" y="561"/>
                </a:cxn>
                <a:cxn ang="0">
                  <a:pos x="104" y="473"/>
                </a:cxn>
                <a:cxn ang="0">
                  <a:pos x="176" y="361"/>
                </a:cxn>
                <a:cxn ang="0">
                  <a:pos x="270" y="257"/>
                </a:cxn>
                <a:cxn ang="0">
                  <a:pos x="408" y="137"/>
                </a:cxn>
                <a:cxn ang="0">
                  <a:pos x="664" y="86"/>
                </a:cxn>
                <a:cxn ang="0">
                  <a:pos x="784" y="145"/>
                </a:cxn>
                <a:cxn ang="0">
                  <a:pos x="779" y="257"/>
                </a:cxn>
                <a:cxn ang="0">
                  <a:pos x="747" y="417"/>
                </a:cxn>
                <a:cxn ang="0">
                  <a:pos x="683" y="553"/>
                </a:cxn>
                <a:cxn ang="0">
                  <a:pos x="582" y="668"/>
                </a:cxn>
                <a:cxn ang="0">
                  <a:pos x="528" y="732"/>
                </a:cxn>
                <a:cxn ang="0">
                  <a:pos x="448" y="883"/>
                </a:cxn>
                <a:cxn ang="0">
                  <a:pos x="341" y="884"/>
                </a:cxn>
              </a:cxnLst>
              <a:rect l="0" t="0" r="r" b="b"/>
              <a:pathLst>
                <a:path w="784" h="932">
                  <a:moveTo>
                    <a:pt x="341" y="884"/>
                  </a:moveTo>
                  <a:cubicBezTo>
                    <a:pt x="368" y="856"/>
                    <a:pt x="376" y="827"/>
                    <a:pt x="376" y="764"/>
                  </a:cubicBezTo>
                  <a:cubicBezTo>
                    <a:pt x="376" y="664"/>
                    <a:pt x="374" y="664"/>
                    <a:pt x="187" y="724"/>
                  </a:cubicBezTo>
                  <a:cubicBezTo>
                    <a:pt x="56" y="768"/>
                    <a:pt x="53" y="768"/>
                    <a:pt x="30" y="737"/>
                  </a:cubicBezTo>
                  <a:cubicBezTo>
                    <a:pt x="0" y="696"/>
                    <a:pt x="2" y="665"/>
                    <a:pt x="42" y="561"/>
                  </a:cubicBezTo>
                  <a:cubicBezTo>
                    <a:pt x="64" y="499"/>
                    <a:pt x="83" y="473"/>
                    <a:pt x="104" y="473"/>
                  </a:cubicBezTo>
                  <a:cubicBezTo>
                    <a:pt x="144" y="473"/>
                    <a:pt x="163" y="444"/>
                    <a:pt x="176" y="361"/>
                  </a:cubicBezTo>
                  <a:cubicBezTo>
                    <a:pt x="192" y="264"/>
                    <a:pt x="198" y="257"/>
                    <a:pt x="270" y="257"/>
                  </a:cubicBezTo>
                  <a:cubicBezTo>
                    <a:pt x="331" y="257"/>
                    <a:pt x="336" y="252"/>
                    <a:pt x="408" y="137"/>
                  </a:cubicBezTo>
                  <a:cubicBezTo>
                    <a:pt x="496" y="0"/>
                    <a:pt x="488" y="1"/>
                    <a:pt x="664" y="86"/>
                  </a:cubicBezTo>
                  <a:lnTo>
                    <a:pt x="784" y="145"/>
                  </a:lnTo>
                  <a:lnTo>
                    <a:pt x="779" y="257"/>
                  </a:lnTo>
                  <a:cubicBezTo>
                    <a:pt x="776" y="328"/>
                    <a:pt x="765" y="387"/>
                    <a:pt x="747" y="417"/>
                  </a:cubicBezTo>
                  <a:cubicBezTo>
                    <a:pt x="731" y="443"/>
                    <a:pt x="702" y="504"/>
                    <a:pt x="683" y="553"/>
                  </a:cubicBezTo>
                  <a:cubicBezTo>
                    <a:pt x="653" y="627"/>
                    <a:pt x="637" y="644"/>
                    <a:pt x="582" y="668"/>
                  </a:cubicBezTo>
                  <a:cubicBezTo>
                    <a:pt x="525" y="692"/>
                    <a:pt x="518" y="700"/>
                    <a:pt x="528" y="732"/>
                  </a:cubicBezTo>
                  <a:cubicBezTo>
                    <a:pt x="558" y="827"/>
                    <a:pt x="550" y="844"/>
                    <a:pt x="448" y="883"/>
                  </a:cubicBezTo>
                  <a:cubicBezTo>
                    <a:pt x="323" y="932"/>
                    <a:pt x="296" y="932"/>
                    <a:pt x="341" y="884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3" name="Камчатский край"/>
            <p:cNvSpPr>
              <a:spLocks/>
            </p:cNvSpPr>
            <p:nvPr/>
          </p:nvSpPr>
          <p:spPr bwMode="auto">
            <a:xfrm>
              <a:off x="13632657" y="1686917"/>
              <a:ext cx="2078831" cy="2983080"/>
            </a:xfrm>
            <a:custGeom>
              <a:avLst/>
              <a:gdLst/>
              <a:ahLst/>
              <a:cxnLst>
                <a:cxn ang="0">
                  <a:pos x="1737" y="3774"/>
                </a:cxn>
                <a:cxn ang="0">
                  <a:pos x="1565" y="3491"/>
                </a:cxn>
                <a:cxn ang="0">
                  <a:pos x="1421" y="2670"/>
                </a:cxn>
                <a:cxn ang="0">
                  <a:pos x="1248" y="2009"/>
                </a:cxn>
                <a:cxn ang="0">
                  <a:pos x="933" y="1542"/>
                </a:cxn>
                <a:cxn ang="0">
                  <a:pos x="936" y="1433"/>
                </a:cxn>
                <a:cxn ang="0">
                  <a:pos x="802" y="1294"/>
                </a:cxn>
                <a:cxn ang="0">
                  <a:pos x="663" y="1603"/>
                </a:cxn>
                <a:cxn ang="0">
                  <a:pos x="880" y="1838"/>
                </a:cxn>
                <a:cxn ang="0">
                  <a:pos x="744" y="1760"/>
                </a:cxn>
                <a:cxn ang="0">
                  <a:pos x="400" y="1529"/>
                </a:cxn>
                <a:cxn ang="0">
                  <a:pos x="176" y="1321"/>
                </a:cxn>
                <a:cxn ang="0">
                  <a:pos x="0" y="1166"/>
                </a:cxn>
                <a:cxn ang="0">
                  <a:pos x="328" y="744"/>
                </a:cxn>
                <a:cxn ang="0">
                  <a:pos x="509" y="606"/>
                </a:cxn>
                <a:cxn ang="0">
                  <a:pos x="871" y="624"/>
                </a:cxn>
                <a:cxn ang="0">
                  <a:pos x="1053" y="689"/>
                </a:cxn>
                <a:cxn ang="0">
                  <a:pos x="1365" y="616"/>
                </a:cxn>
                <a:cxn ang="0">
                  <a:pos x="1424" y="358"/>
                </a:cxn>
                <a:cxn ang="0">
                  <a:pos x="1504" y="53"/>
                </a:cxn>
                <a:cxn ang="0">
                  <a:pos x="1597" y="0"/>
                </a:cxn>
                <a:cxn ang="0">
                  <a:pos x="1831" y="400"/>
                </a:cxn>
                <a:cxn ang="0">
                  <a:pos x="2032" y="942"/>
                </a:cxn>
                <a:cxn ang="0">
                  <a:pos x="1733" y="1057"/>
                </a:cxn>
                <a:cxn ang="0">
                  <a:pos x="1704" y="1493"/>
                </a:cxn>
                <a:cxn ang="0">
                  <a:pos x="1576" y="1677"/>
                </a:cxn>
                <a:cxn ang="0">
                  <a:pos x="1568" y="1920"/>
                </a:cxn>
                <a:cxn ang="0">
                  <a:pos x="1932" y="2667"/>
                </a:cxn>
                <a:cxn ang="0">
                  <a:pos x="2067" y="2622"/>
                </a:cxn>
                <a:cxn ang="0">
                  <a:pos x="2162" y="2517"/>
                </a:cxn>
                <a:cxn ang="0">
                  <a:pos x="2327" y="2679"/>
                </a:cxn>
                <a:cxn ang="0">
                  <a:pos x="2620" y="3005"/>
                </a:cxn>
                <a:cxn ang="0">
                  <a:pos x="2975" y="3270"/>
                </a:cxn>
                <a:cxn ang="0">
                  <a:pos x="2904" y="3761"/>
                </a:cxn>
                <a:cxn ang="0">
                  <a:pos x="3213" y="4355"/>
                </a:cxn>
                <a:cxn ang="0">
                  <a:pos x="3500" y="4966"/>
                </a:cxn>
                <a:cxn ang="0">
                  <a:pos x="1931" y="4099"/>
                </a:cxn>
              </a:cxnLst>
              <a:rect l="0" t="0" r="r" b="b"/>
              <a:pathLst>
                <a:path w="3500" h="4966">
                  <a:moveTo>
                    <a:pt x="1766" y="3915"/>
                  </a:moveTo>
                  <a:cubicBezTo>
                    <a:pt x="1709" y="3693"/>
                    <a:pt x="1769" y="3917"/>
                    <a:pt x="1737" y="3774"/>
                  </a:cubicBezTo>
                  <a:cubicBezTo>
                    <a:pt x="1703" y="3630"/>
                    <a:pt x="1709" y="3619"/>
                    <a:pt x="1639" y="3557"/>
                  </a:cubicBezTo>
                  <a:lnTo>
                    <a:pt x="1565" y="3491"/>
                  </a:lnTo>
                  <a:lnTo>
                    <a:pt x="1592" y="3376"/>
                  </a:lnTo>
                  <a:cubicBezTo>
                    <a:pt x="1626" y="3238"/>
                    <a:pt x="1639" y="3288"/>
                    <a:pt x="1421" y="2670"/>
                  </a:cubicBezTo>
                  <a:lnTo>
                    <a:pt x="1260" y="2214"/>
                  </a:lnTo>
                  <a:lnTo>
                    <a:pt x="1248" y="2009"/>
                  </a:lnTo>
                  <a:cubicBezTo>
                    <a:pt x="1234" y="1771"/>
                    <a:pt x="1228" y="1755"/>
                    <a:pt x="1077" y="1648"/>
                  </a:cubicBezTo>
                  <a:cubicBezTo>
                    <a:pt x="1020" y="1608"/>
                    <a:pt x="956" y="1560"/>
                    <a:pt x="933" y="1542"/>
                  </a:cubicBezTo>
                  <a:lnTo>
                    <a:pt x="896" y="1510"/>
                  </a:lnTo>
                  <a:lnTo>
                    <a:pt x="936" y="1433"/>
                  </a:lnTo>
                  <a:cubicBezTo>
                    <a:pt x="994" y="1326"/>
                    <a:pt x="981" y="1294"/>
                    <a:pt x="880" y="1294"/>
                  </a:cubicBezTo>
                  <a:lnTo>
                    <a:pt x="802" y="1294"/>
                  </a:lnTo>
                  <a:lnTo>
                    <a:pt x="728" y="1430"/>
                  </a:lnTo>
                  <a:cubicBezTo>
                    <a:pt x="676" y="1528"/>
                    <a:pt x="656" y="1577"/>
                    <a:pt x="663" y="1603"/>
                  </a:cubicBezTo>
                  <a:cubicBezTo>
                    <a:pt x="669" y="1622"/>
                    <a:pt x="720" y="1677"/>
                    <a:pt x="776" y="1723"/>
                  </a:cubicBezTo>
                  <a:cubicBezTo>
                    <a:pt x="840" y="1774"/>
                    <a:pt x="880" y="1821"/>
                    <a:pt x="880" y="1838"/>
                  </a:cubicBezTo>
                  <a:cubicBezTo>
                    <a:pt x="880" y="1856"/>
                    <a:pt x="876" y="1870"/>
                    <a:pt x="869" y="1870"/>
                  </a:cubicBezTo>
                  <a:cubicBezTo>
                    <a:pt x="863" y="1870"/>
                    <a:pt x="807" y="1821"/>
                    <a:pt x="744" y="1760"/>
                  </a:cubicBezTo>
                  <a:cubicBezTo>
                    <a:pt x="623" y="1641"/>
                    <a:pt x="559" y="1608"/>
                    <a:pt x="500" y="1635"/>
                  </a:cubicBezTo>
                  <a:cubicBezTo>
                    <a:pt x="455" y="1654"/>
                    <a:pt x="447" y="1646"/>
                    <a:pt x="400" y="1529"/>
                  </a:cubicBezTo>
                  <a:cubicBezTo>
                    <a:pt x="368" y="1445"/>
                    <a:pt x="360" y="1438"/>
                    <a:pt x="314" y="1438"/>
                  </a:cubicBezTo>
                  <a:cubicBezTo>
                    <a:pt x="247" y="1437"/>
                    <a:pt x="237" y="1429"/>
                    <a:pt x="176" y="1321"/>
                  </a:cubicBezTo>
                  <a:cubicBezTo>
                    <a:pt x="132" y="1240"/>
                    <a:pt x="119" y="1229"/>
                    <a:pt x="63" y="1219"/>
                  </a:cubicBezTo>
                  <a:cubicBezTo>
                    <a:pt x="8" y="1211"/>
                    <a:pt x="0" y="1205"/>
                    <a:pt x="0" y="1166"/>
                  </a:cubicBezTo>
                  <a:cubicBezTo>
                    <a:pt x="0" y="1113"/>
                    <a:pt x="52" y="1043"/>
                    <a:pt x="181" y="920"/>
                  </a:cubicBezTo>
                  <a:cubicBezTo>
                    <a:pt x="236" y="867"/>
                    <a:pt x="303" y="787"/>
                    <a:pt x="328" y="744"/>
                  </a:cubicBezTo>
                  <a:cubicBezTo>
                    <a:pt x="368" y="677"/>
                    <a:pt x="384" y="662"/>
                    <a:pt x="429" y="657"/>
                  </a:cubicBezTo>
                  <a:cubicBezTo>
                    <a:pt x="469" y="654"/>
                    <a:pt x="490" y="641"/>
                    <a:pt x="509" y="606"/>
                  </a:cubicBezTo>
                  <a:cubicBezTo>
                    <a:pt x="532" y="568"/>
                    <a:pt x="556" y="557"/>
                    <a:pt x="644" y="536"/>
                  </a:cubicBezTo>
                  <a:cubicBezTo>
                    <a:pt x="804" y="499"/>
                    <a:pt x="802" y="499"/>
                    <a:pt x="871" y="624"/>
                  </a:cubicBezTo>
                  <a:cubicBezTo>
                    <a:pt x="904" y="686"/>
                    <a:pt x="941" y="741"/>
                    <a:pt x="954" y="745"/>
                  </a:cubicBezTo>
                  <a:cubicBezTo>
                    <a:pt x="967" y="750"/>
                    <a:pt x="1012" y="725"/>
                    <a:pt x="1053" y="689"/>
                  </a:cubicBezTo>
                  <a:cubicBezTo>
                    <a:pt x="1127" y="629"/>
                    <a:pt x="1138" y="624"/>
                    <a:pt x="1248" y="621"/>
                  </a:cubicBezTo>
                  <a:lnTo>
                    <a:pt x="1365" y="616"/>
                  </a:lnTo>
                  <a:lnTo>
                    <a:pt x="1394" y="512"/>
                  </a:lnTo>
                  <a:cubicBezTo>
                    <a:pt x="1410" y="454"/>
                    <a:pt x="1424" y="385"/>
                    <a:pt x="1424" y="358"/>
                  </a:cubicBezTo>
                  <a:cubicBezTo>
                    <a:pt x="1424" y="331"/>
                    <a:pt x="1442" y="264"/>
                    <a:pt x="1464" y="208"/>
                  </a:cubicBezTo>
                  <a:cubicBezTo>
                    <a:pt x="1487" y="152"/>
                    <a:pt x="1504" y="81"/>
                    <a:pt x="1504" y="53"/>
                  </a:cubicBezTo>
                  <a:lnTo>
                    <a:pt x="1504" y="0"/>
                  </a:lnTo>
                  <a:lnTo>
                    <a:pt x="1597" y="0"/>
                  </a:lnTo>
                  <a:cubicBezTo>
                    <a:pt x="1647" y="0"/>
                    <a:pt x="1696" y="5"/>
                    <a:pt x="1706" y="11"/>
                  </a:cubicBezTo>
                  <a:cubicBezTo>
                    <a:pt x="1716" y="17"/>
                    <a:pt x="1772" y="192"/>
                    <a:pt x="1831" y="400"/>
                  </a:cubicBezTo>
                  <a:cubicBezTo>
                    <a:pt x="1901" y="649"/>
                    <a:pt x="1952" y="801"/>
                    <a:pt x="1984" y="853"/>
                  </a:cubicBezTo>
                  <a:cubicBezTo>
                    <a:pt x="2012" y="894"/>
                    <a:pt x="2032" y="936"/>
                    <a:pt x="2032" y="942"/>
                  </a:cubicBezTo>
                  <a:cubicBezTo>
                    <a:pt x="2032" y="949"/>
                    <a:pt x="1968" y="974"/>
                    <a:pt x="1890" y="997"/>
                  </a:cubicBezTo>
                  <a:cubicBezTo>
                    <a:pt x="1812" y="1019"/>
                    <a:pt x="1741" y="1048"/>
                    <a:pt x="1733" y="1057"/>
                  </a:cubicBezTo>
                  <a:cubicBezTo>
                    <a:pt x="1724" y="1069"/>
                    <a:pt x="1709" y="1158"/>
                    <a:pt x="1700" y="1257"/>
                  </a:cubicBezTo>
                  <a:cubicBezTo>
                    <a:pt x="1685" y="1408"/>
                    <a:pt x="1685" y="1445"/>
                    <a:pt x="1704" y="1493"/>
                  </a:cubicBezTo>
                  <a:cubicBezTo>
                    <a:pt x="1741" y="1581"/>
                    <a:pt x="1735" y="1587"/>
                    <a:pt x="1655" y="1544"/>
                  </a:cubicBezTo>
                  <a:cubicBezTo>
                    <a:pt x="1514" y="1465"/>
                    <a:pt x="1498" y="1493"/>
                    <a:pt x="1576" y="1677"/>
                  </a:cubicBezTo>
                  <a:cubicBezTo>
                    <a:pt x="1607" y="1749"/>
                    <a:pt x="1632" y="1816"/>
                    <a:pt x="1632" y="1824"/>
                  </a:cubicBezTo>
                  <a:cubicBezTo>
                    <a:pt x="1632" y="1832"/>
                    <a:pt x="1604" y="1875"/>
                    <a:pt x="1568" y="1920"/>
                  </a:cubicBezTo>
                  <a:cubicBezTo>
                    <a:pt x="1533" y="1965"/>
                    <a:pt x="1504" y="2006"/>
                    <a:pt x="1504" y="2013"/>
                  </a:cubicBezTo>
                  <a:cubicBezTo>
                    <a:pt x="1504" y="2049"/>
                    <a:pt x="1895" y="2648"/>
                    <a:pt x="1932" y="2667"/>
                  </a:cubicBezTo>
                  <a:cubicBezTo>
                    <a:pt x="1948" y="2675"/>
                    <a:pt x="1997" y="2677"/>
                    <a:pt x="2040" y="2672"/>
                  </a:cubicBezTo>
                  <a:lnTo>
                    <a:pt x="2067" y="2622"/>
                  </a:lnTo>
                  <a:lnTo>
                    <a:pt x="2078" y="2552"/>
                  </a:lnTo>
                  <a:cubicBezTo>
                    <a:pt x="2114" y="2512"/>
                    <a:pt x="2136" y="2525"/>
                    <a:pt x="2162" y="2517"/>
                  </a:cubicBezTo>
                  <a:cubicBezTo>
                    <a:pt x="2195" y="2507"/>
                    <a:pt x="2216" y="2545"/>
                    <a:pt x="2242" y="2592"/>
                  </a:cubicBezTo>
                  <a:cubicBezTo>
                    <a:pt x="2252" y="2611"/>
                    <a:pt x="2299" y="2635"/>
                    <a:pt x="2327" y="2679"/>
                  </a:cubicBezTo>
                  <a:cubicBezTo>
                    <a:pt x="2430" y="2749"/>
                    <a:pt x="2561" y="2722"/>
                    <a:pt x="2658" y="2769"/>
                  </a:cubicBezTo>
                  <a:cubicBezTo>
                    <a:pt x="2621" y="2914"/>
                    <a:pt x="2632" y="3076"/>
                    <a:pt x="2620" y="3005"/>
                  </a:cubicBezTo>
                  <a:cubicBezTo>
                    <a:pt x="2597" y="2865"/>
                    <a:pt x="2662" y="3083"/>
                    <a:pt x="2719" y="3187"/>
                  </a:cubicBezTo>
                  <a:lnTo>
                    <a:pt x="2975" y="3270"/>
                  </a:lnTo>
                  <a:lnTo>
                    <a:pt x="2991" y="3375"/>
                  </a:lnTo>
                  <a:cubicBezTo>
                    <a:pt x="2868" y="3480"/>
                    <a:pt x="2915" y="3779"/>
                    <a:pt x="2904" y="3761"/>
                  </a:cubicBezTo>
                  <a:cubicBezTo>
                    <a:pt x="2844" y="3661"/>
                    <a:pt x="2900" y="3763"/>
                    <a:pt x="3152" y="3925"/>
                  </a:cubicBezTo>
                  <a:cubicBezTo>
                    <a:pt x="3216" y="3968"/>
                    <a:pt x="3133" y="4250"/>
                    <a:pt x="3213" y="4355"/>
                  </a:cubicBezTo>
                  <a:cubicBezTo>
                    <a:pt x="3346" y="4484"/>
                    <a:pt x="3358" y="4499"/>
                    <a:pt x="3420" y="4622"/>
                  </a:cubicBezTo>
                  <a:lnTo>
                    <a:pt x="3500" y="4966"/>
                  </a:lnTo>
                  <a:lnTo>
                    <a:pt x="2096" y="4278"/>
                  </a:lnTo>
                  <a:cubicBezTo>
                    <a:pt x="2016" y="4203"/>
                    <a:pt x="1936" y="4098"/>
                    <a:pt x="1931" y="4099"/>
                  </a:cubicBezTo>
                  <a:cubicBezTo>
                    <a:pt x="1927" y="4101"/>
                    <a:pt x="1815" y="3969"/>
                    <a:pt x="1766" y="391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5" name="Алтайский край"/>
            <p:cNvSpPr>
              <a:spLocks/>
            </p:cNvSpPr>
            <p:nvPr/>
          </p:nvSpPr>
          <p:spPr bwMode="auto">
            <a:xfrm>
              <a:off x="6317457" y="7919933"/>
              <a:ext cx="1147762" cy="82916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546" y="69"/>
                </a:cxn>
                <a:cxn ang="0">
                  <a:pos x="202" y="165"/>
                </a:cxn>
                <a:cxn ang="0">
                  <a:pos x="0" y="211"/>
                </a:cxn>
                <a:cxn ang="0">
                  <a:pos x="232" y="811"/>
                </a:cxn>
                <a:cxn ang="0">
                  <a:pos x="357" y="1134"/>
                </a:cxn>
                <a:cxn ang="0">
                  <a:pos x="429" y="1053"/>
                </a:cxn>
                <a:cxn ang="0">
                  <a:pos x="606" y="1155"/>
                </a:cxn>
                <a:cxn ang="0">
                  <a:pos x="632" y="1246"/>
                </a:cxn>
                <a:cxn ang="0">
                  <a:pos x="714" y="1248"/>
                </a:cxn>
                <a:cxn ang="0">
                  <a:pos x="976" y="1246"/>
                </a:cxn>
                <a:cxn ang="0">
                  <a:pos x="1154" y="1243"/>
                </a:cxn>
                <a:cxn ang="0">
                  <a:pos x="1205" y="1315"/>
                </a:cxn>
                <a:cxn ang="0">
                  <a:pos x="1296" y="1379"/>
                </a:cxn>
                <a:cxn ang="0">
                  <a:pos x="1354" y="1339"/>
                </a:cxn>
                <a:cxn ang="0">
                  <a:pos x="1270" y="1243"/>
                </a:cxn>
                <a:cxn ang="0">
                  <a:pos x="1238" y="1190"/>
                </a:cxn>
                <a:cxn ang="0">
                  <a:pos x="1274" y="1166"/>
                </a:cxn>
                <a:cxn ang="0">
                  <a:pos x="1426" y="1125"/>
                </a:cxn>
                <a:cxn ang="0">
                  <a:pos x="1632" y="981"/>
                </a:cxn>
                <a:cxn ang="0">
                  <a:pos x="1706" y="877"/>
                </a:cxn>
                <a:cxn ang="0">
                  <a:pos x="1792" y="885"/>
                </a:cxn>
                <a:cxn ang="0">
                  <a:pos x="1886" y="853"/>
                </a:cxn>
                <a:cxn ang="0">
                  <a:pos x="1920" y="741"/>
                </a:cxn>
                <a:cxn ang="0">
                  <a:pos x="1933" y="541"/>
                </a:cxn>
                <a:cxn ang="0">
                  <a:pos x="1922" y="406"/>
                </a:cxn>
                <a:cxn ang="0">
                  <a:pos x="1768" y="227"/>
                </a:cxn>
                <a:cxn ang="0">
                  <a:pos x="1597" y="46"/>
                </a:cxn>
                <a:cxn ang="0">
                  <a:pos x="1558" y="70"/>
                </a:cxn>
                <a:cxn ang="0">
                  <a:pos x="1334" y="142"/>
                </a:cxn>
                <a:cxn ang="0">
                  <a:pos x="1186" y="158"/>
                </a:cxn>
                <a:cxn ang="0">
                  <a:pos x="1106" y="246"/>
                </a:cxn>
                <a:cxn ang="0">
                  <a:pos x="1006" y="333"/>
                </a:cxn>
                <a:cxn ang="0">
                  <a:pos x="850" y="165"/>
                </a:cxn>
                <a:cxn ang="0">
                  <a:pos x="710" y="0"/>
                </a:cxn>
              </a:cxnLst>
              <a:rect l="0" t="0" r="r" b="b"/>
              <a:pathLst>
                <a:path w="1941" h="1385">
                  <a:moveTo>
                    <a:pt x="710" y="0"/>
                  </a:moveTo>
                  <a:lnTo>
                    <a:pt x="546" y="69"/>
                  </a:lnTo>
                  <a:cubicBezTo>
                    <a:pt x="427" y="117"/>
                    <a:pt x="330" y="145"/>
                    <a:pt x="202" y="165"/>
                  </a:cubicBezTo>
                  <a:lnTo>
                    <a:pt x="0" y="211"/>
                  </a:lnTo>
                  <a:cubicBezTo>
                    <a:pt x="48" y="288"/>
                    <a:pt x="83" y="393"/>
                    <a:pt x="232" y="811"/>
                  </a:cubicBezTo>
                  <a:cubicBezTo>
                    <a:pt x="296" y="990"/>
                    <a:pt x="352" y="1134"/>
                    <a:pt x="357" y="1134"/>
                  </a:cubicBezTo>
                  <a:cubicBezTo>
                    <a:pt x="363" y="1134"/>
                    <a:pt x="395" y="1097"/>
                    <a:pt x="429" y="1053"/>
                  </a:cubicBezTo>
                  <a:cubicBezTo>
                    <a:pt x="517" y="934"/>
                    <a:pt x="549" y="953"/>
                    <a:pt x="606" y="1155"/>
                  </a:cubicBezTo>
                  <a:lnTo>
                    <a:pt x="632" y="1246"/>
                  </a:lnTo>
                  <a:lnTo>
                    <a:pt x="714" y="1248"/>
                  </a:lnTo>
                  <a:cubicBezTo>
                    <a:pt x="760" y="1249"/>
                    <a:pt x="878" y="1249"/>
                    <a:pt x="976" y="1246"/>
                  </a:cubicBezTo>
                  <a:lnTo>
                    <a:pt x="1154" y="1243"/>
                  </a:lnTo>
                  <a:lnTo>
                    <a:pt x="1205" y="1315"/>
                  </a:lnTo>
                  <a:cubicBezTo>
                    <a:pt x="1248" y="1374"/>
                    <a:pt x="1264" y="1385"/>
                    <a:pt x="1296" y="1379"/>
                  </a:cubicBezTo>
                  <a:cubicBezTo>
                    <a:pt x="1318" y="1374"/>
                    <a:pt x="1342" y="1357"/>
                    <a:pt x="1354" y="1339"/>
                  </a:cubicBezTo>
                  <a:cubicBezTo>
                    <a:pt x="1373" y="1302"/>
                    <a:pt x="1366" y="1297"/>
                    <a:pt x="1270" y="1243"/>
                  </a:cubicBezTo>
                  <a:cubicBezTo>
                    <a:pt x="1227" y="1219"/>
                    <a:pt x="1222" y="1209"/>
                    <a:pt x="1238" y="1190"/>
                  </a:cubicBezTo>
                  <a:cubicBezTo>
                    <a:pt x="1250" y="1176"/>
                    <a:pt x="1264" y="1166"/>
                    <a:pt x="1274" y="1166"/>
                  </a:cubicBezTo>
                  <a:cubicBezTo>
                    <a:pt x="1283" y="1166"/>
                    <a:pt x="1350" y="1147"/>
                    <a:pt x="1426" y="1125"/>
                  </a:cubicBezTo>
                  <a:cubicBezTo>
                    <a:pt x="1555" y="1085"/>
                    <a:pt x="1558" y="1083"/>
                    <a:pt x="1632" y="981"/>
                  </a:cubicBezTo>
                  <a:lnTo>
                    <a:pt x="1706" y="877"/>
                  </a:lnTo>
                  <a:lnTo>
                    <a:pt x="1792" y="885"/>
                  </a:lnTo>
                  <a:cubicBezTo>
                    <a:pt x="1875" y="896"/>
                    <a:pt x="1877" y="897"/>
                    <a:pt x="1886" y="853"/>
                  </a:cubicBezTo>
                  <a:cubicBezTo>
                    <a:pt x="1893" y="827"/>
                    <a:pt x="1907" y="777"/>
                    <a:pt x="1920" y="741"/>
                  </a:cubicBezTo>
                  <a:cubicBezTo>
                    <a:pt x="1938" y="693"/>
                    <a:pt x="1941" y="641"/>
                    <a:pt x="1933" y="541"/>
                  </a:cubicBezTo>
                  <a:lnTo>
                    <a:pt x="1922" y="406"/>
                  </a:lnTo>
                  <a:lnTo>
                    <a:pt x="1768" y="227"/>
                  </a:lnTo>
                  <a:cubicBezTo>
                    <a:pt x="1683" y="128"/>
                    <a:pt x="1606" y="46"/>
                    <a:pt x="1597" y="46"/>
                  </a:cubicBezTo>
                  <a:cubicBezTo>
                    <a:pt x="1587" y="46"/>
                    <a:pt x="1570" y="57"/>
                    <a:pt x="1558" y="70"/>
                  </a:cubicBezTo>
                  <a:cubicBezTo>
                    <a:pt x="1523" y="113"/>
                    <a:pt x="1486" y="125"/>
                    <a:pt x="1334" y="142"/>
                  </a:cubicBezTo>
                  <a:lnTo>
                    <a:pt x="1186" y="158"/>
                  </a:lnTo>
                  <a:lnTo>
                    <a:pt x="1106" y="246"/>
                  </a:lnTo>
                  <a:cubicBezTo>
                    <a:pt x="1061" y="296"/>
                    <a:pt x="1016" y="334"/>
                    <a:pt x="1006" y="333"/>
                  </a:cubicBezTo>
                  <a:cubicBezTo>
                    <a:pt x="997" y="329"/>
                    <a:pt x="923" y="254"/>
                    <a:pt x="850" y="165"/>
                  </a:cubicBezTo>
                  <a:lnTo>
                    <a:pt x="710" y="0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9" name="Амурская область"/>
            <p:cNvSpPr>
              <a:spLocks/>
            </p:cNvSpPr>
            <p:nvPr/>
          </p:nvSpPr>
          <p:spPr bwMode="auto">
            <a:xfrm>
              <a:off x="11365707" y="6185363"/>
              <a:ext cx="2059781" cy="1400999"/>
            </a:xfrm>
            <a:custGeom>
              <a:avLst/>
              <a:gdLst/>
              <a:ahLst/>
              <a:cxnLst>
                <a:cxn ang="0">
                  <a:pos x="2120" y="1889"/>
                </a:cxn>
                <a:cxn ang="0">
                  <a:pos x="1525" y="1569"/>
                </a:cxn>
                <a:cxn ang="0">
                  <a:pos x="980" y="1692"/>
                </a:cxn>
                <a:cxn ang="0">
                  <a:pos x="696" y="1595"/>
                </a:cxn>
                <a:cxn ang="0">
                  <a:pos x="708" y="1420"/>
                </a:cxn>
                <a:cxn ang="0">
                  <a:pos x="546" y="1081"/>
                </a:cxn>
                <a:cxn ang="0">
                  <a:pos x="432" y="1161"/>
                </a:cxn>
                <a:cxn ang="0">
                  <a:pos x="301" y="1017"/>
                </a:cxn>
                <a:cxn ang="0">
                  <a:pos x="156" y="1011"/>
                </a:cxn>
                <a:cxn ang="0">
                  <a:pos x="0" y="852"/>
                </a:cxn>
                <a:cxn ang="0">
                  <a:pos x="229" y="739"/>
                </a:cxn>
                <a:cxn ang="0">
                  <a:pos x="765" y="675"/>
                </a:cxn>
                <a:cxn ang="0">
                  <a:pos x="1082" y="736"/>
                </a:cxn>
                <a:cxn ang="0">
                  <a:pos x="1458" y="622"/>
                </a:cxn>
                <a:cxn ang="0">
                  <a:pos x="1831" y="433"/>
                </a:cxn>
                <a:cxn ang="0">
                  <a:pos x="2170" y="153"/>
                </a:cxn>
                <a:cxn ang="0">
                  <a:pos x="2436" y="267"/>
                </a:cxn>
                <a:cxn ang="0">
                  <a:pos x="2477" y="745"/>
                </a:cxn>
                <a:cxn ang="0">
                  <a:pos x="2655" y="777"/>
                </a:cxn>
                <a:cxn ang="0">
                  <a:pos x="2876" y="729"/>
                </a:cxn>
                <a:cxn ang="0">
                  <a:pos x="3063" y="505"/>
                </a:cxn>
                <a:cxn ang="0">
                  <a:pos x="3247" y="340"/>
                </a:cxn>
                <a:cxn ang="0">
                  <a:pos x="3370" y="611"/>
                </a:cxn>
                <a:cxn ang="0">
                  <a:pos x="3264" y="713"/>
                </a:cxn>
                <a:cxn ang="0">
                  <a:pos x="3186" y="851"/>
                </a:cxn>
                <a:cxn ang="0">
                  <a:pos x="3196" y="937"/>
                </a:cxn>
                <a:cxn ang="0">
                  <a:pos x="3085" y="1203"/>
                </a:cxn>
                <a:cxn ang="0">
                  <a:pos x="3093" y="1716"/>
                </a:cxn>
                <a:cxn ang="0">
                  <a:pos x="3389" y="1870"/>
                </a:cxn>
                <a:cxn ang="0">
                  <a:pos x="3439" y="2123"/>
                </a:cxn>
                <a:cxn ang="0">
                  <a:pos x="3194" y="2248"/>
                </a:cxn>
                <a:cxn ang="0">
                  <a:pos x="2652" y="2361"/>
                </a:cxn>
              </a:cxnLst>
              <a:rect l="0" t="0" r="r" b="b"/>
              <a:pathLst>
                <a:path w="3472" h="2361">
                  <a:moveTo>
                    <a:pt x="2476" y="2214"/>
                  </a:moveTo>
                  <a:cubicBezTo>
                    <a:pt x="2386" y="2132"/>
                    <a:pt x="2226" y="1987"/>
                    <a:pt x="2120" y="1889"/>
                  </a:cubicBezTo>
                  <a:cubicBezTo>
                    <a:pt x="1759" y="1556"/>
                    <a:pt x="1772" y="1564"/>
                    <a:pt x="1664" y="1553"/>
                  </a:cubicBezTo>
                  <a:cubicBezTo>
                    <a:pt x="1586" y="1544"/>
                    <a:pt x="1560" y="1547"/>
                    <a:pt x="1525" y="1569"/>
                  </a:cubicBezTo>
                  <a:cubicBezTo>
                    <a:pt x="1490" y="1593"/>
                    <a:pt x="1461" y="1595"/>
                    <a:pt x="1335" y="1585"/>
                  </a:cubicBezTo>
                  <a:cubicBezTo>
                    <a:pt x="1173" y="1574"/>
                    <a:pt x="1136" y="1585"/>
                    <a:pt x="980" y="1692"/>
                  </a:cubicBezTo>
                  <a:cubicBezTo>
                    <a:pt x="896" y="1750"/>
                    <a:pt x="868" y="1745"/>
                    <a:pt x="768" y="1657"/>
                  </a:cubicBezTo>
                  <a:lnTo>
                    <a:pt x="696" y="1595"/>
                  </a:lnTo>
                  <a:lnTo>
                    <a:pt x="725" y="1547"/>
                  </a:lnTo>
                  <a:cubicBezTo>
                    <a:pt x="764" y="1483"/>
                    <a:pt x="760" y="1460"/>
                    <a:pt x="708" y="1420"/>
                  </a:cubicBezTo>
                  <a:cubicBezTo>
                    <a:pt x="674" y="1396"/>
                    <a:pt x="655" y="1360"/>
                    <a:pt x="634" y="1286"/>
                  </a:cubicBezTo>
                  <a:cubicBezTo>
                    <a:pt x="583" y="1100"/>
                    <a:pt x="575" y="1081"/>
                    <a:pt x="546" y="1081"/>
                  </a:cubicBezTo>
                  <a:cubicBezTo>
                    <a:pt x="530" y="1081"/>
                    <a:pt x="501" y="1099"/>
                    <a:pt x="480" y="1121"/>
                  </a:cubicBezTo>
                  <a:cubicBezTo>
                    <a:pt x="460" y="1142"/>
                    <a:pt x="439" y="1161"/>
                    <a:pt x="432" y="1161"/>
                  </a:cubicBezTo>
                  <a:cubicBezTo>
                    <a:pt x="428" y="1161"/>
                    <a:pt x="400" y="1128"/>
                    <a:pt x="372" y="1089"/>
                  </a:cubicBezTo>
                  <a:cubicBezTo>
                    <a:pt x="344" y="1049"/>
                    <a:pt x="312" y="1017"/>
                    <a:pt x="301" y="1017"/>
                  </a:cubicBezTo>
                  <a:cubicBezTo>
                    <a:pt x="292" y="1017"/>
                    <a:pt x="263" y="1036"/>
                    <a:pt x="237" y="1059"/>
                  </a:cubicBezTo>
                  <a:cubicBezTo>
                    <a:pt x="181" y="1113"/>
                    <a:pt x="143" y="1091"/>
                    <a:pt x="156" y="1011"/>
                  </a:cubicBezTo>
                  <a:cubicBezTo>
                    <a:pt x="164" y="963"/>
                    <a:pt x="159" y="956"/>
                    <a:pt x="82" y="915"/>
                  </a:cubicBezTo>
                  <a:cubicBezTo>
                    <a:pt x="37" y="891"/>
                    <a:pt x="0" y="862"/>
                    <a:pt x="0" y="852"/>
                  </a:cubicBezTo>
                  <a:cubicBezTo>
                    <a:pt x="0" y="841"/>
                    <a:pt x="37" y="808"/>
                    <a:pt x="82" y="777"/>
                  </a:cubicBezTo>
                  <a:cubicBezTo>
                    <a:pt x="159" y="726"/>
                    <a:pt x="167" y="724"/>
                    <a:pt x="229" y="739"/>
                  </a:cubicBezTo>
                  <a:cubicBezTo>
                    <a:pt x="333" y="766"/>
                    <a:pt x="538" y="752"/>
                    <a:pt x="658" y="710"/>
                  </a:cubicBezTo>
                  <a:lnTo>
                    <a:pt x="765" y="675"/>
                  </a:lnTo>
                  <a:lnTo>
                    <a:pt x="844" y="726"/>
                  </a:lnTo>
                  <a:cubicBezTo>
                    <a:pt x="940" y="787"/>
                    <a:pt x="962" y="788"/>
                    <a:pt x="1082" y="736"/>
                  </a:cubicBezTo>
                  <a:cubicBezTo>
                    <a:pt x="1156" y="702"/>
                    <a:pt x="1192" y="696"/>
                    <a:pt x="1250" y="702"/>
                  </a:cubicBezTo>
                  <a:cubicBezTo>
                    <a:pt x="1320" y="710"/>
                    <a:pt x="1333" y="705"/>
                    <a:pt x="1458" y="622"/>
                  </a:cubicBezTo>
                  <a:cubicBezTo>
                    <a:pt x="1540" y="568"/>
                    <a:pt x="1637" y="518"/>
                    <a:pt x="1703" y="499"/>
                  </a:cubicBezTo>
                  <a:cubicBezTo>
                    <a:pt x="1773" y="476"/>
                    <a:pt x="1820" y="452"/>
                    <a:pt x="1831" y="433"/>
                  </a:cubicBezTo>
                  <a:cubicBezTo>
                    <a:pt x="1893" y="318"/>
                    <a:pt x="1927" y="281"/>
                    <a:pt x="1980" y="272"/>
                  </a:cubicBezTo>
                  <a:cubicBezTo>
                    <a:pt x="2013" y="265"/>
                    <a:pt x="2088" y="217"/>
                    <a:pt x="2170" y="153"/>
                  </a:cubicBezTo>
                  <a:cubicBezTo>
                    <a:pt x="2348" y="12"/>
                    <a:pt x="2375" y="0"/>
                    <a:pt x="2429" y="19"/>
                  </a:cubicBezTo>
                  <a:cubicBezTo>
                    <a:pt x="2492" y="40"/>
                    <a:pt x="2495" y="118"/>
                    <a:pt x="2436" y="267"/>
                  </a:cubicBezTo>
                  <a:cubicBezTo>
                    <a:pt x="2392" y="377"/>
                    <a:pt x="2336" y="638"/>
                    <a:pt x="2336" y="734"/>
                  </a:cubicBezTo>
                  <a:cubicBezTo>
                    <a:pt x="2336" y="785"/>
                    <a:pt x="2346" y="785"/>
                    <a:pt x="2477" y="745"/>
                  </a:cubicBezTo>
                  <a:cubicBezTo>
                    <a:pt x="2533" y="728"/>
                    <a:pt x="2588" y="713"/>
                    <a:pt x="2599" y="713"/>
                  </a:cubicBezTo>
                  <a:cubicBezTo>
                    <a:pt x="2610" y="713"/>
                    <a:pt x="2636" y="742"/>
                    <a:pt x="2655" y="777"/>
                  </a:cubicBezTo>
                  <a:cubicBezTo>
                    <a:pt x="2674" y="812"/>
                    <a:pt x="2698" y="841"/>
                    <a:pt x="2708" y="841"/>
                  </a:cubicBezTo>
                  <a:cubicBezTo>
                    <a:pt x="2717" y="841"/>
                    <a:pt x="2792" y="790"/>
                    <a:pt x="2876" y="729"/>
                  </a:cubicBezTo>
                  <a:cubicBezTo>
                    <a:pt x="3013" y="624"/>
                    <a:pt x="3024" y="612"/>
                    <a:pt x="3024" y="561"/>
                  </a:cubicBezTo>
                  <a:cubicBezTo>
                    <a:pt x="3024" y="512"/>
                    <a:pt x="3029" y="505"/>
                    <a:pt x="3063" y="505"/>
                  </a:cubicBezTo>
                  <a:cubicBezTo>
                    <a:pt x="3090" y="505"/>
                    <a:pt x="3125" y="480"/>
                    <a:pt x="3175" y="422"/>
                  </a:cubicBezTo>
                  <a:lnTo>
                    <a:pt x="3247" y="340"/>
                  </a:lnTo>
                  <a:lnTo>
                    <a:pt x="3296" y="451"/>
                  </a:lnTo>
                  <a:cubicBezTo>
                    <a:pt x="3325" y="512"/>
                    <a:pt x="3357" y="584"/>
                    <a:pt x="3370" y="611"/>
                  </a:cubicBezTo>
                  <a:lnTo>
                    <a:pt x="3391" y="662"/>
                  </a:lnTo>
                  <a:lnTo>
                    <a:pt x="3264" y="713"/>
                  </a:lnTo>
                  <a:cubicBezTo>
                    <a:pt x="3194" y="740"/>
                    <a:pt x="3136" y="772"/>
                    <a:pt x="3136" y="782"/>
                  </a:cubicBezTo>
                  <a:cubicBezTo>
                    <a:pt x="3136" y="792"/>
                    <a:pt x="3159" y="822"/>
                    <a:pt x="3186" y="851"/>
                  </a:cubicBezTo>
                  <a:lnTo>
                    <a:pt x="3236" y="902"/>
                  </a:lnTo>
                  <a:lnTo>
                    <a:pt x="3196" y="937"/>
                  </a:lnTo>
                  <a:cubicBezTo>
                    <a:pt x="3170" y="960"/>
                    <a:pt x="3151" y="998"/>
                    <a:pt x="3144" y="1038"/>
                  </a:cubicBezTo>
                  <a:cubicBezTo>
                    <a:pt x="3138" y="1075"/>
                    <a:pt x="3111" y="1148"/>
                    <a:pt x="3085" y="1203"/>
                  </a:cubicBezTo>
                  <a:cubicBezTo>
                    <a:pt x="3040" y="1297"/>
                    <a:pt x="3037" y="1312"/>
                    <a:pt x="3044" y="1475"/>
                  </a:cubicBezTo>
                  <a:cubicBezTo>
                    <a:pt x="3048" y="1633"/>
                    <a:pt x="3053" y="1656"/>
                    <a:pt x="3093" y="1716"/>
                  </a:cubicBezTo>
                  <a:cubicBezTo>
                    <a:pt x="3135" y="1782"/>
                    <a:pt x="3140" y="1785"/>
                    <a:pt x="3221" y="1785"/>
                  </a:cubicBezTo>
                  <a:cubicBezTo>
                    <a:pt x="3301" y="1785"/>
                    <a:pt x="3309" y="1788"/>
                    <a:pt x="3389" y="1870"/>
                  </a:cubicBezTo>
                  <a:cubicBezTo>
                    <a:pt x="3436" y="1916"/>
                    <a:pt x="3472" y="1964"/>
                    <a:pt x="3472" y="1976"/>
                  </a:cubicBezTo>
                  <a:cubicBezTo>
                    <a:pt x="3472" y="1988"/>
                    <a:pt x="3458" y="2054"/>
                    <a:pt x="3439" y="2123"/>
                  </a:cubicBezTo>
                  <a:cubicBezTo>
                    <a:pt x="3413" y="2217"/>
                    <a:pt x="3397" y="2251"/>
                    <a:pt x="3373" y="2257"/>
                  </a:cubicBezTo>
                  <a:cubicBezTo>
                    <a:pt x="3356" y="2264"/>
                    <a:pt x="3274" y="2259"/>
                    <a:pt x="3194" y="2248"/>
                  </a:cubicBezTo>
                  <a:cubicBezTo>
                    <a:pt x="3056" y="2230"/>
                    <a:pt x="3044" y="2230"/>
                    <a:pt x="2968" y="2262"/>
                  </a:cubicBezTo>
                  <a:cubicBezTo>
                    <a:pt x="2895" y="2294"/>
                    <a:pt x="2680" y="2361"/>
                    <a:pt x="2652" y="2361"/>
                  </a:cubicBezTo>
                  <a:cubicBezTo>
                    <a:pt x="2645" y="2361"/>
                    <a:pt x="2567" y="2294"/>
                    <a:pt x="2476" y="221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0" name="Архангельская область"/>
            <p:cNvSpPr>
              <a:spLocks/>
            </p:cNvSpPr>
            <p:nvPr/>
          </p:nvSpPr>
          <p:spPr bwMode="auto">
            <a:xfrm>
              <a:off x="2893219" y="3812242"/>
              <a:ext cx="1500188" cy="1429591"/>
            </a:xfrm>
            <a:custGeom>
              <a:avLst/>
              <a:gdLst/>
              <a:ahLst/>
              <a:cxnLst>
                <a:cxn ang="0">
                  <a:pos x="1403" y="2355"/>
                </a:cxn>
                <a:cxn ang="0">
                  <a:pos x="1230" y="2281"/>
                </a:cxn>
                <a:cxn ang="0">
                  <a:pos x="1168" y="2228"/>
                </a:cxn>
                <a:cxn ang="0">
                  <a:pos x="1074" y="2083"/>
                </a:cxn>
                <a:cxn ang="0">
                  <a:pos x="898" y="2033"/>
                </a:cxn>
                <a:cxn ang="0">
                  <a:pos x="808" y="1900"/>
                </a:cxn>
                <a:cxn ang="0">
                  <a:pos x="589" y="1868"/>
                </a:cxn>
                <a:cxn ang="0">
                  <a:pos x="294" y="1657"/>
                </a:cxn>
                <a:cxn ang="0">
                  <a:pos x="0" y="1352"/>
                </a:cxn>
                <a:cxn ang="0">
                  <a:pos x="80" y="1113"/>
                </a:cxn>
                <a:cxn ang="0">
                  <a:pos x="222" y="944"/>
                </a:cxn>
                <a:cxn ang="0">
                  <a:pos x="296" y="692"/>
                </a:cxn>
                <a:cxn ang="0">
                  <a:pos x="458" y="353"/>
                </a:cxn>
                <a:cxn ang="0">
                  <a:pos x="659" y="481"/>
                </a:cxn>
                <a:cxn ang="0">
                  <a:pos x="797" y="252"/>
                </a:cxn>
                <a:cxn ang="0">
                  <a:pos x="910" y="174"/>
                </a:cxn>
                <a:cxn ang="0">
                  <a:pos x="1027" y="414"/>
                </a:cxn>
                <a:cxn ang="0">
                  <a:pos x="1576" y="195"/>
                </a:cxn>
                <a:cxn ang="0">
                  <a:pos x="1984" y="460"/>
                </a:cxn>
                <a:cxn ang="0">
                  <a:pos x="2258" y="864"/>
                </a:cxn>
                <a:cxn ang="0">
                  <a:pos x="2486" y="868"/>
                </a:cxn>
                <a:cxn ang="0">
                  <a:pos x="2389" y="1145"/>
                </a:cxn>
                <a:cxn ang="0">
                  <a:pos x="2440" y="1404"/>
                </a:cxn>
                <a:cxn ang="0">
                  <a:pos x="2206" y="1393"/>
                </a:cxn>
                <a:cxn ang="0">
                  <a:pos x="1882" y="1185"/>
                </a:cxn>
                <a:cxn ang="0">
                  <a:pos x="1648" y="1192"/>
                </a:cxn>
                <a:cxn ang="0">
                  <a:pos x="1728" y="1467"/>
                </a:cxn>
                <a:cxn ang="0">
                  <a:pos x="1630" y="1686"/>
                </a:cxn>
                <a:cxn ang="0">
                  <a:pos x="1514" y="1939"/>
                </a:cxn>
                <a:cxn ang="0">
                  <a:pos x="1710" y="1953"/>
                </a:cxn>
                <a:cxn ang="0">
                  <a:pos x="1909" y="1926"/>
                </a:cxn>
                <a:cxn ang="0">
                  <a:pos x="1670" y="2275"/>
                </a:cxn>
              </a:cxnLst>
              <a:rect l="0" t="0" r="r" b="b"/>
              <a:pathLst>
                <a:path w="2514" h="2406">
                  <a:moveTo>
                    <a:pt x="1488" y="2369"/>
                  </a:moveTo>
                  <a:cubicBezTo>
                    <a:pt x="1466" y="2361"/>
                    <a:pt x="1427" y="2355"/>
                    <a:pt x="1403" y="2355"/>
                  </a:cubicBezTo>
                  <a:cubicBezTo>
                    <a:pt x="1374" y="2353"/>
                    <a:pt x="1344" y="2337"/>
                    <a:pt x="1325" y="2312"/>
                  </a:cubicBezTo>
                  <a:cubicBezTo>
                    <a:pt x="1296" y="2276"/>
                    <a:pt x="1285" y="2272"/>
                    <a:pt x="1230" y="2281"/>
                  </a:cubicBezTo>
                  <a:lnTo>
                    <a:pt x="1168" y="2291"/>
                  </a:lnTo>
                  <a:lnTo>
                    <a:pt x="1168" y="2228"/>
                  </a:lnTo>
                  <a:cubicBezTo>
                    <a:pt x="1168" y="2179"/>
                    <a:pt x="1162" y="2163"/>
                    <a:pt x="1138" y="2156"/>
                  </a:cubicBezTo>
                  <a:cubicBezTo>
                    <a:pt x="1120" y="2152"/>
                    <a:pt x="1091" y="2118"/>
                    <a:pt x="1074" y="2083"/>
                  </a:cubicBezTo>
                  <a:cubicBezTo>
                    <a:pt x="1040" y="2017"/>
                    <a:pt x="1008" y="2003"/>
                    <a:pt x="962" y="2032"/>
                  </a:cubicBezTo>
                  <a:cubicBezTo>
                    <a:pt x="950" y="2038"/>
                    <a:pt x="922" y="2040"/>
                    <a:pt x="898" y="2033"/>
                  </a:cubicBezTo>
                  <a:cubicBezTo>
                    <a:pt x="864" y="2025"/>
                    <a:pt x="854" y="2011"/>
                    <a:pt x="848" y="1960"/>
                  </a:cubicBezTo>
                  <a:cubicBezTo>
                    <a:pt x="842" y="1908"/>
                    <a:pt x="834" y="1897"/>
                    <a:pt x="808" y="1900"/>
                  </a:cubicBezTo>
                  <a:cubicBezTo>
                    <a:pt x="790" y="1904"/>
                    <a:pt x="744" y="1910"/>
                    <a:pt x="704" y="1915"/>
                  </a:cubicBezTo>
                  <a:cubicBezTo>
                    <a:pt x="635" y="1924"/>
                    <a:pt x="629" y="1921"/>
                    <a:pt x="589" y="1868"/>
                  </a:cubicBezTo>
                  <a:cubicBezTo>
                    <a:pt x="562" y="1833"/>
                    <a:pt x="502" y="1793"/>
                    <a:pt x="426" y="1756"/>
                  </a:cubicBezTo>
                  <a:cubicBezTo>
                    <a:pt x="333" y="1712"/>
                    <a:pt x="302" y="1689"/>
                    <a:pt x="294" y="1657"/>
                  </a:cubicBezTo>
                  <a:cubicBezTo>
                    <a:pt x="288" y="1633"/>
                    <a:pt x="270" y="1612"/>
                    <a:pt x="246" y="1608"/>
                  </a:cubicBezTo>
                  <a:cubicBezTo>
                    <a:pt x="202" y="1596"/>
                    <a:pt x="0" y="1387"/>
                    <a:pt x="0" y="1352"/>
                  </a:cubicBezTo>
                  <a:cubicBezTo>
                    <a:pt x="0" y="1339"/>
                    <a:pt x="18" y="1284"/>
                    <a:pt x="40" y="1233"/>
                  </a:cubicBezTo>
                  <a:cubicBezTo>
                    <a:pt x="62" y="1180"/>
                    <a:pt x="80" y="1128"/>
                    <a:pt x="80" y="1113"/>
                  </a:cubicBezTo>
                  <a:cubicBezTo>
                    <a:pt x="80" y="1100"/>
                    <a:pt x="109" y="1075"/>
                    <a:pt x="142" y="1057"/>
                  </a:cubicBezTo>
                  <a:cubicBezTo>
                    <a:pt x="198" y="1030"/>
                    <a:pt x="208" y="1016"/>
                    <a:pt x="222" y="944"/>
                  </a:cubicBezTo>
                  <a:cubicBezTo>
                    <a:pt x="232" y="897"/>
                    <a:pt x="258" y="840"/>
                    <a:pt x="280" y="814"/>
                  </a:cubicBezTo>
                  <a:cubicBezTo>
                    <a:pt x="317" y="769"/>
                    <a:pt x="318" y="766"/>
                    <a:pt x="296" y="692"/>
                  </a:cubicBezTo>
                  <a:cubicBezTo>
                    <a:pt x="256" y="561"/>
                    <a:pt x="264" y="520"/>
                    <a:pt x="350" y="404"/>
                  </a:cubicBezTo>
                  <a:cubicBezTo>
                    <a:pt x="384" y="361"/>
                    <a:pt x="400" y="353"/>
                    <a:pt x="458" y="353"/>
                  </a:cubicBezTo>
                  <a:cubicBezTo>
                    <a:pt x="510" y="353"/>
                    <a:pt x="526" y="360"/>
                    <a:pt x="533" y="384"/>
                  </a:cubicBezTo>
                  <a:cubicBezTo>
                    <a:pt x="539" y="412"/>
                    <a:pt x="630" y="481"/>
                    <a:pt x="659" y="481"/>
                  </a:cubicBezTo>
                  <a:cubicBezTo>
                    <a:pt x="677" y="481"/>
                    <a:pt x="784" y="384"/>
                    <a:pt x="802" y="352"/>
                  </a:cubicBezTo>
                  <a:cubicBezTo>
                    <a:pt x="811" y="332"/>
                    <a:pt x="810" y="299"/>
                    <a:pt x="797" y="252"/>
                  </a:cubicBezTo>
                  <a:cubicBezTo>
                    <a:pt x="774" y="168"/>
                    <a:pt x="794" y="52"/>
                    <a:pt x="835" y="27"/>
                  </a:cubicBezTo>
                  <a:cubicBezTo>
                    <a:pt x="878" y="0"/>
                    <a:pt x="894" y="28"/>
                    <a:pt x="910" y="174"/>
                  </a:cubicBezTo>
                  <a:lnTo>
                    <a:pt x="925" y="307"/>
                  </a:lnTo>
                  <a:lnTo>
                    <a:pt x="1027" y="414"/>
                  </a:lnTo>
                  <a:cubicBezTo>
                    <a:pt x="1162" y="555"/>
                    <a:pt x="1187" y="558"/>
                    <a:pt x="1230" y="438"/>
                  </a:cubicBezTo>
                  <a:cubicBezTo>
                    <a:pt x="1310" y="216"/>
                    <a:pt x="1339" y="195"/>
                    <a:pt x="1576" y="195"/>
                  </a:cubicBezTo>
                  <a:cubicBezTo>
                    <a:pt x="1782" y="196"/>
                    <a:pt x="1787" y="198"/>
                    <a:pt x="1842" y="329"/>
                  </a:cubicBezTo>
                  <a:cubicBezTo>
                    <a:pt x="1907" y="481"/>
                    <a:pt x="1923" y="496"/>
                    <a:pt x="1984" y="460"/>
                  </a:cubicBezTo>
                  <a:lnTo>
                    <a:pt x="2030" y="432"/>
                  </a:lnTo>
                  <a:lnTo>
                    <a:pt x="2258" y="864"/>
                  </a:lnTo>
                  <a:lnTo>
                    <a:pt x="2357" y="854"/>
                  </a:lnTo>
                  <a:cubicBezTo>
                    <a:pt x="2429" y="848"/>
                    <a:pt x="2464" y="852"/>
                    <a:pt x="2486" y="868"/>
                  </a:cubicBezTo>
                  <a:cubicBezTo>
                    <a:pt x="2514" y="889"/>
                    <a:pt x="2512" y="896"/>
                    <a:pt x="2453" y="1017"/>
                  </a:cubicBezTo>
                  <a:lnTo>
                    <a:pt x="2389" y="1145"/>
                  </a:lnTo>
                  <a:lnTo>
                    <a:pt x="2424" y="1260"/>
                  </a:lnTo>
                  <a:cubicBezTo>
                    <a:pt x="2454" y="1356"/>
                    <a:pt x="2456" y="1380"/>
                    <a:pt x="2440" y="1404"/>
                  </a:cubicBezTo>
                  <a:cubicBezTo>
                    <a:pt x="2421" y="1428"/>
                    <a:pt x="2411" y="1430"/>
                    <a:pt x="2346" y="1412"/>
                  </a:cubicBezTo>
                  <a:cubicBezTo>
                    <a:pt x="2306" y="1401"/>
                    <a:pt x="2243" y="1393"/>
                    <a:pt x="2206" y="1393"/>
                  </a:cubicBezTo>
                  <a:cubicBezTo>
                    <a:pt x="2152" y="1393"/>
                    <a:pt x="2131" y="1382"/>
                    <a:pt x="2064" y="1316"/>
                  </a:cubicBezTo>
                  <a:cubicBezTo>
                    <a:pt x="2021" y="1275"/>
                    <a:pt x="1939" y="1216"/>
                    <a:pt x="1882" y="1185"/>
                  </a:cubicBezTo>
                  <a:cubicBezTo>
                    <a:pt x="1784" y="1134"/>
                    <a:pt x="1774" y="1132"/>
                    <a:pt x="1714" y="1150"/>
                  </a:cubicBezTo>
                  <a:cubicBezTo>
                    <a:pt x="1677" y="1161"/>
                    <a:pt x="1648" y="1180"/>
                    <a:pt x="1648" y="1192"/>
                  </a:cubicBezTo>
                  <a:cubicBezTo>
                    <a:pt x="1648" y="1203"/>
                    <a:pt x="1670" y="1260"/>
                    <a:pt x="1696" y="1316"/>
                  </a:cubicBezTo>
                  <a:cubicBezTo>
                    <a:pt x="1738" y="1406"/>
                    <a:pt x="1742" y="1427"/>
                    <a:pt x="1728" y="1467"/>
                  </a:cubicBezTo>
                  <a:cubicBezTo>
                    <a:pt x="1717" y="1492"/>
                    <a:pt x="1714" y="1545"/>
                    <a:pt x="1718" y="1587"/>
                  </a:cubicBezTo>
                  <a:cubicBezTo>
                    <a:pt x="1730" y="1668"/>
                    <a:pt x="1733" y="1665"/>
                    <a:pt x="1630" y="1686"/>
                  </a:cubicBezTo>
                  <a:cubicBezTo>
                    <a:pt x="1597" y="1694"/>
                    <a:pt x="1584" y="1713"/>
                    <a:pt x="1552" y="1817"/>
                  </a:cubicBezTo>
                  <a:lnTo>
                    <a:pt x="1514" y="1939"/>
                  </a:lnTo>
                  <a:lnTo>
                    <a:pt x="1562" y="1977"/>
                  </a:lnTo>
                  <a:cubicBezTo>
                    <a:pt x="1626" y="2030"/>
                    <a:pt x="1651" y="2027"/>
                    <a:pt x="1710" y="1953"/>
                  </a:cubicBezTo>
                  <a:cubicBezTo>
                    <a:pt x="1754" y="1899"/>
                    <a:pt x="1771" y="1889"/>
                    <a:pt x="1822" y="1889"/>
                  </a:cubicBezTo>
                  <a:cubicBezTo>
                    <a:pt x="1870" y="1889"/>
                    <a:pt x="1890" y="1897"/>
                    <a:pt x="1909" y="1926"/>
                  </a:cubicBezTo>
                  <a:cubicBezTo>
                    <a:pt x="1933" y="1963"/>
                    <a:pt x="1930" y="1968"/>
                    <a:pt x="1798" y="2099"/>
                  </a:cubicBezTo>
                  <a:cubicBezTo>
                    <a:pt x="1682" y="2212"/>
                    <a:pt x="1664" y="2240"/>
                    <a:pt x="1670" y="2275"/>
                  </a:cubicBezTo>
                  <a:cubicBezTo>
                    <a:pt x="1688" y="2364"/>
                    <a:pt x="1606" y="2406"/>
                    <a:pt x="1488" y="236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1" name="Астраханская область"/>
            <p:cNvSpPr>
              <a:spLocks/>
            </p:cNvSpPr>
            <p:nvPr/>
          </p:nvSpPr>
          <p:spPr bwMode="auto">
            <a:xfrm>
              <a:off x="1688307" y="7262321"/>
              <a:ext cx="397668" cy="695734"/>
            </a:xfrm>
            <a:custGeom>
              <a:avLst/>
              <a:gdLst/>
              <a:ahLst/>
              <a:cxnLst>
                <a:cxn ang="0">
                  <a:pos x="291" y="1133"/>
                </a:cxn>
                <a:cxn ang="0">
                  <a:pos x="72" y="1120"/>
                </a:cxn>
                <a:cxn ang="0">
                  <a:pos x="19" y="1113"/>
                </a:cxn>
                <a:cxn ang="0">
                  <a:pos x="65" y="1030"/>
                </a:cxn>
                <a:cxn ang="0">
                  <a:pos x="137" y="961"/>
                </a:cxn>
                <a:cxn ang="0">
                  <a:pos x="105" y="899"/>
                </a:cxn>
                <a:cxn ang="0">
                  <a:pos x="206" y="806"/>
                </a:cxn>
                <a:cxn ang="0">
                  <a:pos x="305" y="776"/>
                </a:cxn>
                <a:cxn ang="0">
                  <a:pos x="297" y="686"/>
                </a:cxn>
                <a:cxn ang="0">
                  <a:pos x="339" y="526"/>
                </a:cxn>
                <a:cxn ang="0">
                  <a:pos x="395" y="433"/>
                </a:cxn>
                <a:cxn ang="0">
                  <a:pos x="313" y="422"/>
                </a:cxn>
                <a:cxn ang="0">
                  <a:pos x="230" y="422"/>
                </a:cxn>
                <a:cxn ang="0">
                  <a:pos x="241" y="294"/>
                </a:cxn>
                <a:cxn ang="0">
                  <a:pos x="232" y="96"/>
                </a:cxn>
                <a:cxn ang="0">
                  <a:pos x="224" y="11"/>
                </a:cxn>
                <a:cxn ang="0">
                  <a:pos x="360" y="1"/>
                </a:cxn>
                <a:cxn ang="0">
                  <a:pos x="510" y="38"/>
                </a:cxn>
                <a:cxn ang="0">
                  <a:pos x="515" y="144"/>
                </a:cxn>
                <a:cxn ang="0">
                  <a:pos x="505" y="270"/>
                </a:cxn>
                <a:cxn ang="0">
                  <a:pos x="489" y="387"/>
                </a:cxn>
                <a:cxn ang="0">
                  <a:pos x="561" y="581"/>
                </a:cxn>
                <a:cxn ang="0">
                  <a:pos x="641" y="661"/>
                </a:cxn>
                <a:cxn ang="0">
                  <a:pos x="659" y="830"/>
                </a:cxn>
                <a:cxn ang="0">
                  <a:pos x="670" y="976"/>
                </a:cxn>
                <a:cxn ang="0">
                  <a:pos x="603" y="1003"/>
                </a:cxn>
                <a:cxn ang="0">
                  <a:pos x="545" y="1093"/>
                </a:cxn>
                <a:cxn ang="0">
                  <a:pos x="291" y="1133"/>
                </a:cxn>
              </a:cxnLst>
              <a:rect l="0" t="0" r="r" b="b"/>
              <a:pathLst>
                <a:path w="670" h="1168">
                  <a:moveTo>
                    <a:pt x="291" y="1133"/>
                  </a:moveTo>
                  <a:cubicBezTo>
                    <a:pt x="185" y="1121"/>
                    <a:pt x="86" y="1115"/>
                    <a:pt x="72" y="1120"/>
                  </a:cubicBezTo>
                  <a:cubicBezTo>
                    <a:pt x="56" y="1125"/>
                    <a:pt x="33" y="1121"/>
                    <a:pt x="19" y="1113"/>
                  </a:cubicBezTo>
                  <a:cubicBezTo>
                    <a:pt x="0" y="1102"/>
                    <a:pt x="8" y="1088"/>
                    <a:pt x="65" y="1030"/>
                  </a:cubicBezTo>
                  <a:lnTo>
                    <a:pt x="137" y="961"/>
                  </a:lnTo>
                  <a:lnTo>
                    <a:pt x="105" y="899"/>
                  </a:lnTo>
                  <a:cubicBezTo>
                    <a:pt x="70" y="829"/>
                    <a:pt x="65" y="833"/>
                    <a:pt x="206" y="806"/>
                  </a:cubicBezTo>
                  <a:cubicBezTo>
                    <a:pt x="257" y="795"/>
                    <a:pt x="302" y="782"/>
                    <a:pt x="305" y="776"/>
                  </a:cubicBezTo>
                  <a:cubicBezTo>
                    <a:pt x="309" y="771"/>
                    <a:pt x="305" y="729"/>
                    <a:pt x="297" y="686"/>
                  </a:cubicBezTo>
                  <a:cubicBezTo>
                    <a:pt x="283" y="613"/>
                    <a:pt x="286" y="605"/>
                    <a:pt x="339" y="526"/>
                  </a:cubicBezTo>
                  <a:cubicBezTo>
                    <a:pt x="369" y="481"/>
                    <a:pt x="395" y="440"/>
                    <a:pt x="395" y="433"/>
                  </a:cubicBezTo>
                  <a:cubicBezTo>
                    <a:pt x="395" y="427"/>
                    <a:pt x="358" y="422"/>
                    <a:pt x="313" y="422"/>
                  </a:cubicBezTo>
                  <a:lnTo>
                    <a:pt x="230" y="422"/>
                  </a:lnTo>
                  <a:lnTo>
                    <a:pt x="241" y="294"/>
                  </a:lnTo>
                  <a:cubicBezTo>
                    <a:pt x="248" y="213"/>
                    <a:pt x="245" y="142"/>
                    <a:pt x="232" y="96"/>
                  </a:cubicBezTo>
                  <a:cubicBezTo>
                    <a:pt x="222" y="56"/>
                    <a:pt x="217" y="17"/>
                    <a:pt x="224" y="11"/>
                  </a:cubicBezTo>
                  <a:cubicBezTo>
                    <a:pt x="232" y="5"/>
                    <a:pt x="293" y="0"/>
                    <a:pt x="360" y="1"/>
                  </a:cubicBezTo>
                  <a:cubicBezTo>
                    <a:pt x="465" y="3"/>
                    <a:pt x="486" y="9"/>
                    <a:pt x="510" y="38"/>
                  </a:cubicBezTo>
                  <a:cubicBezTo>
                    <a:pt x="545" y="81"/>
                    <a:pt x="547" y="112"/>
                    <a:pt x="515" y="144"/>
                  </a:cubicBezTo>
                  <a:cubicBezTo>
                    <a:pt x="489" y="169"/>
                    <a:pt x="486" y="219"/>
                    <a:pt x="505" y="270"/>
                  </a:cubicBezTo>
                  <a:cubicBezTo>
                    <a:pt x="513" y="289"/>
                    <a:pt x="507" y="334"/>
                    <a:pt x="489" y="387"/>
                  </a:cubicBezTo>
                  <a:cubicBezTo>
                    <a:pt x="454" y="489"/>
                    <a:pt x="461" y="505"/>
                    <a:pt x="561" y="581"/>
                  </a:cubicBezTo>
                  <a:cubicBezTo>
                    <a:pt x="601" y="611"/>
                    <a:pt x="638" y="646"/>
                    <a:pt x="641" y="661"/>
                  </a:cubicBezTo>
                  <a:cubicBezTo>
                    <a:pt x="646" y="675"/>
                    <a:pt x="654" y="750"/>
                    <a:pt x="659" y="830"/>
                  </a:cubicBezTo>
                  <a:lnTo>
                    <a:pt x="670" y="976"/>
                  </a:lnTo>
                  <a:lnTo>
                    <a:pt x="603" y="1003"/>
                  </a:lnTo>
                  <a:cubicBezTo>
                    <a:pt x="536" y="1029"/>
                    <a:pt x="534" y="1029"/>
                    <a:pt x="545" y="1093"/>
                  </a:cubicBezTo>
                  <a:cubicBezTo>
                    <a:pt x="557" y="1168"/>
                    <a:pt x="581" y="1165"/>
                    <a:pt x="291" y="113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2" name="Белгородская область"/>
            <p:cNvSpPr>
              <a:spLocks/>
            </p:cNvSpPr>
            <p:nvPr/>
          </p:nvSpPr>
          <p:spPr bwMode="auto">
            <a:xfrm>
              <a:off x="1109663" y="5956628"/>
              <a:ext cx="340519" cy="476530"/>
            </a:xfrm>
            <a:custGeom>
              <a:avLst/>
              <a:gdLst>
                <a:gd name="T0" fmla="*/ 354 w 36"/>
                <a:gd name="T1" fmla="*/ 781 h 50"/>
                <a:gd name="T2" fmla="*/ 316 w 36"/>
                <a:gd name="T3" fmla="*/ 582 h 50"/>
                <a:gd name="T4" fmla="*/ 282 w 36"/>
                <a:gd name="T5" fmla="*/ 392 h 50"/>
                <a:gd name="T6" fmla="*/ 189 w 36"/>
                <a:gd name="T7" fmla="*/ 349 h 50"/>
                <a:gd name="T8" fmla="*/ 55 w 36"/>
                <a:gd name="T9" fmla="*/ 232 h 50"/>
                <a:gd name="T10" fmla="*/ 18 w 36"/>
                <a:gd name="T11" fmla="*/ 81 h 50"/>
                <a:gd name="T12" fmla="*/ 56 w 36"/>
                <a:gd name="T13" fmla="*/ 13 h 50"/>
                <a:gd name="T14" fmla="*/ 285 w 36"/>
                <a:gd name="T15" fmla="*/ 109 h 50"/>
                <a:gd name="T16" fmla="*/ 412 w 36"/>
                <a:gd name="T17" fmla="*/ 166 h 50"/>
                <a:gd name="T18" fmla="*/ 520 w 36"/>
                <a:gd name="T19" fmla="*/ 235 h 50"/>
                <a:gd name="T20" fmla="*/ 578 w 36"/>
                <a:gd name="T21" fmla="*/ 408 h 50"/>
                <a:gd name="T22" fmla="*/ 480 w 36"/>
                <a:gd name="T23" fmla="*/ 709 h 50"/>
                <a:gd name="T24" fmla="*/ 354 w 36"/>
                <a:gd name="T25" fmla="*/ 781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50"/>
                <a:gd name="T41" fmla="*/ 578 w 36"/>
                <a:gd name="T42" fmla="*/ 811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50">
                  <a:moveTo>
                    <a:pt x="22" y="48"/>
                  </a:moveTo>
                  <a:cubicBezTo>
                    <a:pt x="21" y="47"/>
                    <a:pt x="20" y="42"/>
                    <a:pt x="20" y="36"/>
                  </a:cubicBezTo>
                  <a:cubicBezTo>
                    <a:pt x="19" y="30"/>
                    <a:pt x="18" y="25"/>
                    <a:pt x="18" y="24"/>
                  </a:cubicBezTo>
                  <a:cubicBezTo>
                    <a:pt x="17" y="24"/>
                    <a:pt x="14" y="23"/>
                    <a:pt x="12" y="22"/>
                  </a:cubicBezTo>
                  <a:cubicBezTo>
                    <a:pt x="8" y="20"/>
                    <a:pt x="6" y="19"/>
                    <a:pt x="3" y="14"/>
                  </a:cubicBezTo>
                  <a:cubicBezTo>
                    <a:pt x="0" y="9"/>
                    <a:pt x="0" y="9"/>
                    <a:pt x="1" y="5"/>
                  </a:cubicBezTo>
                  <a:cubicBezTo>
                    <a:pt x="2" y="3"/>
                    <a:pt x="3" y="1"/>
                    <a:pt x="3" y="1"/>
                  </a:cubicBezTo>
                  <a:cubicBezTo>
                    <a:pt x="5" y="0"/>
                    <a:pt x="13" y="3"/>
                    <a:pt x="18" y="7"/>
                  </a:cubicBezTo>
                  <a:cubicBezTo>
                    <a:pt x="21" y="9"/>
                    <a:pt x="23" y="10"/>
                    <a:pt x="26" y="10"/>
                  </a:cubicBezTo>
                  <a:cubicBezTo>
                    <a:pt x="28" y="10"/>
                    <a:pt x="30" y="11"/>
                    <a:pt x="32" y="14"/>
                  </a:cubicBezTo>
                  <a:cubicBezTo>
                    <a:pt x="36" y="18"/>
                    <a:pt x="36" y="19"/>
                    <a:pt x="36" y="25"/>
                  </a:cubicBezTo>
                  <a:cubicBezTo>
                    <a:pt x="36" y="35"/>
                    <a:pt x="35" y="38"/>
                    <a:pt x="30" y="44"/>
                  </a:cubicBezTo>
                  <a:cubicBezTo>
                    <a:pt x="25" y="49"/>
                    <a:pt x="24" y="50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3" name="Брянская область"/>
            <p:cNvSpPr>
              <a:spLocks/>
            </p:cNvSpPr>
            <p:nvPr/>
          </p:nvSpPr>
          <p:spPr bwMode="auto">
            <a:xfrm>
              <a:off x="1023938" y="5251363"/>
              <a:ext cx="464344" cy="390755"/>
            </a:xfrm>
            <a:custGeom>
              <a:avLst/>
              <a:gdLst/>
              <a:ahLst/>
              <a:cxnLst>
                <a:cxn ang="0">
                  <a:pos x="339" y="642"/>
                </a:cxn>
                <a:cxn ang="0">
                  <a:pos x="338" y="563"/>
                </a:cxn>
                <a:cxn ang="0">
                  <a:pos x="235" y="448"/>
                </a:cxn>
                <a:cxn ang="0">
                  <a:pos x="133" y="448"/>
                </a:cxn>
                <a:cxn ang="0">
                  <a:pos x="122" y="367"/>
                </a:cxn>
                <a:cxn ang="0">
                  <a:pos x="56" y="259"/>
                </a:cxn>
                <a:cxn ang="0">
                  <a:pos x="0" y="211"/>
                </a:cxn>
                <a:cxn ang="0">
                  <a:pos x="144" y="0"/>
                </a:cxn>
                <a:cxn ang="0">
                  <a:pos x="168" y="31"/>
                </a:cxn>
                <a:cxn ang="0">
                  <a:pos x="442" y="95"/>
                </a:cxn>
                <a:cxn ang="0">
                  <a:pos x="610" y="64"/>
                </a:cxn>
                <a:cxn ang="0">
                  <a:pos x="758" y="88"/>
                </a:cxn>
                <a:cxn ang="0">
                  <a:pos x="726" y="253"/>
                </a:cxn>
                <a:cxn ang="0">
                  <a:pos x="674" y="474"/>
                </a:cxn>
                <a:cxn ang="0">
                  <a:pos x="659" y="496"/>
                </a:cxn>
                <a:cxn ang="0">
                  <a:pos x="560" y="576"/>
                </a:cxn>
                <a:cxn ang="0">
                  <a:pos x="427" y="656"/>
                </a:cxn>
                <a:cxn ang="0">
                  <a:pos x="339" y="642"/>
                </a:cxn>
              </a:cxnLst>
              <a:rect l="0" t="0" r="r" b="b"/>
              <a:pathLst>
                <a:path w="776" h="656">
                  <a:moveTo>
                    <a:pt x="339" y="642"/>
                  </a:moveTo>
                  <a:cubicBezTo>
                    <a:pt x="322" y="631"/>
                    <a:pt x="322" y="616"/>
                    <a:pt x="338" y="563"/>
                  </a:cubicBezTo>
                  <a:cubicBezTo>
                    <a:pt x="366" y="463"/>
                    <a:pt x="354" y="448"/>
                    <a:pt x="235" y="448"/>
                  </a:cubicBezTo>
                  <a:lnTo>
                    <a:pt x="133" y="448"/>
                  </a:lnTo>
                  <a:lnTo>
                    <a:pt x="122" y="367"/>
                  </a:lnTo>
                  <a:cubicBezTo>
                    <a:pt x="112" y="295"/>
                    <a:pt x="106" y="283"/>
                    <a:pt x="56" y="259"/>
                  </a:cubicBezTo>
                  <a:cubicBezTo>
                    <a:pt x="26" y="245"/>
                    <a:pt x="0" y="224"/>
                    <a:pt x="0" y="211"/>
                  </a:cubicBezTo>
                  <a:cubicBezTo>
                    <a:pt x="0" y="184"/>
                    <a:pt x="125" y="0"/>
                    <a:pt x="144" y="0"/>
                  </a:cubicBezTo>
                  <a:cubicBezTo>
                    <a:pt x="152" y="0"/>
                    <a:pt x="163" y="15"/>
                    <a:pt x="168" y="31"/>
                  </a:cubicBezTo>
                  <a:cubicBezTo>
                    <a:pt x="184" y="80"/>
                    <a:pt x="398" y="130"/>
                    <a:pt x="442" y="95"/>
                  </a:cubicBezTo>
                  <a:cubicBezTo>
                    <a:pt x="456" y="82"/>
                    <a:pt x="528" y="69"/>
                    <a:pt x="610" y="64"/>
                  </a:cubicBezTo>
                  <a:cubicBezTo>
                    <a:pt x="741" y="56"/>
                    <a:pt x="750" y="58"/>
                    <a:pt x="758" y="88"/>
                  </a:cubicBezTo>
                  <a:cubicBezTo>
                    <a:pt x="776" y="152"/>
                    <a:pt x="766" y="199"/>
                    <a:pt x="726" y="253"/>
                  </a:cubicBezTo>
                  <a:cubicBezTo>
                    <a:pt x="675" y="317"/>
                    <a:pt x="646" y="442"/>
                    <a:pt x="674" y="474"/>
                  </a:cubicBezTo>
                  <a:cubicBezTo>
                    <a:pt x="688" y="491"/>
                    <a:pt x="685" y="496"/>
                    <a:pt x="659" y="496"/>
                  </a:cubicBezTo>
                  <a:cubicBezTo>
                    <a:pt x="640" y="496"/>
                    <a:pt x="600" y="528"/>
                    <a:pt x="560" y="576"/>
                  </a:cubicBezTo>
                  <a:cubicBezTo>
                    <a:pt x="499" y="648"/>
                    <a:pt x="486" y="656"/>
                    <a:pt x="427" y="656"/>
                  </a:cubicBezTo>
                  <a:cubicBezTo>
                    <a:pt x="390" y="655"/>
                    <a:pt x="350" y="650"/>
                    <a:pt x="339" y="64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4" name="Владимирская область"/>
            <p:cNvSpPr>
              <a:spLocks/>
            </p:cNvSpPr>
            <p:nvPr/>
          </p:nvSpPr>
          <p:spPr bwMode="auto">
            <a:xfrm>
              <a:off x="2209800" y="5308547"/>
              <a:ext cx="407194" cy="476530"/>
            </a:xfrm>
            <a:custGeom>
              <a:avLst/>
              <a:gdLst/>
              <a:ahLst/>
              <a:cxnLst>
                <a:cxn ang="0">
                  <a:pos x="174" y="717"/>
                </a:cxn>
                <a:cxn ang="0">
                  <a:pos x="108" y="480"/>
                </a:cxn>
                <a:cxn ang="0">
                  <a:pos x="150" y="384"/>
                </a:cxn>
                <a:cxn ang="0">
                  <a:pos x="92" y="331"/>
                </a:cxn>
                <a:cxn ang="0">
                  <a:pos x="32" y="101"/>
                </a:cxn>
                <a:cxn ang="0">
                  <a:pos x="68" y="0"/>
                </a:cxn>
                <a:cxn ang="0">
                  <a:pos x="124" y="58"/>
                </a:cxn>
                <a:cxn ang="0">
                  <a:pos x="238" y="104"/>
                </a:cxn>
                <a:cxn ang="0">
                  <a:pos x="300" y="162"/>
                </a:cxn>
                <a:cxn ang="0">
                  <a:pos x="296" y="237"/>
                </a:cxn>
                <a:cxn ang="0">
                  <a:pos x="372" y="298"/>
                </a:cxn>
                <a:cxn ang="0">
                  <a:pos x="657" y="618"/>
                </a:cxn>
                <a:cxn ang="0">
                  <a:pos x="256" y="799"/>
                </a:cxn>
                <a:cxn ang="0">
                  <a:pos x="174" y="717"/>
                </a:cxn>
              </a:cxnLst>
              <a:rect l="0" t="0" r="r" b="b"/>
              <a:pathLst>
                <a:path w="684" h="800">
                  <a:moveTo>
                    <a:pt x="174" y="717"/>
                  </a:moveTo>
                  <a:cubicBezTo>
                    <a:pt x="56" y="568"/>
                    <a:pt x="60" y="587"/>
                    <a:pt x="108" y="480"/>
                  </a:cubicBezTo>
                  <a:lnTo>
                    <a:pt x="150" y="384"/>
                  </a:lnTo>
                  <a:lnTo>
                    <a:pt x="92" y="331"/>
                  </a:lnTo>
                  <a:cubicBezTo>
                    <a:pt x="9" y="256"/>
                    <a:pt x="0" y="219"/>
                    <a:pt x="32" y="101"/>
                  </a:cubicBezTo>
                  <a:cubicBezTo>
                    <a:pt x="46" y="45"/>
                    <a:pt x="64" y="0"/>
                    <a:pt x="68" y="0"/>
                  </a:cubicBezTo>
                  <a:cubicBezTo>
                    <a:pt x="73" y="0"/>
                    <a:pt x="99" y="26"/>
                    <a:pt x="124" y="58"/>
                  </a:cubicBezTo>
                  <a:cubicBezTo>
                    <a:pt x="168" y="112"/>
                    <a:pt x="174" y="114"/>
                    <a:pt x="238" y="104"/>
                  </a:cubicBezTo>
                  <a:cubicBezTo>
                    <a:pt x="320" y="93"/>
                    <a:pt x="344" y="114"/>
                    <a:pt x="300" y="162"/>
                  </a:cubicBezTo>
                  <a:cubicBezTo>
                    <a:pt x="273" y="191"/>
                    <a:pt x="273" y="197"/>
                    <a:pt x="296" y="237"/>
                  </a:cubicBezTo>
                  <a:cubicBezTo>
                    <a:pt x="308" y="261"/>
                    <a:pt x="344" y="288"/>
                    <a:pt x="372" y="298"/>
                  </a:cubicBezTo>
                  <a:cubicBezTo>
                    <a:pt x="444" y="320"/>
                    <a:pt x="684" y="591"/>
                    <a:pt x="657" y="618"/>
                  </a:cubicBezTo>
                  <a:cubicBezTo>
                    <a:pt x="641" y="634"/>
                    <a:pt x="273" y="800"/>
                    <a:pt x="256" y="799"/>
                  </a:cubicBezTo>
                  <a:cubicBezTo>
                    <a:pt x="246" y="799"/>
                    <a:pt x="209" y="762"/>
                    <a:pt x="174" y="71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5" name="Волгоградская область"/>
            <p:cNvSpPr>
              <a:spLocks/>
            </p:cNvSpPr>
            <p:nvPr/>
          </p:nvSpPr>
          <p:spPr bwMode="auto">
            <a:xfrm>
              <a:off x="1440657" y="6518934"/>
              <a:ext cx="864393" cy="791040"/>
            </a:xfrm>
            <a:custGeom>
              <a:avLst/>
              <a:gdLst/>
              <a:ahLst/>
              <a:cxnLst>
                <a:cxn ang="0">
                  <a:pos x="983" y="1274"/>
                </a:cxn>
                <a:cxn ang="0">
                  <a:pos x="773" y="1195"/>
                </a:cxn>
                <a:cxn ang="0">
                  <a:pos x="546" y="1235"/>
                </a:cxn>
                <a:cxn ang="0">
                  <a:pos x="503" y="1163"/>
                </a:cxn>
                <a:cxn ang="0">
                  <a:pos x="411" y="1176"/>
                </a:cxn>
                <a:cxn ang="0">
                  <a:pos x="253" y="1232"/>
                </a:cxn>
                <a:cxn ang="0">
                  <a:pos x="45" y="1143"/>
                </a:cxn>
                <a:cxn ang="0">
                  <a:pos x="45" y="1016"/>
                </a:cxn>
                <a:cxn ang="0">
                  <a:pos x="37" y="896"/>
                </a:cxn>
                <a:cxn ang="0">
                  <a:pos x="170" y="808"/>
                </a:cxn>
                <a:cxn ang="0">
                  <a:pos x="282" y="730"/>
                </a:cxn>
                <a:cxn ang="0">
                  <a:pos x="323" y="653"/>
                </a:cxn>
                <a:cxn ang="0">
                  <a:pos x="290" y="592"/>
                </a:cxn>
                <a:cxn ang="0">
                  <a:pos x="255" y="531"/>
                </a:cxn>
                <a:cxn ang="0">
                  <a:pos x="320" y="477"/>
                </a:cxn>
                <a:cxn ang="0">
                  <a:pos x="387" y="421"/>
                </a:cxn>
                <a:cxn ang="0">
                  <a:pos x="367" y="327"/>
                </a:cxn>
                <a:cxn ang="0">
                  <a:pos x="339" y="200"/>
                </a:cxn>
                <a:cxn ang="0">
                  <a:pos x="391" y="136"/>
                </a:cxn>
                <a:cxn ang="0">
                  <a:pos x="483" y="27"/>
                </a:cxn>
                <a:cxn ang="0">
                  <a:pos x="587" y="0"/>
                </a:cxn>
                <a:cxn ang="0">
                  <a:pos x="695" y="18"/>
                </a:cxn>
                <a:cxn ang="0">
                  <a:pos x="754" y="64"/>
                </a:cxn>
                <a:cxn ang="0">
                  <a:pos x="843" y="170"/>
                </a:cxn>
                <a:cxn ang="0">
                  <a:pos x="1002" y="280"/>
                </a:cxn>
                <a:cxn ang="0">
                  <a:pos x="1135" y="336"/>
                </a:cxn>
                <a:cxn ang="0">
                  <a:pos x="1135" y="538"/>
                </a:cxn>
                <a:cxn ang="0">
                  <a:pos x="1207" y="647"/>
                </a:cxn>
                <a:cxn ang="0">
                  <a:pos x="1296" y="714"/>
                </a:cxn>
                <a:cxn ang="0">
                  <a:pos x="1378" y="792"/>
                </a:cxn>
                <a:cxn ang="0">
                  <a:pos x="1447" y="872"/>
                </a:cxn>
                <a:cxn ang="0">
                  <a:pos x="1459" y="946"/>
                </a:cxn>
                <a:cxn ang="0">
                  <a:pos x="1319" y="1031"/>
                </a:cxn>
                <a:cxn ang="0">
                  <a:pos x="1146" y="1197"/>
                </a:cxn>
                <a:cxn ang="0">
                  <a:pos x="1074" y="1288"/>
                </a:cxn>
                <a:cxn ang="0">
                  <a:pos x="1007" y="1328"/>
                </a:cxn>
                <a:cxn ang="0">
                  <a:pos x="983" y="1274"/>
                </a:cxn>
              </a:cxnLst>
              <a:rect l="0" t="0" r="r" b="b"/>
              <a:pathLst>
                <a:path w="1464" h="1328">
                  <a:moveTo>
                    <a:pt x="983" y="1274"/>
                  </a:moveTo>
                  <a:cubicBezTo>
                    <a:pt x="959" y="1218"/>
                    <a:pt x="930" y="1207"/>
                    <a:pt x="773" y="1195"/>
                  </a:cubicBezTo>
                  <a:cubicBezTo>
                    <a:pt x="720" y="1191"/>
                    <a:pt x="567" y="1218"/>
                    <a:pt x="546" y="1235"/>
                  </a:cubicBezTo>
                  <a:cubicBezTo>
                    <a:pt x="525" y="1253"/>
                    <a:pt x="520" y="1245"/>
                    <a:pt x="503" y="1163"/>
                  </a:cubicBezTo>
                  <a:cubicBezTo>
                    <a:pt x="490" y="1106"/>
                    <a:pt x="471" y="1109"/>
                    <a:pt x="411" y="1176"/>
                  </a:cubicBezTo>
                  <a:cubicBezTo>
                    <a:pt x="363" y="1229"/>
                    <a:pt x="357" y="1232"/>
                    <a:pt x="253" y="1232"/>
                  </a:cubicBezTo>
                  <a:cubicBezTo>
                    <a:pt x="107" y="1232"/>
                    <a:pt x="69" y="1215"/>
                    <a:pt x="45" y="1143"/>
                  </a:cubicBezTo>
                  <a:cubicBezTo>
                    <a:pt x="31" y="1098"/>
                    <a:pt x="31" y="1069"/>
                    <a:pt x="45" y="1016"/>
                  </a:cubicBezTo>
                  <a:cubicBezTo>
                    <a:pt x="61" y="959"/>
                    <a:pt x="59" y="939"/>
                    <a:pt x="37" y="896"/>
                  </a:cubicBezTo>
                  <a:cubicBezTo>
                    <a:pt x="0" y="824"/>
                    <a:pt x="19" y="811"/>
                    <a:pt x="170" y="808"/>
                  </a:cubicBezTo>
                  <a:cubicBezTo>
                    <a:pt x="235" y="808"/>
                    <a:pt x="240" y="803"/>
                    <a:pt x="282" y="730"/>
                  </a:cubicBezTo>
                  <a:lnTo>
                    <a:pt x="323" y="653"/>
                  </a:lnTo>
                  <a:lnTo>
                    <a:pt x="290" y="592"/>
                  </a:lnTo>
                  <a:lnTo>
                    <a:pt x="255" y="531"/>
                  </a:lnTo>
                  <a:lnTo>
                    <a:pt x="320" y="477"/>
                  </a:lnTo>
                  <a:lnTo>
                    <a:pt x="387" y="421"/>
                  </a:lnTo>
                  <a:lnTo>
                    <a:pt x="367" y="327"/>
                  </a:lnTo>
                  <a:cubicBezTo>
                    <a:pt x="355" y="274"/>
                    <a:pt x="343" y="218"/>
                    <a:pt x="339" y="200"/>
                  </a:cubicBezTo>
                  <a:cubicBezTo>
                    <a:pt x="333" y="176"/>
                    <a:pt x="346" y="160"/>
                    <a:pt x="391" y="136"/>
                  </a:cubicBezTo>
                  <a:cubicBezTo>
                    <a:pt x="448" y="104"/>
                    <a:pt x="466" y="85"/>
                    <a:pt x="483" y="27"/>
                  </a:cubicBezTo>
                  <a:cubicBezTo>
                    <a:pt x="490" y="5"/>
                    <a:pt x="511" y="0"/>
                    <a:pt x="587" y="0"/>
                  </a:cubicBezTo>
                  <a:cubicBezTo>
                    <a:pt x="640" y="0"/>
                    <a:pt x="688" y="8"/>
                    <a:pt x="695" y="18"/>
                  </a:cubicBezTo>
                  <a:cubicBezTo>
                    <a:pt x="699" y="26"/>
                    <a:pt x="727" y="48"/>
                    <a:pt x="754" y="64"/>
                  </a:cubicBezTo>
                  <a:cubicBezTo>
                    <a:pt x="779" y="80"/>
                    <a:pt x="821" y="128"/>
                    <a:pt x="843" y="170"/>
                  </a:cubicBezTo>
                  <a:cubicBezTo>
                    <a:pt x="883" y="243"/>
                    <a:pt x="890" y="248"/>
                    <a:pt x="1002" y="280"/>
                  </a:cubicBezTo>
                  <a:cubicBezTo>
                    <a:pt x="1066" y="298"/>
                    <a:pt x="1125" y="323"/>
                    <a:pt x="1135" y="336"/>
                  </a:cubicBezTo>
                  <a:cubicBezTo>
                    <a:pt x="1152" y="367"/>
                    <a:pt x="1154" y="474"/>
                    <a:pt x="1135" y="538"/>
                  </a:cubicBezTo>
                  <a:cubicBezTo>
                    <a:pt x="1115" y="603"/>
                    <a:pt x="1136" y="634"/>
                    <a:pt x="1207" y="647"/>
                  </a:cubicBezTo>
                  <a:cubicBezTo>
                    <a:pt x="1248" y="655"/>
                    <a:pt x="1272" y="672"/>
                    <a:pt x="1296" y="714"/>
                  </a:cubicBezTo>
                  <a:cubicBezTo>
                    <a:pt x="1315" y="746"/>
                    <a:pt x="1352" y="781"/>
                    <a:pt x="1378" y="792"/>
                  </a:cubicBezTo>
                  <a:cubicBezTo>
                    <a:pt x="1411" y="805"/>
                    <a:pt x="1432" y="831"/>
                    <a:pt x="1447" y="872"/>
                  </a:cubicBezTo>
                  <a:cubicBezTo>
                    <a:pt x="1458" y="906"/>
                    <a:pt x="1464" y="939"/>
                    <a:pt x="1459" y="946"/>
                  </a:cubicBezTo>
                  <a:cubicBezTo>
                    <a:pt x="1456" y="952"/>
                    <a:pt x="1392" y="991"/>
                    <a:pt x="1319" y="1031"/>
                  </a:cubicBezTo>
                  <a:cubicBezTo>
                    <a:pt x="1165" y="1114"/>
                    <a:pt x="1154" y="1125"/>
                    <a:pt x="1146" y="1197"/>
                  </a:cubicBezTo>
                  <a:cubicBezTo>
                    <a:pt x="1143" y="1239"/>
                    <a:pt x="1128" y="1256"/>
                    <a:pt x="1074" y="1288"/>
                  </a:cubicBezTo>
                  <a:lnTo>
                    <a:pt x="1007" y="1328"/>
                  </a:lnTo>
                  <a:lnTo>
                    <a:pt x="983" y="1274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6" name="Вологодская область"/>
            <p:cNvSpPr>
              <a:spLocks/>
            </p:cNvSpPr>
            <p:nvPr/>
          </p:nvSpPr>
          <p:spPr bwMode="auto">
            <a:xfrm>
              <a:off x="2333625" y="4384078"/>
              <a:ext cx="1243013" cy="1000714"/>
            </a:xfrm>
            <a:custGeom>
              <a:avLst/>
              <a:gdLst/>
              <a:ahLst/>
              <a:cxnLst>
                <a:cxn ang="0">
                  <a:pos x="1562" y="1650"/>
                </a:cxn>
                <a:cxn ang="0">
                  <a:pos x="1373" y="1496"/>
                </a:cxn>
                <a:cxn ang="0">
                  <a:pos x="1197" y="1330"/>
                </a:cxn>
                <a:cxn ang="0">
                  <a:pos x="952" y="1295"/>
                </a:cxn>
                <a:cxn ang="0">
                  <a:pos x="747" y="1336"/>
                </a:cxn>
                <a:cxn ang="0">
                  <a:pos x="685" y="1362"/>
                </a:cxn>
                <a:cxn ang="0">
                  <a:pos x="656" y="1199"/>
                </a:cxn>
                <a:cxn ang="0">
                  <a:pos x="598" y="1005"/>
                </a:cxn>
                <a:cxn ang="0">
                  <a:pos x="486" y="987"/>
                </a:cxn>
                <a:cxn ang="0">
                  <a:pos x="405" y="946"/>
                </a:cxn>
                <a:cxn ang="0">
                  <a:pos x="317" y="871"/>
                </a:cxn>
                <a:cxn ang="0">
                  <a:pos x="280" y="803"/>
                </a:cxn>
                <a:cxn ang="0">
                  <a:pos x="173" y="712"/>
                </a:cxn>
                <a:cxn ang="0">
                  <a:pos x="104" y="659"/>
                </a:cxn>
                <a:cxn ang="0">
                  <a:pos x="53" y="565"/>
                </a:cxn>
                <a:cxn ang="0">
                  <a:pos x="32" y="488"/>
                </a:cxn>
                <a:cxn ang="0">
                  <a:pos x="160" y="397"/>
                </a:cxn>
                <a:cxn ang="0">
                  <a:pos x="312" y="247"/>
                </a:cxn>
                <a:cxn ang="0">
                  <a:pos x="413" y="114"/>
                </a:cxn>
                <a:cxn ang="0">
                  <a:pos x="554" y="10"/>
                </a:cxn>
                <a:cxn ang="0">
                  <a:pos x="744" y="7"/>
                </a:cxn>
                <a:cxn ang="0">
                  <a:pos x="947" y="77"/>
                </a:cxn>
                <a:cxn ang="0">
                  <a:pos x="1000" y="135"/>
                </a:cxn>
                <a:cxn ang="0">
                  <a:pos x="952" y="264"/>
                </a:cxn>
                <a:cxn ang="0">
                  <a:pos x="904" y="413"/>
                </a:cxn>
                <a:cxn ang="0">
                  <a:pos x="1173" y="696"/>
                </a:cxn>
                <a:cxn ang="0">
                  <a:pos x="1208" y="735"/>
                </a:cxn>
                <a:cxn ang="0">
                  <a:pos x="1347" y="837"/>
                </a:cxn>
                <a:cxn ang="0">
                  <a:pos x="1523" y="963"/>
                </a:cxn>
                <a:cxn ang="0">
                  <a:pos x="1574" y="1027"/>
                </a:cxn>
                <a:cxn ang="0">
                  <a:pos x="1656" y="1011"/>
                </a:cxn>
                <a:cxn ang="0">
                  <a:pos x="1768" y="1075"/>
                </a:cxn>
                <a:cxn ang="0">
                  <a:pos x="1910" y="1122"/>
                </a:cxn>
                <a:cxn ang="0">
                  <a:pos x="1992" y="1162"/>
                </a:cxn>
                <a:cxn ang="0">
                  <a:pos x="2051" y="1235"/>
                </a:cxn>
                <a:cxn ang="0">
                  <a:pos x="2078" y="1359"/>
                </a:cxn>
                <a:cxn ang="0">
                  <a:pos x="1974" y="1426"/>
                </a:cxn>
                <a:cxn ang="0">
                  <a:pos x="1907" y="1536"/>
                </a:cxn>
                <a:cxn ang="0">
                  <a:pos x="1918" y="1602"/>
                </a:cxn>
                <a:cxn ang="0">
                  <a:pos x="1835" y="1643"/>
                </a:cxn>
                <a:cxn ang="0">
                  <a:pos x="1733" y="1663"/>
                </a:cxn>
                <a:cxn ang="0">
                  <a:pos x="1562" y="1650"/>
                </a:cxn>
              </a:cxnLst>
              <a:rect l="0" t="0" r="r" b="b"/>
              <a:pathLst>
                <a:path w="2098" h="1693">
                  <a:moveTo>
                    <a:pt x="1562" y="1650"/>
                  </a:moveTo>
                  <a:cubicBezTo>
                    <a:pt x="1462" y="1618"/>
                    <a:pt x="1453" y="1610"/>
                    <a:pt x="1373" y="1496"/>
                  </a:cubicBezTo>
                  <a:cubicBezTo>
                    <a:pt x="1304" y="1399"/>
                    <a:pt x="1272" y="1368"/>
                    <a:pt x="1197" y="1330"/>
                  </a:cubicBezTo>
                  <a:cubicBezTo>
                    <a:pt x="1109" y="1285"/>
                    <a:pt x="1099" y="1283"/>
                    <a:pt x="952" y="1295"/>
                  </a:cubicBezTo>
                  <a:cubicBezTo>
                    <a:pt x="845" y="1303"/>
                    <a:pt x="786" y="1314"/>
                    <a:pt x="747" y="1336"/>
                  </a:cubicBezTo>
                  <a:cubicBezTo>
                    <a:pt x="717" y="1354"/>
                    <a:pt x="688" y="1365"/>
                    <a:pt x="685" y="1362"/>
                  </a:cubicBezTo>
                  <a:cubicBezTo>
                    <a:pt x="680" y="1357"/>
                    <a:pt x="667" y="1285"/>
                    <a:pt x="656" y="1199"/>
                  </a:cubicBezTo>
                  <a:cubicBezTo>
                    <a:pt x="638" y="1080"/>
                    <a:pt x="626" y="1035"/>
                    <a:pt x="598" y="1005"/>
                  </a:cubicBezTo>
                  <a:cubicBezTo>
                    <a:pt x="558" y="963"/>
                    <a:pt x="534" y="959"/>
                    <a:pt x="486" y="987"/>
                  </a:cubicBezTo>
                  <a:cubicBezTo>
                    <a:pt x="458" y="1005"/>
                    <a:pt x="448" y="1002"/>
                    <a:pt x="405" y="946"/>
                  </a:cubicBezTo>
                  <a:cubicBezTo>
                    <a:pt x="378" y="912"/>
                    <a:pt x="338" y="879"/>
                    <a:pt x="317" y="871"/>
                  </a:cubicBezTo>
                  <a:cubicBezTo>
                    <a:pt x="288" y="859"/>
                    <a:pt x="280" y="845"/>
                    <a:pt x="280" y="803"/>
                  </a:cubicBezTo>
                  <a:cubicBezTo>
                    <a:pt x="280" y="733"/>
                    <a:pt x="256" y="712"/>
                    <a:pt x="173" y="712"/>
                  </a:cubicBezTo>
                  <a:cubicBezTo>
                    <a:pt x="106" y="712"/>
                    <a:pt x="104" y="711"/>
                    <a:pt x="104" y="659"/>
                  </a:cubicBezTo>
                  <a:cubicBezTo>
                    <a:pt x="104" y="621"/>
                    <a:pt x="91" y="597"/>
                    <a:pt x="53" y="565"/>
                  </a:cubicBezTo>
                  <a:cubicBezTo>
                    <a:pt x="2" y="523"/>
                    <a:pt x="0" y="522"/>
                    <a:pt x="32" y="488"/>
                  </a:cubicBezTo>
                  <a:cubicBezTo>
                    <a:pt x="48" y="469"/>
                    <a:pt x="106" y="427"/>
                    <a:pt x="160" y="397"/>
                  </a:cubicBezTo>
                  <a:cubicBezTo>
                    <a:pt x="293" y="317"/>
                    <a:pt x="312" y="298"/>
                    <a:pt x="312" y="247"/>
                  </a:cubicBezTo>
                  <a:cubicBezTo>
                    <a:pt x="312" y="213"/>
                    <a:pt x="334" y="183"/>
                    <a:pt x="413" y="114"/>
                  </a:cubicBezTo>
                  <a:cubicBezTo>
                    <a:pt x="469" y="66"/>
                    <a:pt x="533" y="18"/>
                    <a:pt x="554" y="10"/>
                  </a:cubicBezTo>
                  <a:cubicBezTo>
                    <a:pt x="579" y="0"/>
                    <a:pt x="654" y="0"/>
                    <a:pt x="744" y="7"/>
                  </a:cubicBezTo>
                  <a:cubicBezTo>
                    <a:pt x="890" y="19"/>
                    <a:pt x="896" y="21"/>
                    <a:pt x="947" y="77"/>
                  </a:cubicBezTo>
                  <a:lnTo>
                    <a:pt x="1000" y="135"/>
                  </a:lnTo>
                  <a:lnTo>
                    <a:pt x="952" y="264"/>
                  </a:lnTo>
                  <a:cubicBezTo>
                    <a:pt x="926" y="336"/>
                    <a:pt x="904" y="403"/>
                    <a:pt x="904" y="413"/>
                  </a:cubicBezTo>
                  <a:cubicBezTo>
                    <a:pt x="904" y="440"/>
                    <a:pt x="1147" y="696"/>
                    <a:pt x="1173" y="696"/>
                  </a:cubicBezTo>
                  <a:cubicBezTo>
                    <a:pt x="1184" y="696"/>
                    <a:pt x="1200" y="714"/>
                    <a:pt x="1208" y="735"/>
                  </a:cubicBezTo>
                  <a:cubicBezTo>
                    <a:pt x="1218" y="762"/>
                    <a:pt x="1262" y="794"/>
                    <a:pt x="1347" y="837"/>
                  </a:cubicBezTo>
                  <a:cubicBezTo>
                    <a:pt x="1429" y="879"/>
                    <a:pt x="1490" y="922"/>
                    <a:pt x="1523" y="963"/>
                  </a:cubicBezTo>
                  <a:lnTo>
                    <a:pt x="1574" y="1027"/>
                  </a:lnTo>
                  <a:lnTo>
                    <a:pt x="1656" y="1011"/>
                  </a:lnTo>
                  <a:cubicBezTo>
                    <a:pt x="1747" y="994"/>
                    <a:pt x="1768" y="1005"/>
                    <a:pt x="1768" y="1075"/>
                  </a:cubicBezTo>
                  <a:cubicBezTo>
                    <a:pt x="1768" y="1119"/>
                    <a:pt x="1822" y="1136"/>
                    <a:pt x="1910" y="1122"/>
                  </a:cubicBezTo>
                  <a:cubicBezTo>
                    <a:pt x="1968" y="1112"/>
                    <a:pt x="1974" y="1115"/>
                    <a:pt x="1992" y="1162"/>
                  </a:cubicBezTo>
                  <a:cubicBezTo>
                    <a:pt x="2003" y="1187"/>
                    <a:pt x="2030" y="1221"/>
                    <a:pt x="2051" y="1235"/>
                  </a:cubicBezTo>
                  <a:cubicBezTo>
                    <a:pt x="2088" y="1259"/>
                    <a:pt x="2098" y="1307"/>
                    <a:pt x="2078" y="1359"/>
                  </a:cubicBezTo>
                  <a:cubicBezTo>
                    <a:pt x="2074" y="1371"/>
                    <a:pt x="2026" y="1402"/>
                    <a:pt x="1974" y="1426"/>
                  </a:cubicBezTo>
                  <a:cubicBezTo>
                    <a:pt x="1877" y="1469"/>
                    <a:pt x="1859" y="1501"/>
                    <a:pt x="1907" y="1536"/>
                  </a:cubicBezTo>
                  <a:cubicBezTo>
                    <a:pt x="1930" y="1552"/>
                    <a:pt x="1933" y="1565"/>
                    <a:pt x="1918" y="1602"/>
                  </a:cubicBezTo>
                  <a:cubicBezTo>
                    <a:pt x="1904" y="1643"/>
                    <a:pt x="1898" y="1647"/>
                    <a:pt x="1835" y="1643"/>
                  </a:cubicBezTo>
                  <a:cubicBezTo>
                    <a:pt x="1794" y="1640"/>
                    <a:pt x="1755" y="1647"/>
                    <a:pt x="1733" y="1663"/>
                  </a:cubicBezTo>
                  <a:cubicBezTo>
                    <a:pt x="1690" y="1693"/>
                    <a:pt x="1690" y="1693"/>
                    <a:pt x="1562" y="165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7" name="Воронежская область"/>
            <p:cNvSpPr>
              <a:spLocks/>
            </p:cNvSpPr>
            <p:nvPr/>
          </p:nvSpPr>
          <p:spPr bwMode="auto">
            <a:xfrm>
              <a:off x="1357313" y="6051934"/>
              <a:ext cx="578644" cy="571836"/>
            </a:xfrm>
            <a:custGeom>
              <a:avLst/>
              <a:gdLst/>
              <a:ahLst/>
              <a:cxnLst>
                <a:cxn ang="0">
                  <a:pos x="190" y="891"/>
                </a:cxn>
                <a:cxn ang="0">
                  <a:pos x="102" y="843"/>
                </a:cxn>
                <a:cxn ang="0">
                  <a:pos x="1" y="698"/>
                </a:cxn>
                <a:cxn ang="0">
                  <a:pos x="92" y="582"/>
                </a:cxn>
                <a:cxn ang="0">
                  <a:pos x="222" y="221"/>
                </a:cxn>
                <a:cxn ang="0">
                  <a:pos x="222" y="128"/>
                </a:cxn>
                <a:cxn ang="0">
                  <a:pos x="312" y="67"/>
                </a:cxn>
                <a:cxn ang="0">
                  <a:pos x="494" y="67"/>
                </a:cxn>
                <a:cxn ang="0">
                  <a:pos x="526" y="107"/>
                </a:cxn>
                <a:cxn ang="0">
                  <a:pos x="574" y="178"/>
                </a:cxn>
                <a:cxn ang="0">
                  <a:pos x="659" y="272"/>
                </a:cxn>
                <a:cxn ang="0">
                  <a:pos x="766" y="394"/>
                </a:cxn>
                <a:cxn ang="0">
                  <a:pos x="878" y="539"/>
                </a:cxn>
                <a:cxn ang="0">
                  <a:pos x="990" y="726"/>
                </a:cxn>
                <a:cxn ang="0">
                  <a:pos x="881" y="752"/>
                </a:cxn>
                <a:cxn ang="0">
                  <a:pos x="707" y="720"/>
                </a:cxn>
                <a:cxn ang="0">
                  <a:pos x="579" y="736"/>
                </a:cxn>
                <a:cxn ang="0">
                  <a:pos x="560" y="798"/>
                </a:cxn>
                <a:cxn ang="0">
                  <a:pos x="456" y="888"/>
                </a:cxn>
                <a:cxn ang="0">
                  <a:pos x="190" y="891"/>
                </a:cxn>
              </a:cxnLst>
              <a:rect l="0" t="0" r="r" b="b"/>
              <a:pathLst>
                <a:path w="990" h="946">
                  <a:moveTo>
                    <a:pt x="190" y="891"/>
                  </a:moveTo>
                  <a:cubicBezTo>
                    <a:pt x="150" y="866"/>
                    <a:pt x="112" y="845"/>
                    <a:pt x="102" y="843"/>
                  </a:cubicBezTo>
                  <a:cubicBezTo>
                    <a:pt x="89" y="843"/>
                    <a:pt x="27" y="752"/>
                    <a:pt x="1" y="698"/>
                  </a:cubicBezTo>
                  <a:cubicBezTo>
                    <a:pt x="0" y="691"/>
                    <a:pt x="40" y="640"/>
                    <a:pt x="92" y="582"/>
                  </a:cubicBezTo>
                  <a:cubicBezTo>
                    <a:pt x="196" y="467"/>
                    <a:pt x="222" y="395"/>
                    <a:pt x="222" y="221"/>
                  </a:cubicBezTo>
                  <a:lnTo>
                    <a:pt x="222" y="128"/>
                  </a:lnTo>
                  <a:lnTo>
                    <a:pt x="312" y="67"/>
                  </a:lnTo>
                  <a:cubicBezTo>
                    <a:pt x="412" y="0"/>
                    <a:pt x="468" y="0"/>
                    <a:pt x="494" y="67"/>
                  </a:cubicBezTo>
                  <a:cubicBezTo>
                    <a:pt x="502" y="90"/>
                    <a:pt x="516" y="107"/>
                    <a:pt x="526" y="107"/>
                  </a:cubicBezTo>
                  <a:cubicBezTo>
                    <a:pt x="536" y="107"/>
                    <a:pt x="556" y="139"/>
                    <a:pt x="574" y="178"/>
                  </a:cubicBezTo>
                  <a:cubicBezTo>
                    <a:pt x="596" y="230"/>
                    <a:pt x="619" y="256"/>
                    <a:pt x="659" y="272"/>
                  </a:cubicBezTo>
                  <a:cubicBezTo>
                    <a:pt x="716" y="296"/>
                    <a:pt x="766" y="352"/>
                    <a:pt x="766" y="394"/>
                  </a:cubicBezTo>
                  <a:cubicBezTo>
                    <a:pt x="766" y="408"/>
                    <a:pt x="817" y="472"/>
                    <a:pt x="878" y="539"/>
                  </a:cubicBezTo>
                  <a:cubicBezTo>
                    <a:pt x="979" y="648"/>
                    <a:pt x="990" y="666"/>
                    <a:pt x="990" y="726"/>
                  </a:cubicBezTo>
                  <a:cubicBezTo>
                    <a:pt x="990" y="810"/>
                    <a:pt x="964" y="816"/>
                    <a:pt x="881" y="752"/>
                  </a:cubicBezTo>
                  <a:cubicBezTo>
                    <a:pt x="830" y="714"/>
                    <a:pt x="819" y="710"/>
                    <a:pt x="707" y="720"/>
                  </a:cubicBezTo>
                  <a:cubicBezTo>
                    <a:pt x="641" y="725"/>
                    <a:pt x="584" y="733"/>
                    <a:pt x="579" y="736"/>
                  </a:cubicBezTo>
                  <a:cubicBezTo>
                    <a:pt x="574" y="741"/>
                    <a:pt x="566" y="770"/>
                    <a:pt x="560" y="798"/>
                  </a:cubicBezTo>
                  <a:cubicBezTo>
                    <a:pt x="550" y="845"/>
                    <a:pt x="537" y="856"/>
                    <a:pt x="456" y="888"/>
                  </a:cubicBezTo>
                  <a:cubicBezTo>
                    <a:pt x="313" y="944"/>
                    <a:pt x="273" y="946"/>
                    <a:pt x="190" y="89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8" name="Еврейская автономная область"/>
            <p:cNvSpPr>
              <a:spLocks/>
            </p:cNvSpPr>
            <p:nvPr/>
          </p:nvSpPr>
          <p:spPr bwMode="auto">
            <a:xfrm>
              <a:off x="13415963" y="7281382"/>
              <a:ext cx="492919" cy="409816"/>
            </a:xfrm>
            <a:custGeom>
              <a:avLst/>
              <a:gdLst>
                <a:gd name="T0" fmla="*/ 266 w 52"/>
                <a:gd name="T1" fmla="*/ 676 h 43"/>
                <a:gd name="T2" fmla="*/ 154 w 52"/>
                <a:gd name="T3" fmla="*/ 563 h 43"/>
                <a:gd name="T4" fmla="*/ 34 w 52"/>
                <a:gd name="T5" fmla="*/ 299 h 43"/>
                <a:gd name="T6" fmla="*/ 61 w 52"/>
                <a:gd name="T7" fmla="*/ 203 h 43"/>
                <a:gd name="T8" fmla="*/ 410 w 52"/>
                <a:gd name="T9" fmla="*/ 17 h 43"/>
                <a:gd name="T10" fmla="*/ 483 w 52"/>
                <a:gd name="T11" fmla="*/ 44 h 43"/>
                <a:gd name="T12" fmla="*/ 685 w 52"/>
                <a:gd name="T13" fmla="*/ 35 h 43"/>
                <a:gd name="T14" fmla="*/ 837 w 52"/>
                <a:gd name="T15" fmla="*/ 4 h 43"/>
                <a:gd name="T16" fmla="*/ 747 w 52"/>
                <a:gd name="T17" fmla="*/ 160 h 43"/>
                <a:gd name="T18" fmla="*/ 605 w 52"/>
                <a:gd name="T19" fmla="*/ 396 h 43"/>
                <a:gd name="T20" fmla="*/ 331 w 52"/>
                <a:gd name="T21" fmla="*/ 680 h 43"/>
                <a:gd name="T22" fmla="*/ 266 w 52"/>
                <a:gd name="T23" fmla="*/ 676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2"/>
                <a:gd name="T37" fmla="*/ 0 h 43"/>
                <a:gd name="T38" fmla="*/ 840 w 52"/>
                <a:gd name="T39" fmla="*/ 68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2" h="43">
                  <a:moveTo>
                    <a:pt x="16" y="43"/>
                  </a:moveTo>
                  <a:cubicBezTo>
                    <a:pt x="16" y="42"/>
                    <a:pt x="13" y="39"/>
                    <a:pt x="10" y="35"/>
                  </a:cubicBezTo>
                  <a:cubicBezTo>
                    <a:pt x="0" y="24"/>
                    <a:pt x="1" y="25"/>
                    <a:pt x="2" y="19"/>
                  </a:cubicBezTo>
                  <a:cubicBezTo>
                    <a:pt x="3" y="16"/>
                    <a:pt x="4" y="13"/>
                    <a:pt x="4" y="13"/>
                  </a:cubicBezTo>
                  <a:cubicBezTo>
                    <a:pt x="5" y="11"/>
                    <a:pt x="24" y="1"/>
                    <a:pt x="25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3" y="4"/>
                    <a:pt x="34" y="4"/>
                    <a:pt x="42" y="2"/>
                  </a:cubicBezTo>
                  <a:cubicBezTo>
                    <a:pt x="47" y="1"/>
                    <a:pt x="52" y="0"/>
                    <a:pt x="52" y="0"/>
                  </a:cubicBezTo>
                  <a:cubicBezTo>
                    <a:pt x="52" y="1"/>
                    <a:pt x="50" y="5"/>
                    <a:pt x="46" y="10"/>
                  </a:cubicBezTo>
                  <a:cubicBezTo>
                    <a:pt x="43" y="15"/>
                    <a:pt x="39" y="22"/>
                    <a:pt x="37" y="25"/>
                  </a:cubicBezTo>
                  <a:cubicBezTo>
                    <a:pt x="34" y="32"/>
                    <a:pt x="24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9" name="Забайкальский край"/>
            <p:cNvSpPr>
              <a:spLocks/>
            </p:cNvSpPr>
            <p:nvPr/>
          </p:nvSpPr>
          <p:spPr bwMode="auto">
            <a:xfrm>
              <a:off x="10351294" y="6490342"/>
              <a:ext cx="1516856" cy="2201570"/>
            </a:xfrm>
            <a:custGeom>
              <a:avLst/>
              <a:gdLst/>
              <a:ahLst/>
              <a:cxnLst>
                <a:cxn ang="0">
                  <a:pos x="3" y="3520"/>
                </a:cxn>
                <a:cxn ang="0">
                  <a:pos x="141" y="3346"/>
                </a:cxn>
                <a:cxn ang="0">
                  <a:pos x="48" y="3192"/>
                </a:cxn>
                <a:cxn ang="0">
                  <a:pos x="75" y="3011"/>
                </a:cxn>
                <a:cxn ang="0">
                  <a:pos x="258" y="2959"/>
                </a:cxn>
                <a:cxn ang="0">
                  <a:pos x="510" y="2835"/>
                </a:cxn>
                <a:cxn ang="0">
                  <a:pos x="693" y="2584"/>
                </a:cxn>
                <a:cxn ang="0">
                  <a:pos x="995" y="2319"/>
                </a:cxn>
                <a:cxn ang="0">
                  <a:pos x="1027" y="2032"/>
                </a:cxn>
                <a:cxn ang="0">
                  <a:pos x="1066" y="1736"/>
                </a:cxn>
                <a:cxn ang="0">
                  <a:pos x="1390" y="1333"/>
                </a:cxn>
                <a:cxn ang="0">
                  <a:pos x="1144" y="1120"/>
                </a:cxn>
                <a:cxn ang="0">
                  <a:pos x="992" y="647"/>
                </a:cxn>
                <a:cxn ang="0">
                  <a:pos x="1142" y="311"/>
                </a:cxn>
                <a:cxn ang="0">
                  <a:pos x="1195" y="0"/>
                </a:cxn>
                <a:cxn ang="0">
                  <a:pos x="1334" y="82"/>
                </a:cxn>
                <a:cxn ang="0">
                  <a:pos x="1714" y="418"/>
                </a:cxn>
                <a:cxn ang="0">
                  <a:pos x="1858" y="613"/>
                </a:cxn>
                <a:cxn ang="0">
                  <a:pos x="1955" y="611"/>
                </a:cxn>
                <a:cxn ang="0">
                  <a:pos x="2064" y="648"/>
                </a:cxn>
                <a:cxn ang="0">
                  <a:pos x="2197" y="687"/>
                </a:cxn>
                <a:cxn ang="0">
                  <a:pos x="2285" y="778"/>
                </a:cxn>
                <a:cxn ang="0">
                  <a:pos x="2398" y="971"/>
                </a:cxn>
                <a:cxn ang="0">
                  <a:pos x="2338" y="1077"/>
                </a:cxn>
                <a:cxn ang="0">
                  <a:pos x="2546" y="1267"/>
                </a:cxn>
                <a:cxn ang="0">
                  <a:pos x="2328" y="1555"/>
                </a:cxn>
                <a:cxn ang="0">
                  <a:pos x="2461" y="1808"/>
                </a:cxn>
                <a:cxn ang="0">
                  <a:pos x="2488" y="1984"/>
                </a:cxn>
                <a:cxn ang="0">
                  <a:pos x="2493" y="2599"/>
                </a:cxn>
                <a:cxn ang="0">
                  <a:pos x="2358" y="2810"/>
                </a:cxn>
                <a:cxn ang="0">
                  <a:pos x="2022" y="2920"/>
                </a:cxn>
                <a:cxn ang="0">
                  <a:pos x="1651" y="2999"/>
                </a:cxn>
                <a:cxn ang="0">
                  <a:pos x="1270" y="3179"/>
                </a:cxn>
                <a:cxn ang="0">
                  <a:pos x="789" y="3615"/>
                </a:cxn>
                <a:cxn ang="0">
                  <a:pos x="64" y="3627"/>
                </a:cxn>
              </a:cxnLst>
              <a:rect l="0" t="0" r="r" b="b"/>
              <a:pathLst>
                <a:path w="2546" h="3691">
                  <a:moveTo>
                    <a:pt x="64" y="3627"/>
                  </a:moveTo>
                  <a:cubicBezTo>
                    <a:pt x="8" y="3583"/>
                    <a:pt x="0" y="3568"/>
                    <a:pt x="3" y="3520"/>
                  </a:cubicBezTo>
                  <a:cubicBezTo>
                    <a:pt x="6" y="3475"/>
                    <a:pt x="19" y="3456"/>
                    <a:pt x="74" y="3416"/>
                  </a:cubicBezTo>
                  <a:cubicBezTo>
                    <a:pt x="110" y="3389"/>
                    <a:pt x="141" y="3359"/>
                    <a:pt x="141" y="3346"/>
                  </a:cubicBezTo>
                  <a:cubicBezTo>
                    <a:pt x="142" y="3335"/>
                    <a:pt x="114" y="3314"/>
                    <a:pt x="78" y="3298"/>
                  </a:cubicBezTo>
                  <a:cubicBezTo>
                    <a:pt x="5" y="3267"/>
                    <a:pt x="2" y="3253"/>
                    <a:pt x="48" y="3192"/>
                  </a:cubicBezTo>
                  <a:cubicBezTo>
                    <a:pt x="78" y="3154"/>
                    <a:pt x="82" y="3143"/>
                    <a:pt x="66" y="3090"/>
                  </a:cubicBezTo>
                  <a:cubicBezTo>
                    <a:pt x="50" y="3040"/>
                    <a:pt x="51" y="3029"/>
                    <a:pt x="75" y="3011"/>
                  </a:cubicBezTo>
                  <a:cubicBezTo>
                    <a:pt x="91" y="2999"/>
                    <a:pt x="122" y="2994"/>
                    <a:pt x="149" y="2999"/>
                  </a:cubicBezTo>
                  <a:cubicBezTo>
                    <a:pt x="184" y="3005"/>
                    <a:pt x="208" y="2997"/>
                    <a:pt x="258" y="2959"/>
                  </a:cubicBezTo>
                  <a:cubicBezTo>
                    <a:pt x="301" y="2923"/>
                    <a:pt x="344" y="2906"/>
                    <a:pt x="403" y="2898"/>
                  </a:cubicBezTo>
                  <a:cubicBezTo>
                    <a:pt x="477" y="2888"/>
                    <a:pt x="490" y="2882"/>
                    <a:pt x="510" y="2835"/>
                  </a:cubicBezTo>
                  <a:cubicBezTo>
                    <a:pt x="525" y="2807"/>
                    <a:pt x="568" y="2752"/>
                    <a:pt x="610" y="2712"/>
                  </a:cubicBezTo>
                  <a:cubicBezTo>
                    <a:pt x="659" y="2664"/>
                    <a:pt x="686" y="2624"/>
                    <a:pt x="693" y="2584"/>
                  </a:cubicBezTo>
                  <a:cubicBezTo>
                    <a:pt x="702" y="2533"/>
                    <a:pt x="714" y="2522"/>
                    <a:pt x="803" y="2482"/>
                  </a:cubicBezTo>
                  <a:cubicBezTo>
                    <a:pt x="885" y="2443"/>
                    <a:pt x="918" y="2415"/>
                    <a:pt x="995" y="2319"/>
                  </a:cubicBezTo>
                  <a:cubicBezTo>
                    <a:pt x="1082" y="2210"/>
                    <a:pt x="1088" y="2195"/>
                    <a:pt x="1083" y="2128"/>
                  </a:cubicBezTo>
                  <a:cubicBezTo>
                    <a:pt x="1078" y="2064"/>
                    <a:pt x="1072" y="2053"/>
                    <a:pt x="1027" y="2032"/>
                  </a:cubicBezTo>
                  <a:cubicBezTo>
                    <a:pt x="954" y="2002"/>
                    <a:pt x="926" y="1915"/>
                    <a:pt x="971" y="1866"/>
                  </a:cubicBezTo>
                  <a:cubicBezTo>
                    <a:pt x="989" y="1847"/>
                    <a:pt x="1030" y="1789"/>
                    <a:pt x="1066" y="1736"/>
                  </a:cubicBezTo>
                  <a:cubicBezTo>
                    <a:pt x="1165" y="1579"/>
                    <a:pt x="1267" y="1459"/>
                    <a:pt x="1310" y="1448"/>
                  </a:cubicBezTo>
                  <a:cubicBezTo>
                    <a:pt x="1374" y="1431"/>
                    <a:pt x="1390" y="1408"/>
                    <a:pt x="1390" y="1333"/>
                  </a:cubicBezTo>
                  <a:cubicBezTo>
                    <a:pt x="1390" y="1279"/>
                    <a:pt x="1381" y="1255"/>
                    <a:pt x="1352" y="1226"/>
                  </a:cubicBezTo>
                  <a:cubicBezTo>
                    <a:pt x="1306" y="1184"/>
                    <a:pt x="1181" y="1120"/>
                    <a:pt x="1144" y="1120"/>
                  </a:cubicBezTo>
                  <a:cubicBezTo>
                    <a:pt x="1104" y="1120"/>
                    <a:pt x="902" y="789"/>
                    <a:pt x="891" y="704"/>
                  </a:cubicBezTo>
                  <a:cubicBezTo>
                    <a:pt x="886" y="669"/>
                    <a:pt x="894" y="664"/>
                    <a:pt x="992" y="647"/>
                  </a:cubicBezTo>
                  <a:cubicBezTo>
                    <a:pt x="1181" y="611"/>
                    <a:pt x="1240" y="562"/>
                    <a:pt x="1222" y="451"/>
                  </a:cubicBezTo>
                  <a:cubicBezTo>
                    <a:pt x="1202" y="323"/>
                    <a:pt x="1200" y="322"/>
                    <a:pt x="1142" y="311"/>
                  </a:cubicBezTo>
                  <a:cubicBezTo>
                    <a:pt x="1069" y="296"/>
                    <a:pt x="1038" y="240"/>
                    <a:pt x="1038" y="114"/>
                  </a:cubicBezTo>
                  <a:cubicBezTo>
                    <a:pt x="1038" y="2"/>
                    <a:pt x="1042" y="0"/>
                    <a:pt x="1195" y="0"/>
                  </a:cubicBezTo>
                  <a:lnTo>
                    <a:pt x="1302" y="0"/>
                  </a:lnTo>
                  <a:lnTo>
                    <a:pt x="1334" y="82"/>
                  </a:lnTo>
                  <a:cubicBezTo>
                    <a:pt x="1362" y="152"/>
                    <a:pt x="1387" y="183"/>
                    <a:pt x="1494" y="266"/>
                  </a:cubicBezTo>
                  <a:cubicBezTo>
                    <a:pt x="1565" y="322"/>
                    <a:pt x="1664" y="389"/>
                    <a:pt x="1714" y="418"/>
                  </a:cubicBezTo>
                  <a:cubicBezTo>
                    <a:pt x="1800" y="464"/>
                    <a:pt x="1805" y="471"/>
                    <a:pt x="1802" y="523"/>
                  </a:cubicBezTo>
                  <a:cubicBezTo>
                    <a:pt x="1798" y="571"/>
                    <a:pt x="1806" y="583"/>
                    <a:pt x="1858" y="613"/>
                  </a:cubicBezTo>
                  <a:lnTo>
                    <a:pt x="1917" y="647"/>
                  </a:lnTo>
                  <a:lnTo>
                    <a:pt x="1955" y="611"/>
                  </a:lnTo>
                  <a:cubicBezTo>
                    <a:pt x="1976" y="592"/>
                    <a:pt x="1997" y="576"/>
                    <a:pt x="2003" y="576"/>
                  </a:cubicBezTo>
                  <a:cubicBezTo>
                    <a:pt x="2008" y="576"/>
                    <a:pt x="2035" y="608"/>
                    <a:pt x="2064" y="648"/>
                  </a:cubicBezTo>
                  <a:cubicBezTo>
                    <a:pt x="2093" y="687"/>
                    <a:pt x="2125" y="720"/>
                    <a:pt x="2134" y="720"/>
                  </a:cubicBezTo>
                  <a:cubicBezTo>
                    <a:pt x="2146" y="720"/>
                    <a:pt x="2173" y="704"/>
                    <a:pt x="2197" y="687"/>
                  </a:cubicBezTo>
                  <a:cubicBezTo>
                    <a:pt x="2221" y="667"/>
                    <a:pt x="2243" y="655"/>
                    <a:pt x="2246" y="658"/>
                  </a:cubicBezTo>
                  <a:cubicBezTo>
                    <a:pt x="2248" y="661"/>
                    <a:pt x="2266" y="715"/>
                    <a:pt x="2285" y="778"/>
                  </a:cubicBezTo>
                  <a:cubicBezTo>
                    <a:pt x="2304" y="843"/>
                    <a:pt x="2336" y="909"/>
                    <a:pt x="2358" y="931"/>
                  </a:cubicBezTo>
                  <a:lnTo>
                    <a:pt x="2398" y="971"/>
                  </a:lnTo>
                  <a:lnTo>
                    <a:pt x="2365" y="1013"/>
                  </a:lnTo>
                  <a:cubicBezTo>
                    <a:pt x="2347" y="1037"/>
                    <a:pt x="2334" y="1066"/>
                    <a:pt x="2338" y="1077"/>
                  </a:cubicBezTo>
                  <a:cubicBezTo>
                    <a:pt x="2341" y="1090"/>
                    <a:pt x="2389" y="1136"/>
                    <a:pt x="2445" y="1183"/>
                  </a:cubicBezTo>
                  <a:lnTo>
                    <a:pt x="2546" y="1267"/>
                  </a:lnTo>
                  <a:lnTo>
                    <a:pt x="2456" y="1357"/>
                  </a:lnTo>
                  <a:cubicBezTo>
                    <a:pt x="2390" y="1424"/>
                    <a:pt x="2357" y="1475"/>
                    <a:pt x="2328" y="1555"/>
                  </a:cubicBezTo>
                  <a:cubicBezTo>
                    <a:pt x="2282" y="1675"/>
                    <a:pt x="2285" y="1704"/>
                    <a:pt x="2347" y="1719"/>
                  </a:cubicBezTo>
                  <a:cubicBezTo>
                    <a:pt x="2371" y="1725"/>
                    <a:pt x="2422" y="1765"/>
                    <a:pt x="2461" y="1808"/>
                  </a:cubicBezTo>
                  <a:lnTo>
                    <a:pt x="2531" y="1888"/>
                  </a:lnTo>
                  <a:lnTo>
                    <a:pt x="2488" y="1984"/>
                  </a:lnTo>
                  <a:cubicBezTo>
                    <a:pt x="2446" y="2077"/>
                    <a:pt x="2445" y="2088"/>
                    <a:pt x="2450" y="2319"/>
                  </a:cubicBezTo>
                  <a:cubicBezTo>
                    <a:pt x="2454" y="2544"/>
                    <a:pt x="2456" y="2559"/>
                    <a:pt x="2493" y="2599"/>
                  </a:cubicBezTo>
                  <a:cubicBezTo>
                    <a:pt x="2538" y="2645"/>
                    <a:pt x="2525" y="2671"/>
                    <a:pt x="2445" y="2704"/>
                  </a:cubicBezTo>
                  <a:cubicBezTo>
                    <a:pt x="2410" y="2719"/>
                    <a:pt x="2386" y="2747"/>
                    <a:pt x="2358" y="2810"/>
                  </a:cubicBezTo>
                  <a:cubicBezTo>
                    <a:pt x="2334" y="2864"/>
                    <a:pt x="2307" y="2901"/>
                    <a:pt x="2283" y="2909"/>
                  </a:cubicBezTo>
                  <a:cubicBezTo>
                    <a:pt x="2202" y="2941"/>
                    <a:pt x="2102" y="2944"/>
                    <a:pt x="2022" y="2920"/>
                  </a:cubicBezTo>
                  <a:cubicBezTo>
                    <a:pt x="1901" y="2883"/>
                    <a:pt x="1880" y="2888"/>
                    <a:pt x="1830" y="2960"/>
                  </a:cubicBezTo>
                  <a:cubicBezTo>
                    <a:pt x="1781" y="3032"/>
                    <a:pt x="1773" y="3034"/>
                    <a:pt x="1651" y="2999"/>
                  </a:cubicBezTo>
                  <a:cubicBezTo>
                    <a:pt x="1546" y="2968"/>
                    <a:pt x="1416" y="2975"/>
                    <a:pt x="1378" y="3015"/>
                  </a:cubicBezTo>
                  <a:cubicBezTo>
                    <a:pt x="1363" y="3029"/>
                    <a:pt x="1315" y="3103"/>
                    <a:pt x="1270" y="3179"/>
                  </a:cubicBezTo>
                  <a:cubicBezTo>
                    <a:pt x="1194" y="3312"/>
                    <a:pt x="1181" y="3325"/>
                    <a:pt x="989" y="3466"/>
                  </a:cubicBezTo>
                  <a:lnTo>
                    <a:pt x="789" y="3615"/>
                  </a:lnTo>
                  <a:lnTo>
                    <a:pt x="522" y="3647"/>
                  </a:lnTo>
                  <a:cubicBezTo>
                    <a:pt x="160" y="3691"/>
                    <a:pt x="144" y="3691"/>
                    <a:pt x="64" y="362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0" name="Костромская область"/>
            <p:cNvSpPr>
              <a:spLocks/>
            </p:cNvSpPr>
            <p:nvPr/>
          </p:nvSpPr>
          <p:spPr bwMode="auto">
            <a:xfrm>
              <a:off x="2562225" y="5184649"/>
              <a:ext cx="862013" cy="438408"/>
            </a:xfrm>
            <a:custGeom>
              <a:avLst/>
              <a:gdLst/>
              <a:ahLst/>
              <a:cxnLst>
                <a:cxn ang="0">
                  <a:pos x="922" y="645"/>
                </a:cxn>
                <a:cxn ang="0">
                  <a:pos x="811" y="571"/>
                </a:cxn>
                <a:cxn ang="0">
                  <a:pos x="752" y="607"/>
                </a:cxn>
                <a:cxn ang="0">
                  <a:pos x="482" y="587"/>
                </a:cxn>
                <a:cxn ang="0">
                  <a:pos x="406" y="496"/>
                </a:cxn>
                <a:cxn ang="0">
                  <a:pos x="328" y="370"/>
                </a:cxn>
                <a:cxn ang="0">
                  <a:pos x="203" y="303"/>
                </a:cxn>
                <a:cxn ang="0">
                  <a:pos x="34" y="290"/>
                </a:cxn>
                <a:cxn ang="0">
                  <a:pos x="240" y="114"/>
                </a:cxn>
                <a:cxn ang="0">
                  <a:pos x="408" y="26"/>
                </a:cxn>
                <a:cxn ang="0">
                  <a:pos x="589" y="0"/>
                </a:cxn>
                <a:cxn ang="0">
                  <a:pos x="901" y="139"/>
                </a:cxn>
                <a:cxn ang="0">
                  <a:pos x="1182" y="367"/>
                </a:cxn>
                <a:cxn ang="0">
                  <a:pos x="1341" y="378"/>
                </a:cxn>
                <a:cxn ang="0">
                  <a:pos x="1456" y="373"/>
                </a:cxn>
                <a:cxn ang="0">
                  <a:pos x="1432" y="416"/>
                </a:cxn>
                <a:cxn ang="0">
                  <a:pos x="1408" y="520"/>
                </a:cxn>
                <a:cxn ang="0">
                  <a:pos x="1408" y="605"/>
                </a:cxn>
                <a:cxn ang="0">
                  <a:pos x="1318" y="597"/>
                </a:cxn>
                <a:cxn ang="0">
                  <a:pos x="1170" y="627"/>
                </a:cxn>
                <a:cxn ang="0">
                  <a:pos x="922" y="645"/>
                </a:cxn>
              </a:cxnLst>
              <a:rect l="0" t="0" r="r" b="b"/>
              <a:pathLst>
                <a:path w="1456" h="730">
                  <a:moveTo>
                    <a:pt x="922" y="645"/>
                  </a:moveTo>
                  <a:lnTo>
                    <a:pt x="811" y="571"/>
                  </a:lnTo>
                  <a:lnTo>
                    <a:pt x="752" y="607"/>
                  </a:lnTo>
                  <a:cubicBezTo>
                    <a:pt x="664" y="656"/>
                    <a:pt x="579" y="650"/>
                    <a:pt x="482" y="587"/>
                  </a:cubicBezTo>
                  <a:cubicBezTo>
                    <a:pt x="414" y="544"/>
                    <a:pt x="402" y="530"/>
                    <a:pt x="406" y="496"/>
                  </a:cubicBezTo>
                  <a:cubicBezTo>
                    <a:pt x="411" y="467"/>
                    <a:pt x="394" y="437"/>
                    <a:pt x="328" y="370"/>
                  </a:cubicBezTo>
                  <a:cubicBezTo>
                    <a:pt x="246" y="285"/>
                    <a:pt x="242" y="282"/>
                    <a:pt x="203" y="303"/>
                  </a:cubicBezTo>
                  <a:cubicBezTo>
                    <a:pt x="162" y="323"/>
                    <a:pt x="78" y="317"/>
                    <a:pt x="34" y="290"/>
                  </a:cubicBezTo>
                  <a:cubicBezTo>
                    <a:pt x="0" y="267"/>
                    <a:pt x="96" y="187"/>
                    <a:pt x="240" y="114"/>
                  </a:cubicBezTo>
                  <a:cubicBezTo>
                    <a:pt x="306" y="79"/>
                    <a:pt x="382" y="40"/>
                    <a:pt x="408" y="26"/>
                  </a:cubicBezTo>
                  <a:cubicBezTo>
                    <a:pt x="442" y="8"/>
                    <a:pt x="498" y="0"/>
                    <a:pt x="589" y="0"/>
                  </a:cubicBezTo>
                  <a:cubicBezTo>
                    <a:pt x="754" y="0"/>
                    <a:pt x="827" y="32"/>
                    <a:pt x="901" y="139"/>
                  </a:cubicBezTo>
                  <a:cubicBezTo>
                    <a:pt x="1010" y="296"/>
                    <a:pt x="1045" y="325"/>
                    <a:pt x="1182" y="367"/>
                  </a:cubicBezTo>
                  <a:cubicBezTo>
                    <a:pt x="1304" y="402"/>
                    <a:pt x="1314" y="403"/>
                    <a:pt x="1341" y="378"/>
                  </a:cubicBezTo>
                  <a:cubicBezTo>
                    <a:pt x="1378" y="346"/>
                    <a:pt x="1456" y="343"/>
                    <a:pt x="1456" y="373"/>
                  </a:cubicBezTo>
                  <a:cubicBezTo>
                    <a:pt x="1456" y="386"/>
                    <a:pt x="1445" y="405"/>
                    <a:pt x="1432" y="416"/>
                  </a:cubicBezTo>
                  <a:cubicBezTo>
                    <a:pt x="1416" y="429"/>
                    <a:pt x="1408" y="464"/>
                    <a:pt x="1408" y="520"/>
                  </a:cubicBezTo>
                  <a:lnTo>
                    <a:pt x="1408" y="605"/>
                  </a:lnTo>
                  <a:lnTo>
                    <a:pt x="1318" y="597"/>
                  </a:lnTo>
                  <a:cubicBezTo>
                    <a:pt x="1243" y="591"/>
                    <a:pt x="1219" y="595"/>
                    <a:pt x="1170" y="627"/>
                  </a:cubicBezTo>
                  <a:cubicBezTo>
                    <a:pt x="1016" y="730"/>
                    <a:pt x="1043" y="728"/>
                    <a:pt x="922" y="64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1" name="Иркутская область"/>
            <p:cNvSpPr>
              <a:spLocks/>
            </p:cNvSpPr>
            <p:nvPr/>
          </p:nvSpPr>
          <p:spPr bwMode="auto">
            <a:xfrm>
              <a:off x="8615363" y="5623057"/>
              <a:ext cx="2483644" cy="2840120"/>
            </a:xfrm>
            <a:custGeom>
              <a:avLst/>
              <a:gdLst/>
              <a:ahLst/>
              <a:cxnLst>
                <a:cxn ang="0">
                  <a:pos x="1845" y="4693"/>
                </a:cxn>
                <a:cxn ang="0">
                  <a:pos x="1506" y="4461"/>
                </a:cxn>
                <a:cxn ang="0">
                  <a:pos x="1063" y="4231"/>
                </a:cxn>
                <a:cxn ang="0">
                  <a:pos x="759" y="4274"/>
                </a:cxn>
                <a:cxn ang="0">
                  <a:pos x="476" y="4194"/>
                </a:cxn>
                <a:cxn ang="0">
                  <a:pos x="72" y="4021"/>
                </a:cxn>
                <a:cxn ang="0">
                  <a:pos x="80" y="3869"/>
                </a:cxn>
                <a:cxn ang="0">
                  <a:pos x="191" y="3645"/>
                </a:cxn>
                <a:cxn ang="0">
                  <a:pos x="311" y="3189"/>
                </a:cxn>
                <a:cxn ang="0">
                  <a:pos x="322" y="2984"/>
                </a:cxn>
                <a:cxn ang="0">
                  <a:pos x="320" y="2717"/>
                </a:cxn>
                <a:cxn ang="0">
                  <a:pos x="460" y="2613"/>
                </a:cxn>
                <a:cxn ang="0">
                  <a:pos x="674" y="2512"/>
                </a:cxn>
                <a:cxn ang="0">
                  <a:pos x="869" y="2682"/>
                </a:cxn>
                <a:cxn ang="0">
                  <a:pos x="1045" y="2311"/>
                </a:cxn>
                <a:cxn ang="0">
                  <a:pos x="1144" y="2066"/>
                </a:cxn>
                <a:cxn ang="0">
                  <a:pos x="1332" y="2024"/>
                </a:cxn>
                <a:cxn ang="0">
                  <a:pos x="1600" y="2063"/>
                </a:cxn>
                <a:cxn ang="0">
                  <a:pos x="1600" y="1796"/>
                </a:cxn>
                <a:cxn ang="0">
                  <a:pos x="1584" y="1554"/>
                </a:cxn>
                <a:cxn ang="0">
                  <a:pos x="1434" y="1391"/>
                </a:cxn>
                <a:cxn ang="0">
                  <a:pos x="1424" y="1167"/>
                </a:cxn>
                <a:cxn ang="0">
                  <a:pos x="1594" y="767"/>
                </a:cxn>
                <a:cxn ang="0">
                  <a:pos x="1562" y="535"/>
                </a:cxn>
                <a:cxn ang="0">
                  <a:pos x="1514" y="314"/>
                </a:cxn>
                <a:cxn ang="0">
                  <a:pos x="1634" y="69"/>
                </a:cxn>
                <a:cxn ang="0">
                  <a:pos x="1724" y="104"/>
                </a:cxn>
                <a:cxn ang="0">
                  <a:pos x="1893" y="213"/>
                </a:cxn>
                <a:cxn ang="0">
                  <a:pos x="2020" y="456"/>
                </a:cxn>
                <a:cxn ang="0">
                  <a:pos x="2144" y="631"/>
                </a:cxn>
                <a:cxn ang="0">
                  <a:pos x="2303" y="957"/>
                </a:cxn>
                <a:cxn ang="0">
                  <a:pos x="2316" y="1634"/>
                </a:cxn>
                <a:cxn ang="0">
                  <a:pos x="2567" y="1696"/>
                </a:cxn>
                <a:cxn ang="0">
                  <a:pos x="2933" y="1541"/>
                </a:cxn>
                <a:cxn ang="0">
                  <a:pos x="3064" y="1522"/>
                </a:cxn>
                <a:cxn ang="0">
                  <a:pos x="3207" y="1112"/>
                </a:cxn>
                <a:cxn ang="0">
                  <a:pos x="3624" y="1005"/>
                </a:cxn>
                <a:cxn ang="0">
                  <a:pos x="3816" y="1069"/>
                </a:cxn>
                <a:cxn ang="0">
                  <a:pos x="4189" y="1381"/>
                </a:cxn>
                <a:cxn ang="0">
                  <a:pos x="3920" y="1572"/>
                </a:cxn>
                <a:cxn ang="0">
                  <a:pos x="4109" y="1940"/>
                </a:cxn>
                <a:cxn ang="0">
                  <a:pos x="3852" y="2064"/>
                </a:cxn>
                <a:cxn ang="0">
                  <a:pos x="3858" y="1941"/>
                </a:cxn>
                <a:cxn ang="0">
                  <a:pos x="3639" y="2120"/>
                </a:cxn>
                <a:cxn ang="0">
                  <a:pos x="3391" y="2341"/>
                </a:cxn>
                <a:cxn ang="0">
                  <a:pos x="3183" y="2287"/>
                </a:cxn>
                <a:cxn ang="0">
                  <a:pos x="2951" y="2341"/>
                </a:cxn>
                <a:cxn ang="0">
                  <a:pos x="2672" y="2469"/>
                </a:cxn>
                <a:cxn ang="0">
                  <a:pos x="2495" y="2668"/>
                </a:cxn>
                <a:cxn ang="0">
                  <a:pos x="2588" y="2812"/>
                </a:cxn>
                <a:cxn ang="0">
                  <a:pos x="2624" y="3191"/>
                </a:cxn>
                <a:cxn ang="0">
                  <a:pos x="2688" y="3660"/>
                </a:cxn>
                <a:cxn ang="0">
                  <a:pos x="2488" y="4055"/>
                </a:cxn>
                <a:cxn ang="0">
                  <a:pos x="2175" y="4484"/>
                </a:cxn>
                <a:cxn ang="0">
                  <a:pos x="2005" y="4725"/>
                </a:cxn>
                <a:cxn ang="0">
                  <a:pos x="1917" y="4735"/>
                </a:cxn>
              </a:cxnLst>
              <a:rect l="0" t="0" r="r" b="b"/>
              <a:pathLst>
                <a:path w="4192" h="4764">
                  <a:moveTo>
                    <a:pt x="1917" y="4735"/>
                  </a:moveTo>
                  <a:cubicBezTo>
                    <a:pt x="1911" y="4714"/>
                    <a:pt x="1888" y="4701"/>
                    <a:pt x="1845" y="4693"/>
                  </a:cubicBezTo>
                  <a:cubicBezTo>
                    <a:pt x="1789" y="4684"/>
                    <a:pt x="1783" y="4677"/>
                    <a:pt x="1788" y="4647"/>
                  </a:cubicBezTo>
                  <a:cubicBezTo>
                    <a:pt x="1799" y="4594"/>
                    <a:pt x="1596" y="4461"/>
                    <a:pt x="1506" y="4461"/>
                  </a:cubicBezTo>
                  <a:cubicBezTo>
                    <a:pt x="1460" y="4461"/>
                    <a:pt x="1388" y="4434"/>
                    <a:pt x="1258" y="4370"/>
                  </a:cubicBezTo>
                  <a:cubicBezTo>
                    <a:pt x="1093" y="4290"/>
                    <a:pt x="1072" y="4274"/>
                    <a:pt x="1063" y="4231"/>
                  </a:cubicBezTo>
                  <a:cubicBezTo>
                    <a:pt x="1042" y="4130"/>
                    <a:pt x="964" y="4128"/>
                    <a:pt x="868" y="4228"/>
                  </a:cubicBezTo>
                  <a:cubicBezTo>
                    <a:pt x="799" y="4298"/>
                    <a:pt x="797" y="4300"/>
                    <a:pt x="759" y="4274"/>
                  </a:cubicBezTo>
                  <a:cubicBezTo>
                    <a:pt x="727" y="4253"/>
                    <a:pt x="711" y="4252"/>
                    <a:pt x="679" y="4266"/>
                  </a:cubicBezTo>
                  <a:cubicBezTo>
                    <a:pt x="642" y="4284"/>
                    <a:pt x="621" y="4276"/>
                    <a:pt x="476" y="4194"/>
                  </a:cubicBezTo>
                  <a:cubicBezTo>
                    <a:pt x="336" y="4117"/>
                    <a:pt x="300" y="4103"/>
                    <a:pt x="228" y="4101"/>
                  </a:cubicBezTo>
                  <a:cubicBezTo>
                    <a:pt x="146" y="4101"/>
                    <a:pt x="140" y="4096"/>
                    <a:pt x="72" y="4021"/>
                  </a:cubicBezTo>
                  <a:cubicBezTo>
                    <a:pt x="34" y="3976"/>
                    <a:pt x="2" y="3936"/>
                    <a:pt x="0" y="3930"/>
                  </a:cubicBezTo>
                  <a:cubicBezTo>
                    <a:pt x="0" y="3925"/>
                    <a:pt x="37" y="3896"/>
                    <a:pt x="80" y="3869"/>
                  </a:cubicBezTo>
                  <a:cubicBezTo>
                    <a:pt x="125" y="3840"/>
                    <a:pt x="160" y="3816"/>
                    <a:pt x="162" y="3815"/>
                  </a:cubicBezTo>
                  <a:cubicBezTo>
                    <a:pt x="162" y="3813"/>
                    <a:pt x="175" y="3736"/>
                    <a:pt x="191" y="3645"/>
                  </a:cubicBezTo>
                  <a:cubicBezTo>
                    <a:pt x="216" y="3498"/>
                    <a:pt x="216" y="3469"/>
                    <a:pt x="199" y="3415"/>
                  </a:cubicBezTo>
                  <a:cubicBezTo>
                    <a:pt x="173" y="3344"/>
                    <a:pt x="165" y="3360"/>
                    <a:pt x="311" y="3189"/>
                  </a:cubicBezTo>
                  <a:lnTo>
                    <a:pt x="373" y="3116"/>
                  </a:lnTo>
                  <a:lnTo>
                    <a:pt x="322" y="2984"/>
                  </a:lnTo>
                  <a:cubicBezTo>
                    <a:pt x="295" y="2911"/>
                    <a:pt x="272" y="2842"/>
                    <a:pt x="272" y="2831"/>
                  </a:cubicBezTo>
                  <a:cubicBezTo>
                    <a:pt x="272" y="2821"/>
                    <a:pt x="293" y="2770"/>
                    <a:pt x="320" y="2717"/>
                  </a:cubicBezTo>
                  <a:lnTo>
                    <a:pt x="368" y="2623"/>
                  </a:lnTo>
                  <a:lnTo>
                    <a:pt x="460" y="2613"/>
                  </a:lnTo>
                  <a:cubicBezTo>
                    <a:pt x="604" y="2597"/>
                    <a:pt x="616" y="2592"/>
                    <a:pt x="640" y="2549"/>
                  </a:cubicBezTo>
                  <a:cubicBezTo>
                    <a:pt x="653" y="2527"/>
                    <a:pt x="668" y="2509"/>
                    <a:pt x="674" y="2512"/>
                  </a:cubicBezTo>
                  <a:cubicBezTo>
                    <a:pt x="680" y="2514"/>
                    <a:pt x="716" y="2556"/>
                    <a:pt x="752" y="2602"/>
                  </a:cubicBezTo>
                  <a:cubicBezTo>
                    <a:pt x="810" y="2676"/>
                    <a:pt x="824" y="2685"/>
                    <a:pt x="869" y="2682"/>
                  </a:cubicBezTo>
                  <a:cubicBezTo>
                    <a:pt x="920" y="2677"/>
                    <a:pt x="920" y="2676"/>
                    <a:pt x="922" y="2588"/>
                  </a:cubicBezTo>
                  <a:cubicBezTo>
                    <a:pt x="922" y="2504"/>
                    <a:pt x="930" y="2487"/>
                    <a:pt x="1045" y="2311"/>
                  </a:cubicBezTo>
                  <a:lnTo>
                    <a:pt x="1168" y="2125"/>
                  </a:lnTo>
                  <a:lnTo>
                    <a:pt x="1144" y="2066"/>
                  </a:lnTo>
                  <a:cubicBezTo>
                    <a:pt x="1111" y="1988"/>
                    <a:pt x="1112" y="1983"/>
                    <a:pt x="1176" y="1972"/>
                  </a:cubicBezTo>
                  <a:cubicBezTo>
                    <a:pt x="1223" y="1964"/>
                    <a:pt x="1247" y="1972"/>
                    <a:pt x="1332" y="2024"/>
                  </a:cubicBezTo>
                  <a:cubicBezTo>
                    <a:pt x="1431" y="2087"/>
                    <a:pt x="1541" y="2125"/>
                    <a:pt x="1581" y="2112"/>
                  </a:cubicBezTo>
                  <a:cubicBezTo>
                    <a:pt x="1591" y="2109"/>
                    <a:pt x="1600" y="2087"/>
                    <a:pt x="1600" y="2063"/>
                  </a:cubicBezTo>
                  <a:cubicBezTo>
                    <a:pt x="1600" y="2040"/>
                    <a:pt x="1615" y="1989"/>
                    <a:pt x="1632" y="1951"/>
                  </a:cubicBezTo>
                  <a:cubicBezTo>
                    <a:pt x="1676" y="1855"/>
                    <a:pt x="1674" y="1844"/>
                    <a:pt x="1600" y="1796"/>
                  </a:cubicBezTo>
                  <a:cubicBezTo>
                    <a:pt x="1530" y="1749"/>
                    <a:pt x="1527" y="1736"/>
                    <a:pt x="1560" y="1677"/>
                  </a:cubicBezTo>
                  <a:cubicBezTo>
                    <a:pt x="1573" y="1655"/>
                    <a:pt x="1584" y="1599"/>
                    <a:pt x="1584" y="1554"/>
                  </a:cubicBezTo>
                  <a:cubicBezTo>
                    <a:pt x="1584" y="1474"/>
                    <a:pt x="1583" y="1471"/>
                    <a:pt x="1532" y="1453"/>
                  </a:cubicBezTo>
                  <a:cubicBezTo>
                    <a:pt x="1501" y="1444"/>
                    <a:pt x="1458" y="1415"/>
                    <a:pt x="1434" y="1391"/>
                  </a:cubicBezTo>
                  <a:cubicBezTo>
                    <a:pt x="1394" y="1348"/>
                    <a:pt x="1391" y="1340"/>
                    <a:pt x="1407" y="1282"/>
                  </a:cubicBezTo>
                  <a:cubicBezTo>
                    <a:pt x="1416" y="1248"/>
                    <a:pt x="1424" y="1196"/>
                    <a:pt x="1424" y="1167"/>
                  </a:cubicBezTo>
                  <a:cubicBezTo>
                    <a:pt x="1424" y="1125"/>
                    <a:pt x="1442" y="1092"/>
                    <a:pt x="1495" y="1031"/>
                  </a:cubicBezTo>
                  <a:cubicBezTo>
                    <a:pt x="1562" y="951"/>
                    <a:pt x="1565" y="941"/>
                    <a:pt x="1594" y="767"/>
                  </a:cubicBezTo>
                  <a:lnTo>
                    <a:pt x="1623" y="586"/>
                  </a:lnTo>
                  <a:lnTo>
                    <a:pt x="1562" y="535"/>
                  </a:lnTo>
                  <a:lnTo>
                    <a:pt x="1501" y="485"/>
                  </a:lnTo>
                  <a:lnTo>
                    <a:pt x="1514" y="314"/>
                  </a:lnTo>
                  <a:lnTo>
                    <a:pt x="1525" y="143"/>
                  </a:lnTo>
                  <a:lnTo>
                    <a:pt x="1634" y="69"/>
                  </a:lnTo>
                  <a:cubicBezTo>
                    <a:pt x="1732" y="5"/>
                    <a:pt x="1744" y="0"/>
                    <a:pt x="1759" y="24"/>
                  </a:cubicBezTo>
                  <a:cubicBezTo>
                    <a:pt x="1772" y="47"/>
                    <a:pt x="1764" y="64"/>
                    <a:pt x="1724" y="104"/>
                  </a:cubicBezTo>
                  <a:cubicBezTo>
                    <a:pt x="1663" y="168"/>
                    <a:pt x="1674" y="183"/>
                    <a:pt x="1799" y="199"/>
                  </a:cubicBezTo>
                  <a:lnTo>
                    <a:pt x="1893" y="213"/>
                  </a:lnTo>
                  <a:lnTo>
                    <a:pt x="1954" y="312"/>
                  </a:lnTo>
                  <a:cubicBezTo>
                    <a:pt x="1988" y="367"/>
                    <a:pt x="2016" y="432"/>
                    <a:pt x="2020" y="456"/>
                  </a:cubicBezTo>
                  <a:cubicBezTo>
                    <a:pt x="2023" y="487"/>
                    <a:pt x="2045" y="514"/>
                    <a:pt x="2092" y="544"/>
                  </a:cubicBezTo>
                  <a:cubicBezTo>
                    <a:pt x="2152" y="586"/>
                    <a:pt x="2157" y="594"/>
                    <a:pt x="2144" y="631"/>
                  </a:cubicBezTo>
                  <a:cubicBezTo>
                    <a:pt x="2135" y="653"/>
                    <a:pt x="2128" y="685"/>
                    <a:pt x="2128" y="701"/>
                  </a:cubicBezTo>
                  <a:cubicBezTo>
                    <a:pt x="2128" y="746"/>
                    <a:pt x="2272" y="957"/>
                    <a:pt x="2303" y="957"/>
                  </a:cubicBezTo>
                  <a:cubicBezTo>
                    <a:pt x="2372" y="957"/>
                    <a:pt x="2373" y="967"/>
                    <a:pt x="2344" y="1309"/>
                  </a:cubicBezTo>
                  <a:lnTo>
                    <a:pt x="2316" y="1634"/>
                  </a:lnTo>
                  <a:lnTo>
                    <a:pt x="2378" y="1687"/>
                  </a:lnTo>
                  <a:cubicBezTo>
                    <a:pt x="2472" y="1768"/>
                    <a:pt x="2490" y="1768"/>
                    <a:pt x="2567" y="1696"/>
                  </a:cubicBezTo>
                  <a:cubicBezTo>
                    <a:pt x="2629" y="1637"/>
                    <a:pt x="2852" y="1485"/>
                    <a:pt x="2877" y="1485"/>
                  </a:cubicBezTo>
                  <a:cubicBezTo>
                    <a:pt x="2884" y="1485"/>
                    <a:pt x="2909" y="1509"/>
                    <a:pt x="2933" y="1541"/>
                  </a:cubicBezTo>
                  <a:cubicBezTo>
                    <a:pt x="2957" y="1572"/>
                    <a:pt x="2984" y="1597"/>
                    <a:pt x="2992" y="1597"/>
                  </a:cubicBezTo>
                  <a:cubicBezTo>
                    <a:pt x="3000" y="1597"/>
                    <a:pt x="3032" y="1564"/>
                    <a:pt x="3064" y="1522"/>
                  </a:cubicBezTo>
                  <a:cubicBezTo>
                    <a:pt x="3111" y="1461"/>
                    <a:pt x="3120" y="1434"/>
                    <a:pt x="3120" y="1372"/>
                  </a:cubicBezTo>
                  <a:cubicBezTo>
                    <a:pt x="3120" y="1312"/>
                    <a:pt x="3140" y="1253"/>
                    <a:pt x="3207" y="1112"/>
                  </a:cubicBezTo>
                  <a:cubicBezTo>
                    <a:pt x="3292" y="932"/>
                    <a:pt x="3293" y="930"/>
                    <a:pt x="3354" y="919"/>
                  </a:cubicBezTo>
                  <a:cubicBezTo>
                    <a:pt x="3501" y="895"/>
                    <a:pt x="3522" y="901"/>
                    <a:pt x="3624" y="1005"/>
                  </a:cubicBezTo>
                  <a:cubicBezTo>
                    <a:pt x="3677" y="1058"/>
                    <a:pt x="3727" y="1101"/>
                    <a:pt x="3736" y="1100"/>
                  </a:cubicBezTo>
                  <a:cubicBezTo>
                    <a:pt x="3744" y="1100"/>
                    <a:pt x="3781" y="1085"/>
                    <a:pt x="3816" y="1069"/>
                  </a:cubicBezTo>
                  <a:cubicBezTo>
                    <a:pt x="3852" y="1052"/>
                    <a:pt x="3893" y="1037"/>
                    <a:pt x="3908" y="1037"/>
                  </a:cubicBezTo>
                  <a:cubicBezTo>
                    <a:pt x="3935" y="1037"/>
                    <a:pt x="4178" y="1335"/>
                    <a:pt x="4189" y="1381"/>
                  </a:cubicBezTo>
                  <a:cubicBezTo>
                    <a:pt x="4192" y="1396"/>
                    <a:pt x="4162" y="1405"/>
                    <a:pt x="4072" y="1413"/>
                  </a:cubicBezTo>
                  <a:cubicBezTo>
                    <a:pt x="3932" y="1426"/>
                    <a:pt x="3920" y="1437"/>
                    <a:pt x="3920" y="1572"/>
                  </a:cubicBezTo>
                  <a:cubicBezTo>
                    <a:pt x="3920" y="1692"/>
                    <a:pt x="3965" y="1783"/>
                    <a:pt x="4032" y="1797"/>
                  </a:cubicBezTo>
                  <a:cubicBezTo>
                    <a:pt x="4088" y="1808"/>
                    <a:pt x="4117" y="1861"/>
                    <a:pt x="4109" y="1940"/>
                  </a:cubicBezTo>
                  <a:cubicBezTo>
                    <a:pt x="4103" y="1999"/>
                    <a:pt x="4042" y="2037"/>
                    <a:pt x="3930" y="2053"/>
                  </a:cubicBezTo>
                  <a:lnTo>
                    <a:pt x="3852" y="2064"/>
                  </a:lnTo>
                  <a:lnTo>
                    <a:pt x="3879" y="2028"/>
                  </a:lnTo>
                  <a:cubicBezTo>
                    <a:pt x="3914" y="1976"/>
                    <a:pt x="3912" y="1970"/>
                    <a:pt x="3858" y="1941"/>
                  </a:cubicBezTo>
                  <a:cubicBezTo>
                    <a:pt x="3813" y="1919"/>
                    <a:pt x="3810" y="1919"/>
                    <a:pt x="3730" y="1983"/>
                  </a:cubicBezTo>
                  <a:cubicBezTo>
                    <a:pt x="3661" y="2040"/>
                    <a:pt x="3648" y="2060"/>
                    <a:pt x="3639" y="2120"/>
                  </a:cubicBezTo>
                  <a:cubicBezTo>
                    <a:pt x="3632" y="2167"/>
                    <a:pt x="3612" y="2212"/>
                    <a:pt x="3580" y="2247"/>
                  </a:cubicBezTo>
                  <a:cubicBezTo>
                    <a:pt x="3519" y="2317"/>
                    <a:pt x="3500" y="2327"/>
                    <a:pt x="3391" y="2341"/>
                  </a:cubicBezTo>
                  <a:cubicBezTo>
                    <a:pt x="3301" y="2352"/>
                    <a:pt x="3301" y="2352"/>
                    <a:pt x="3284" y="2303"/>
                  </a:cubicBezTo>
                  <a:cubicBezTo>
                    <a:pt x="3263" y="2244"/>
                    <a:pt x="3245" y="2240"/>
                    <a:pt x="3183" y="2287"/>
                  </a:cubicBezTo>
                  <a:cubicBezTo>
                    <a:pt x="3138" y="2317"/>
                    <a:pt x="3132" y="2319"/>
                    <a:pt x="3066" y="2296"/>
                  </a:cubicBezTo>
                  <a:cubicBezTo>
                    <a:pt x="2986" y="2268"/>
                    <a:pt x="2967" y="2276"/>
                    <a:pt x="2951" y="2341"/>
                  </a:cubicBezTo>
                  <a:cubicBezTo>
                    <a:pt x="2936" y="2404"/>
                    <a:pt x="2920" y="2412"/>
                    <a:pt x="2813" y="2413"/>
                  </a:cubicBezTo>
                  <a:cubicBezTo>
                    <a:pt x="2698" y="2413"/>
                    <a:pt x="2672" y="2423"/>
                    <a:pt x="2672" y="2469"/>
                  </a:cubicBezTo>
                  <a:cubicBezTo>
                    <a:pt x="2672" y="2514"/>
                    <a:pt x="2656" y="2530"/>
                    <a:pt x="2568" y="2578"/>
                  </a:cubicBezTo>
                  <a:cubicBezTo>
                    <a:pt x="2520" y="2605"/>
                    <a:pt x="2503" y="2626"/>
                    <a:pt x="2495" y="2668"/>
                  </a:cubicBezTo>
                  <a:cubicBezTo>
                    <a:pt x="2482" y="2733"/>
                    <a:pt x="2490" y="2760"/>
                    <a:pt x="2527" y="2772"/>
                  </a:cubicBezTo>
                  <a:cubicBezTo>
                    <a:pt x="2543" y="2776"/>
                    <a:pt x="2570" y="2796"/>
                    <a:pt x="2588" y="2812"/>
                  </a:cubicBezTo>
                  <a:cubicBezTo>
                    <a:pt x="2620" y="2842"/>
                    <a:pt x="2621" y="2847"/>
                    <a:pt x="2597" y="2938"/>
                  </a:cubicBezTo>
                  <a:cubicBezTo>
                    <a:pt x="2573" y="3034"/>
                    <a:pt x="2573" y="3036"/>
                    <a:pt x="2624" y="3191"/>
                  </a:cubicBezTo>
                  <a:cubicBezTo>
                    <a:pt x="2653" y="3279"/>
                    <a:pt x="2682" y="3356"/>
                    <a:pt x="2690" y="3364"/>
                  </a:cubicBezTo>
                  <a:cubicBezTo>
                    <a:pt x="2709" y="3384"/>
                    <a:pt x="2708" y="3532"/>
                    <a:pt x="2688" y="3660"/>
                  </a:cubicBezTo>
                  <a:cubicBezTo>
                    <a:pt x="2679" y="3717"/>
                    <a:pt x="2668" y="3788"/>
                    <a:pt x="2663" y="3815"/>
                  </a:cubicBezTo>
                  <a:cubicBezTo>
                    <a:pt x="2658" y="3850"/>
                    <a:pt x="2605" y="3922"/>
                    <a:pt x="2488" y="4055"/>
                  </a:cubicBezTo>
                  <a:cubicBezTo>
                    <a:pt x="2386" y="4170"/>
                    <a:pt x="2314" y="4268"/>
                    <a:pt x="2303" y="4303"/>
                  </a:cubicBezTo>
                  <a:cubicBezTo>
                    <a:pt x="2293" y="4335"/>
                    <a:pt x="2236" y="4416"/>
                    <a:pt x="2175" y="4484"/>
                  </a:cubicBezTo>
                  <a:cubicBezTo>
                    <a:pt x="2095" y="4573"/>
                    <a:pt x="2064" y="4618"/>
                    <a:pt x="2064" y="4650"/>
                  </a:cubicBezTo>
                  <a:cubicBezTo>
                    <a:pt x="2064" y="4685"/>
                    <a:pt x="2052" y="4701"/>
                    <a:pt x="2005" y="4725"/>
                  </a:cubicBezTo>
                  <a:cubicBezTo>
                    <a:pt x="1972" y="4743"/>
                    <a:pt x="1940" y="4759"/>
                    <a:pt x="1935" y="4760"/>
                  </a:cubicBezTo>
                  <a:cubicBezTo>
                    <a:pt x="1928" y="4764"/>
                    <a:pt x="1920" y="4752"/>
                    <a:pt x="1917" y="473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2" name="Кабардино-Балкарская республика"/>
            <p:cNvSpPr>
              <a:spLocks/>
            </p:cNvSpPr>
            <p:nvPr/>
          </p:nvSpPr>
          <p:spPr bwMode="auto">
            <a:xfrm>
              <a:off x="795338" y="7834157"/>
              <a:ext cx="323850" cy="209673"/>
            </a:xfrm>
            <a:custGeom>
              <a:avLst/>
              <a:gdLst/>
              <a:ahLst/>
              <a:cxnLst>
                <a:cxn ang="0">
                  <a:pos x="93" y="251"/>
                </a:cxn>
                <a:cxn ang="0">
                  <a:pos x="32" y="117"/>
                </a:cxn>
                <a:cxn ang="0">
                  <a:pos x="0" y="82"/>
                </a:cxn>
                <a:cxn ang="0">
                  <a:pos x="80" y="42"/>
                </a:cxn>
                <a:cxn ang="0">
                  <a:pos x="160" y="0"/>
                </a:cxn>
                <a:cxn ang="0">
                  <a:pos x="246" y="48"/>
                </a:cxn>
                <a:cxn ang="0">
                  <a:pos x="438" y="152"/>
                </a:cxn>
                <a:cxn ang="0">
                  <a:pos x="545" y="208"/>
                </a:cxn>
                <a:cxn ang="0">
                  <a:pos x="513" y="263"/>
                </a:cxn>
                <a:cxn ang="0">
                  <a:pos x="389" y="307"/>
                </a:cxn>
                <a:cxn ang="0">
                  <a:pos x="217" y="325"/>
                </a:cxn>
                <a:cxn ang="0">
                  <a:pos x="131" y="352"/>
                </a:cxn>
                <a:cxn ang="0">
                  <a:pos x="93" y="251"/>
                </a:cxn>
              </a:cxnLst>
              <a:rect l="0" t="0" r="r" b="b"/>
              <a:pathLst>
                <a:path w="545" h="352">
                  <a:moveTo>
                    <a:pt x="93" y="251"/>
                  </a:moveTo>
                  <a:cubicBezTo>
                    <a:pt x="77" y="197"/>
                    <a:pt x="51" y="136"/>
                    <a:pt x="32" y="117"/>
                  </a:cubicBezTo>
                  <a:lnTo>
                    <a:pt x="0" y="82"/>
                  </a:lnTo>
                  <a:lnTo>
                    <a:pt x="80" y="42"/>
                  </a:lnTo>
                  <a:lnTo>
                    <a:pt x="160" y="0"/>
                  </a:lnTo>
                  <a:lnTo>
                    <a:pt x="246" y="48"/>
                  </a:lnTo>
                  <a:cubicBezTo>
                    <a:pt x="293" y="74"/>
                    <a:pt x="379" y="120"/>
                    <a:pt x="438" y="152"/>
                  </a:cubicBezTo>
                  <a:lnTo>
                    <a:pt x="545" y="208"/>
                  </a:lnTo>
                  <a:lnTo>
                    <a:pt x="513" y="263"/>
                  </a:lnTo>
                  <a:cubicBezTo>
                    <a:pt x="481" y="315"/>
                    <a:pt x="481" y="317"/>
                    <a:pt x="389" y="307"/>
                  </a:cubicBezTo>
                  <a:cubicBezTo>
                    <a:pt x="325" y="303"/>
                    <a:pt x="270" y="307"/>
                    <a:pt x="217" y="325"/>
                  </a:cubicBezTo>
                  <a:cubicBezTo>
                    <a:pt x="176" y="339"/>
                    <a:pt x="137" y="352"/>
                    <a:pt x="131" y="352"/>
                  </a:cubicBezTo>
                  <a:cubicBezTo>
                    <a:pt x="125" y="352"/>
                    <a:pt x="109" y="307"/>
                    <a:pt x="93" y="251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3" name="Калининградская область"/>
            <p:cNvSpPr>
              <a:spLocks/>
            </p:cNvSpPr>
            <p:nvPr/>
          </p:nvSpPr>
          <p:spPr bwMode="auto">
            <a:xfrm>
              <a:off x="445294" y="3840834"/>
              <a:ext cx="285750" cy="276388"/>
            </a:xfrm>
            <a:custGeom>
              <a:avLst/>
              <a:gdLst>
                <a:gd name="T0" fmla="*/ 275 w 30"/>
                <a:gd name="T1" fmla="*/ 405 h 29"/>
                <a:gd name="T2" fmla="*/ 118 w 30"/>
                <a:gd name="T3" fmla="*/ 186 h 29"/>
                <a:gd name="T4" fmla="*/ 113 w 30"/>
                <a:gd name="T5" fmla="*/ 0 h 29"/>
                <a:gd name="T6" fmla="*/ 204 w 30"/>
                <a:gd name="T7" fmla="*/ 53 h 29"/>
                <a:gd name="T8" fmla="*/ 270 w 30"/>
                <a:gd name="T9" fmla="*/ 136 h 29"/>
                <a:gd name="T10" fmla="*/ 350 w 30"/>
                <a:gd name="T11" fmla="*/ 131 h 29"/>
                <a:gd name="T12" fmla="*/ 406 w 30"/>
                <a:gd name="T13" fmla="*/ 112 h 29"/>
                <a:gd name="T14" fmla="*/ 494 w 30"/>
                <a:gd name="T15" fmla="*/ 403 h 29"/>
                <a:gd name="T16" fmla="*/ 396 w 30"/>
                <a:gd name="T17" fmla="*/ 456 h 29"/>
                <a:gd name="T18" fmla="*/ 275 w 30"/>
                <a:gd name="T19" fmla="*/ 405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9"/>
                <a:gd name="T32" fmla="*/ 494 w 30"/>
                <a:gd name="T33" fmla="*/ 466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9">
                  <a:moveTo>
                    <a:pt x="17" y="25"/>
                  </a:moveTo>
                  <a:cubicBezTo>
                    <a:pt x="15" y="23"/>
                    <a:pt x="11" y="17"/>
                    <a:pt x="7" y="12"/>
                  </a:cubicBezTo>
                  <a:cubicBezTo>
                    <a:pt x="0" y="1"/>
                    <a:pt x="0" y="0"/>
                    <a:pt x="7" y="0"/>
                  </a:cubicBezTo>
                  <a:cubicBezTo>
                    <a:pt x="10" y="0"/>
                    <a:pt x="11" y="0"/>
                    <a:pt x="12" y="3"/>
                  </a:cubicBezTo>
                  <a:cubicBezTo>
                    <a:pt x="13" y="5"/>
                    <a:pt x="15" y="7"/>
                    <a:pt x="16" y="8"/>
                  </a:cubicBezTo>
                  <a:cubicBezTo>
                    <a:pt x="18" y="10"/>
                    <a:pt x="18" y="10"/>
                    <a:pt x="21" y="8"/>
                  </a:cubicBezTo>
                  <a:cubicBezTo>
                    <a:pt x="23" y="7"/>
                    <a:pt x="24" y="6"/>
                    <a:pt x="25" y="7"/>
                  </a:cubicBezTo>
                  <a:cubicBezTo>
                    <a:pt x="26" y="9"/>
                    <a:pt x="30" y="23"/>
                    <a:pt x="30" y="25"/>
                  </a:cubicBezTo>
                  <a:cubicBezTo>
                    <a:pt x="30" y="27"/>
                    <a:pt x="30" y="28"/>
                    <a:pt x="24" y="28"/>
                  </a:cubicBezTo>
                  <a:cubicBezTo>
                    <a:pt x="20" y="29"/>
                    <a:pt x="19" y="29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4" name="Калужская область"/>
            <p:cNvSpPr>
              <a:spLocks/>
            </p:cNvSpPr>
            <p:nvPr/>
          </p:nvSpPr>
          <p:spPr bwMode="auto">
            <a:xfrm>
              <a:off x="1440657" y="5251363"/>
              <a:ext cx="457200" cy="304979"/>
            </a:xfrm>
            <a:custGeom>
              <a:avLst/>
              <a:gdLst/>
              <a:ahLst/>
              <a:cxnLst>
                <a:cxn ang="0">
                  <a:pos x="78" y="465"/>
                </a:cxn>
                <a:cxn ang="0">
                  <a:pos x="8" y="389"/>
                </a:cxn>
                <a:cxn ang="0">
                  <a:pos x="65" y="270"/>
                </a:cxn>
                <a:cxn ang="0">
                  <a:pos x="105" y="110"/>
                </a:cxn>
                <a:cxn ang="0">
                  <a:pos x="123" y="8"/>
                </a:cxn>
                <a:cxn ang="0">
                  <a:pos x="195" y="37"/>
                </a:cxn>
                <a:cxn ang="0">
                  <a:pos x="389" y="69"/>
                </a:cxn>
                <a:cxn ang="0">
                  <a:pos x="579" y="54"/>
                </a:cxn>
                <a:cxn ang="0">
                  <a:pos x="646" y="94"/>
                </a:cxn>
                <a:cxn ang="0">
                  <a:pos x="697" y="142"/>
                </a:cxn>
                <a:cxn ang="0">
                  <a:pos x="771" y="267"/>
                </a:cxn>
                <a:cxn ang="0">
                  <a:pos x="721" y="368"/>
                </a:cxn>
                <a:cxn ang="0">
                  <a:pos x="528" y="389"/>
                </a:cxn>
                <a:cxn ang="0">
                  <a:pos x="454" y="363"/>
                </a:cxn>
                <a:cxn ang="0">
                  <a:pos x="350" y="429"/>
                </a:cxn>
                <a:cxn ang="0">
                  <a:pos x="78" y="465"/>
                </a:cxn>
              </a:cxnLst>
              <a:rect l="0" t="0" r="r" b="b"/>
              <a:pathLst>
                <a:path w="771" h="505">
                  <a:moveTo>
                    <a:pt x="78" y="465"/>
                  </a:moveTo>
                  <a:cubicBezTo>
                    <a:pt x="3" y="440"/>
                    <a:pt x="0" y="437"/>
                    <a:pt x="8" y="389"/>
                  </a:cubicBezTo>
                  <a:cubicBezTo>
                    <a:pt x="13" y="360"/>
                    <a:pt x="38" y="307"/>
                    <a:pt x="65" y="270"/>
                  </a:cubicBezTo>
                  <a:cubicBezTo>
                    <a:pt x="110" y="208"/>
                    <a:pt x="113" y="195"/>
                    <a:pt x="105" y="110"/>
                  </a:cubicBezTo>
                  <a:cubicBezTo>
                    <a:pt x="96" y="32"/>
                    <a:pt x="99" y="17"/>
                    <a:pt x="123" y="8"/>
                  </a:cubicBezTo>
                  <a:cubicBezTo>
                    <a:pt x="142" y="0"/>
                    <a:pt x="166" y="9"/>
                    <a:pt x="195" y="37"/>
                  </a:cubicBezTo>
                  <a:cubicBezTo>
                    <a:pt x="235" y="77"/>
                    <a:pt x="243" y="78"/>
                    <a:pt x="389" y="69"/>
                  </a:cubicBezTo>
                  <a:cubicBezTo>
                    <a:pt x="472" y="64"/>
                    <a:pt x="557" y="57"/>
                    <a:pt x="579" y="54"/>
                  </a:cubicBezTo>
                  <a:cubicBezTo>
                    <a:pt x="611" y="49"/>
                    <a:pt x="625" y="59"/>
                    <a:pt x="646" y="94"/>
                  </a:cubicBezTo>
                  <a:cubicBezTo>
                    <a:pt x="662" y="121"/>
                    <a:pt x="685" y="142"/>
                    <a:pt x="697" y="142"/>
                  </a:cubicBezTo>
                  <a:cubicBezTo>
                    <a:pt x="733" y="142"/>
                    <a:pt x="771" y="206"/>
                    <a:pt x="771" y="267"/>
                  </a:cubicBezTo>
                  <a:cubicBezTo>
                    <a:pt x="771" y="307"/>
                    <a:pt x="758" y="333"/>
                    <a:pt x="721" y="368"/>
                  </a:cubicBezTo>
                  <a:cubicBezTo>
                    <a:pt x="665" y="421"/>
                    <a:pt x="630" y="424"/>
                    <a:pt x="528" y="389"/>
                  </a:cubicBezTo>
                  <a:lnTo>
                    <a:pt x="454" y="363"/>
                  </a:lnTo>
                  <a:lnTo>
                    <a:pt x="350" y="429"/>
                  </a:lnTo>
                  <a:cubicBezTo>
                    <a:pt x="238" y="501"/>
                    <a:pt x="200" y="505"/>
                    <a:pt x="78" y="46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5" name="Карачаево-Черкесская республика"/>
            <p:cNvSpPr>
              <a:spLocks/>
            </p:cNvSpPr>
            <p:nvPr/>
          </p:nvSpPr>
          <p:spPr bwMode="auto">
            <a:xfrm>
              <a:off x="626269" y="7605423"/>
              <a:ext cx="273844" cy="266857"/>
            </a:xfrm>
            <a:custGeom>
              <a:avLst/>
              <a:gdLst/>
              <a:ahLst/>
              <a:cxnLst>
                <a:cxn ang="0">
                  <a:pos x="227" y="416"/>
                </a:cxn>
                <a:cxn ang="0">
                  <a:pos x="11" y="73"/>
                </a:cxn>
                <a:cxn ang="0">
                  <a:pos x="96" y="33"/>
                </a:cxn>
                <a:cxn ang="0">
                  <a:pos x="174" y="0"/>
                </a:cxn>
                <a:cxn ang="0">
                  <a:pos x="224" y="59"/>
                </a:cxn>
                <a:cxn ang="0">
                  <a:pos x="275" y="118"/>
                </a:cxn>
                <a:cxn ang="0">
                  <a:pos x="328" y="91"/>
                </a:cxn>
                <a:cxn ang="0">
                  <a:pos x="443" y="110"/>
                </a:cxn>
                <a:cxn ang="0">
                  <a:pos x="443" y="171"/>
                </a:cxn>
                <a:cxn ang="0">
                  <a:pos x="443" y="260"/>
                </a:cxn>
                <a:cxn ang="0">
                  <a:pos x="469" y="334"/>
                </a:cxn>
                <a:cxn ang="0">
                  <a:pos x="421" y="353"/>
                </a:cxn>
                <a:cxn ang="0">
                  <a:pos x="320" y="411"/>
                </a:cxn>
                <a:cxn ang="0">
                  <a:pos x="227" y="416"/>
                </a:cxn>
              </a:cxnLst>
              <a:rect l="0" t="0" r="r" b="b"/>
              <a:pathLst>
                <a:path w="469" h="446">
                  <a:moveTo>
                    <a:pt x="227" y="416"/>
                  </a:moveTo>
                  <a:cubicBezTo>
                    <a:pt x="190" y="387"/>
                    <a:pt x="0" y="84"/>
                    <a:pt x="11" y="73"/>
                  </a:cubicBezTo>
                  <a:cubicBezTo>
                    <a:pt x="14" y="70"/>
                    <a:pt x="53" y="51"/>
                    <a:pt x="96" y="33"/>
                  </a:cubicBezTo>
                  <a:lnTo>
                    <a:pt x="174" y="0"/>
                  </a:lnTo>
                  <a:lnTo>
                    <a:pt x="224" y="59"/>
                  </a:lnTo>
                  <a:lnTo>
                    <a:pt x="275" y="118"/>
                  </a:lnTo>
                  <a:lnTo>
                    <a:pt x="328" y="91"/>
                  </a:lnTo>
                  <a:cubicBezTo>
                    <a:pt x="400" y="56"/>
                    <a:pt x="413" y="57"/>
                    <a:pt x="443" y="110"/>
                  </a:cubicBezTo>
                  <a:cubicBezTo>
                    <a:pt x="469" y="152"/>
                    <a:pt x="469" y="155"/>
                    <a:pt x="443" y="171"/>
                  </a:cubicBezTo>
                  <a:cubicBezTo>
                    <a:pt x="418" y="187"/>
                    <a:pt x="418" y="193"/>
                    <a:pt x="443" y="260"/>
                  </a:cubicBezTo>
                  <a:lnTo>
                    <a:pt x="469" y="334"/>
                  </a:lnTo>
                  <a:lnTo>
                    <a:pt x="421" y="353"/>
                  </a:lnTo>
                  <a:cubicBezTo>
                    <a:pt x="395" y="364"/>
                    <a:pt x="349" y="390"/>
                    <a:pt x="320" y="411"/>
                  </a:cubicBezTo>
                  <a:cubicBezTo>
                    <a:pt x="267" y="446"/>
                    <a:pt x="266" y="446"/>
                    <a:pt x="227" y="416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6" name="Кемеровская область"/>
            <p:cNvSpPr>
              <a:spLocks/>
            </p:cNvSpPr>
            <p:nvPr/>
          </p:nvSpPr>
          <p:spPr bwMode="auto">
            <a:xfrm>
              <a:off x="7229475" y="7471994"/>
              <a:ext cx="550069" cy="943530"/>
            </a:xfrm>
            <a:custGeom>
              <a:avLst/>
              <a:gdLst/>
              <a:ahLst/>
              <a:cxnLst>
                <a:cxn ang="0">
                  <a:pos x="755" y="1544"/>
                </a:cxn>
                <a:cxn ang="0">
                  <a:pos x="546" y="1471"/>
                </a:cxn>
                <a:cxn ang="0">
                  <a:pos x="445" y="1394"/>
                </a:cxn>
                <a:cxn ang="0">
                  <a:pos x="435" y="1243"/>
                </a:cxn>
                <a:cxn ang="0">
                  <a:pos x="336" y="1035"/>
                </a:cxn>
                <a:cxn ang="0">
                  <a:pos x="152" y="823"/>
                </a:cxn>
                <a:cxn ang="0">
                  <a:pos x="69" y="725"/>
                </a:cxn>
                <a:cxn ang="0">
                  <a:pos x="45" y="527"/>
                </a:cxn>
                <a:cxn ang="0">
                  <a:pos x="10" y="255"/>
                </a:cxn>
                <a:cxn ang="0">
                  <a:pos x="0" y="181"/>
                </a:cxn>
                <a:cxn ang="0">
                  <a:pos x="120" y="155"/>
                </a:cxn>
                <a:cxn ang="0">
                  <a:pos x="325" y="79"/>
                </a:cxn>
                <a:cxn ang="0">
                  <a:pos x="592" y="15"/>
                </a:cxn>
                <a:cxn ang="0">
                  <a:pos x="779" y="3"/>
                </a:cxn>
                <a:cxn ang="0">
                  <a:pos x="931" y="256"/>
                </a:cxn>
                <a:cxn ang="0">
                  <a:pos x="872" y="355"/>
                </a:cxn>
                <a:cxn ang="0">
                  <a:pos x="781" y="471"/>
                </a:cxn>
                <a:cxn ang="0">
                  <a:pos x="789" y="599"/>
                </a:cxn>
                <a:cxn ang="0">
                  <a:pos x="826" y="669"/>
                </a:cxn>
                <a:cxn ang="0">
                  <a:pos x="791" y="755"/>
                </a:cxn>
                <a:cxn ang="0">
                  <a:pos x="755" y="863"/>
                </a:cxn>
                <a:cxn ang="0">
                  <a:pos x="858" y="851"/>
                </a:cxn>
                <a:cxn ang="0">
                  <a:pos x="879" y="879"/>
                </a:cxn>
                <a:cxn ang="0">
                  <a:pos x="895" y="968"/>
                </a:cxn>
                <a:cxn ang="0">
                  <a:pos x="875" y="1088"/>
                </a:cxn>
                <a:cxn ang="0">
                  <a:pos x="850" y="1245"/>
                </a:cxn>
                <a:cxn ang="0">
                  <a:pos x="835" y="1512"/>
                </a:cxn>
                <a:cxn ang="0">
                  <a:pos x="755" y="1544"/>
                </a:cxn>
              </a:cxnLst>
              <a:rect l="0" t="0" r="r" b="b"/>
              <a:pathLst>
                <a:path w="931" h="1581">
                  <a:moveTo>
                    <a:pt x="755" y="1544"/>
                  </a:moveTo>
                  <a:cubicBezTo>
                    <a:pt x="755" y="1520"/>
                    <a:pt x="720" y="1509"/>
                    <a:pt x="546" y="1471"/>
                  </a:cubicBezTo>
                  <a:cubicBezTo>
                    <a:pt x="459" y="1453"/>
                    <a:pt x="455" y="1448"/>
                    <a:pt x="445" y="1394"/>
                  </a:cubicBezTo>
                  <a:cubicBezTo>
                    <a:pt x="440" y="1362"/>
                    <a:pt x="435" y="1295"/>
                    <a:pt x="435" y="1243"/>
                  </a:cubicBezTo>
                  <a:cubicBezTo>
                    <a:pt x="435" y="1154"/>
                    <a:pt x="434" y="1149"/>
                    <a:pt x="336" y="1035"/>
                  </a:cubicBezTo>
                  <a:cubicBezTo>
                    <a:pt x="280" y="971"/>
                    <a:pt x="199" y="875"/>
                    <a:pt x="152" y="823"/>
                  </a:cubicBezTo>
                  <a:lnTo>
                    <a:pt x="69" y="725"/>
                  </a:lnTo>
                  <a:lnTo>
                    <a:pt x="45" y="527"/>
                  </a:lnTo>
                  <a:cubicBezTo>
                    <a:pt x="32" y="416"/>
                    <a:pt x="16" y="295"/>
                    <a:pt x="10" y="255"/>
                  </a:cubicBezTo>
                  <a:lnTo>
                    <a:pt x="0" y="181"/>
                  </a:lnTo>
                  <a:lnTo>
                    <a:pt x="120" y="155"/>
                  </a:lnTo>
                  <a:cubicBezTo>
                    <a:pt x="186" y="141"/>
                    <a:pt x="279" y="106"/>
                    <a:pt x="325" y="79"/>
                  </a:cubicBezTo>
                  <a:cubicBezTo>
                    <a:pt x="397" y="35"/>
                    <a:pt x="431" y="27"/>
                    <a:pt x="592" y="15"/>
                  </a:cubicBezTo>
                  <a:cubicBezTo>
                    <a:pt x="693" y="5"/>
                    <a:pt x="776" y="0"/>
                    <a:pt x="779" y="3"/>
                  </a:cubicBezTo>
                  <a:cubicBezTo>
                    <a:pt x="861" y="106"/>
                    <a:pt x="931" y="223"/>
                    <a:pt x="931" y="256"/>
                  </a:cubicBezTo>
                  <a:cubicBezTo>
                    <a:pt x="931" y="282"/>
                    <a:pt x="911" y="319"/>
                    <a:pt x="872" y="355"/>
                  </a:cubicBezTo>
                  <a:cubicBezTo>
                    <a:pt x="839" y="387"/>
                    <a:pt x="799" y="440"/>
                    <a:pt x="781" y="471"/>
                  </a:cubicBezTo>
                  <a:cubicBezTo>
                    <a:pt x="751" y="527"/>
                    <a:pt x="751" y="527"/>
                    <a:pt x="789" y="599"/>
                  </a:cubicBezTo>
                  <a:lnTo>
                    <a:pt x="826" y="669"/>
                  </a:lnTo>
                  <a:lnTo>
                    <a:pt x="791" y="755"/>
                  </a:lnTo>
                  <a:cubicBezTo>
                    <a:pt x="771" y="802"/>
                    <a:pt x="755" y="850"/>
                    <a:pt x="755" y="863"/>
                  </a:cubicBezTo>
                  <a:cubicBezTo>
                    <a:pt x="755" y="883"/>
                    <a:pt x="760" y="883"/>
                    <a:pt x="858" y="851"/>
                  </a:cubicBezTo>
                  <a:cubicBezTo>
                    <a:pt x="883" y="845"/>
                    <a:pt x="887" y="848"/>
                    <a:pt x="879" y="879"/>
                  </a:cubicBezTo>
                  <a:cubicBezTo>
                    <a:pt x="874" y="899"/>
                    <a:pt x="882" y="939"/>
                    <a:pt x="895" y="968"/>
                  </a:cubicBezTo>
                  <a:cubicBezTo>
                    <a:pt x="920" y="1021"/>
                    <a:pt x="920" y="1024"/>
                    <a:pt x="875" y="1088"/>
                  </a:cubicBezTo>
                  <a:cubicBezTo>
                    <a:pt x="831" y="1152"/>
                    <a:pt x="831" y="1157"/>
                    <a:pt x="850" y="1245"/>
                  </a:cubicBezTo>
                  <a:cubicBezTo>
                    <a:pt x="893" y="1443"/>
                    <a:pt x="893" y="1453"/>
                    <a:pt x="835" y="1512"/>
                  </a:cubicBezTo>
                  <a:cubicBezTo>
                    <a:pt x="776" y="1573"/>
                    <a:pt x="755" y="1581"/>
                    <a:pt x="755" y="15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7" name="Кировская область"/>
            <p:cNvSpPr>
              <a:spLocks/>
            </p:cNvSpPr>
            <p:nvPr/>
          </p:nvSpPr>
          <p:spPr bwMode="auto">
            <a:xfrm>
              <a:off x="3102769" y="5203710"/>
              <a:ext cx="995363" cy="1086489"/>
            </a:xfrm>
            <a:custGeom>
              <a:avLst/>
              <a:gdLst/>
              <a:ahLst/>
              <a:cxnLst>
                <a:cxn ang="0">
                  <a:pos x="567" y="1789"/>
                </a:cxn>
                <a:cxn ang="0">
                  <a:pos x="515" y="1522"/>
                </a:cxn>
                <a:cxn ang="0">
                  <a:pos x="451" y="1256"/>
                </a:cxn>
                <a:cxn ang="0">
                  <a:pos x="143" y="1183"/>
                </a:cxn>
                <a:cxn ang="0">
                  <a:pos x="75" y="1219"/>
                </a:cxn>
                <a:cxn ang="0">
                  <a:pos x="24" y="1247"/>
                </a:cxn>
                <a:cxn ang="0">
                  <a:pos x="8" y="1167"/>
                </a:cxn>
                <a:cxn ang="0">
                  <a:pos x="56" y="1035"/>
                </a:cxn>
                <a:cxn ang="0">
                  <a:pos x="139" y="983"/>
                </a:cxn>
                <a:cxn ang="0">
                  <a:pos x="202" y="1000"/>
                </a:cxn>
                <a:cxn ang="0">
                  <a:pos x="303" y="967"/>
                </a:cxn>
                <a:cxn ang="0">
                  <a:pos x="365" y="911"/>
                </a:cxn>
                <a:cxn ang="0">
                  <a:pos x="279" y="829"/>
                </a:cxn>
                <a:cxn ang="0">
                  <a:pos x="191" y="741"/>
                </a:cxn>
                <a:cxn ang="0">
                  <a:pos x="266" y="674"/>
                </a:cxn>
                <a:cxn ang="0">
                  <a:pos x="458" y="624"/>
                </a:cxn>
                <a:cxn ang="0">
                  <a:pos x="573" y="624"/>
                </a:cxn>
                <a:cxn ang="0">
                  <a:pos x="573" y="522"/>
                </a:cxn>
                <a:cxn ang="0">
                  <a:pos x="613" y="384"/>
                </a:cxn>
                <a:cxn ang="0">
                  <a:pos x="653" y="325"/>
                </a:cxn>
                <a:cxn ang="0">
                  <a:pos x="687" y="235"/>
                </a:cxn>
                <a:cxn ang="0">
                  <a:pos x="703" y="141"/>
                </a:cxn>
                <a:cxn ang="0">
                  <a:pos x="797" y="56"/>
                </a:cxn>
                <a:cxn ang="0">
                  <a:pos x="923" y="0"/>
                </a:cxn>
                <a:cxn ang="0">
                  <a:pos x="965" y="43"/>
                </a:cxn>
                <a:cxn ang="0">
                  <a:pos x="967" y="191"/>
                </a:cxn>
                <a:cxn ang="0">
                  <a:pos x="880" y="355"/>
                </a:cxn>
                <a:cxn ang="0">
                  <a:pos x="823" y="416"/>
                </a:cxn>
                <a:cxn ang="0">
                  <a:pos x="840" y="499"/>
                </a:cxn>
                <a:cxn ang="0">
                  <a:pos x="931" y="768"/>
                </a:cxn>
                <a:cxn ang="0">
                  <a:pos x="1035" y="696"/>
                </a:cxn>
                <a:cxn ang="0">
                  <a:pos x="1122" y="624"/>
                </a:cxn>
                <a:cxn ang="0">
                  <a:pos x="1245" y="656"/>
                </a:cxn>
                <a:cxn ang="0">
                  <a:pos x="1445" y="688"/>
                </a:cxn>
                <a:cxn ang="0">
                  <a:pos x="1605" y="779"/>
                </a:cxn>
                <a:cxn ang="0">
                  <a:pos x="1685" y="869"/>
                </a:cxn>
                <a:cxn ang="0">
                  <a:pos x="1573" y="971"/>
                </a:cxn>
                <a:cxn ang="0">
                  <a:pos x="1463" y="1074"/>
                </a:cxn>
                <a:cxn ang="0">
                  <a:pos x="1488" y="1144"/>
                </a:cxn>
                <a:cxn ang="0">
                  <a:pos x="1466" y="1279"/>
                </a:cxn>
                <a:cxn ang="0">
                  <a:pos x="1411" y="1344"/>
                </a:cxn>
                <a:cxn ang="0">
                  <a:pos x="1327" y="1304"/>
                </a:cxn>
                <a:cxn ang="0">
                  <a:pos x="1059" y="1218"/>
                </a:cxn>
                <a:cxn ang="0">
                  <a:pos x="975" y="1344"/>
                </a:cxn>
                <a:cxn ang="0">
                  <a:pos x="834" y="1459"/>
                </a:cxn>
                <a:cxn ang="0">
                  <a:pos x="757" y="1464"/>
                </a:cxn>
                <a:cxn ang="0">
                  <a:pos x="736" y="1563"/>
                </a:cxn>
                <a:cxn ang="0">
                  <a:pos x="685" y="1664"/>
                </a:cxn>
                <a:cxn ang="0">
                  <a:pos x="613" y="1747"/>
                </a:cxn>
                <a:cxn ang="0">
                  <a:pos x="567" y="1789"/>
                </a:cxn>
              </a:cxnLst>
              <a:rect l="0" t="0" r="r" b="b"/>
              <a:pathLst>
                <a:path w="1685" h="1819">
                  <a:moveTo>
                    <a:pt x="567" y="1789"/>
                  </a:moveTo>
                  <a:cubicBezTo>
                    <a:pt x="562" y="1778"/>
                    <a:pt x="539" y="1656"/>
                    <a:pt x="515" y="1522"/>
                  </a:cubicBezTo>
                  <a:cubicBezTo>
                    <a:pt x="490" y="1386"/>
                    <a:pt x="461" y="1266"/>
                    <a:pt x="451" y="1256"/>
                  </a:cubicBezTo>
                  <a:cubicBezTo>
                    <a:pt x="431" y="1235"/>
                    <a:pt x="179" y="1175"/>
                    <a:pt x="143" y="1183"/>
                  </a:cubicBezTo>
                  <a:cubicBezTo>
                    <a:pt x="130" y="1184"/>
                    <a:pt x="99" y="1202"/>
                    <a:pt x="75" y="1219"/>
                  </a:cubicBezTo>
                  <a:cubicBezTo>
                    <a:pt x="50" y="1239"/>
                    <a:pt x="27" y="1250"/>
                    <a:pt x="24" y="1247"/>
                  </a:cubicBezTo>
                  <a:cubicBezTo>
                    <a:pt x="21" y="1243"/>
                    <a:pt x="13" y="1207"/>
                    <a:pt x="8" y="1167"/>
                  </a:cubicBezTo>
                  <a:cubicBezTo>
                    <a:pt x="0" y="1101"/>
                    <a:pt x="3" y="1090"/>
                    <a:pt x="56" y="1035"/>
                  </a:cubicBezTo>
                  <a:cubicBezTo>
                    <a:pt x="90" y="999"/>
                    <a:pt x="122" y="978"/>
                    <a:pt x="139" y="983"/>
                  </a:cubicBezTo>
                  <a:cubicBezTo>
                    <a:pt x="154" y="986"/>
                    <a:pt x="183" y="994"/>
                    <a:pt x="202" y="1000"/>
                  </a:cubicBezTo>
                  <a:cubicBezTo>
                    <a:pt x="229" y="1008"/>
                    <a:pt x="258" y="999"/>
                    <a:pt x="303" y="967"/>
                  </a:cubicBezTo>
                  <a:cubicBezTo>
                    <a:pt x="336" y="943"/>
                    <a:pt x="365" y="917"/>
                    <a:pt x="365" y="911"/>
                  </a:cubicBezTo>
                  <a:cubicBezTo>
                    <a:pt x="365" y="903"/>
                    <a:pt x="327" y="866"/>
                    <a:pt x="279" y="829"/>
                  </a:cubicBezTo>
                  <a:cubicBezTo>
                    <a:pt x="231" y="791"/>
                    <a:pt x="191" y="752"/>
                    <a:pt x="191" y="741"/>
                  </a:cubicBezTo>
                  <a:cubicBezTo>
                    <a:pt x="189" y="731"/>
                    <a:pt x="224" y="701"/>
                    <a:pt x="266" y="674"/>
                  </a:cubicBezTo>
                  <a:cubicBezTo>
                    <a:pt x="335" y="629"/>
                    <a:pt x="357" y="624"/>
                    <a:pt x="458" y="624"/>
                  </a:cubicBezTo>
                  <a:lnTo>
                    <a:pt x="573" y="624"/>
                  </a:lnTo>
                  <a:lnTo>
                    <a:pt x="573" y="522"/>
                  </a:lnTo>
                  <a:cubicBezTo>
                    <a:pt x="573" y="435"/>
                    <a:pt x="579" y="416"/>
                    <a:pt x="613" y="384"/>
                  </a:cubicBezTo>
                  <a:cubicBezTo>
                    <a:pt x="635" y="363"/>
                    <a:pt x="653" y="336"/>
                    <a:pt x="653" y="325"/>
                  </a:cubicBezTo>
                  <a:cubicBezTo>
                    <a:pt x="653" y="312"/>
                    <a:pt x="669" y="272"/>
                    <a:pt x="687" y="235"/>
                  </a:cubicBezTo>
                  <a:cubicBezTo>
                    <a:pt x="714" y="184"/>
                    <a:pt x="717" y="163"/>
                    <a:pt x="703" y="141"/>
                  </a:cubicBezTo>
                  <a:cubicBezTo>
                    <a:pt x="687" y="115"/>
                    <a:pt x="698" y="106"/>
                    <a:pt x="797" y="56"/>
                  </a:cubicBezTo>
                  <a:cubicBezTo>
                    <a:pt x="858" y="26"/>
                    <a:pt x="915" y="0"/>
                    <a:pt x="923" y="0"/>
                  </a:cubicBezTo>
                  <a:cubicBezTo>
                    <a:pt x="931" y="0"/>
                    <a:pt x="951" y="19"/>
                    <a:pt x="965" y="43"/>
                  </a:cubicBezTo>
                  <a:cubicBezTo>
                    <a:pt x="992" y="83"/>
                    <a:pt x="992" y="91"/>
                    <a:pt x="967" y="191"/>
                  </a:cubicBezTo>
                  <a:cubicBezTo>
                    <a:pt x="946" y="267"/>
                    <a:pt x="923" y="312"/>
                    <a:pt x="880" y="355"/>
                  </a:cubicBezTo>
                  <a:lnTo>
                    <a:pt x="823" y="416"/>
                  </a:lnTo>
                  <a:lnTo>
                    <a:pt x="840" y="499"/>
                  </a:lnTo>
                  <a:cubicBezTo>
                    <a:pt x="872" y="655"/>
                    <a:pt x="911" y="768"/>
                    <a:pt x="931" y="768"/>
                  </a:cubicBezTo>
                  <a:cubicBezTo>
                    <a:pt x="943" y="768"/>
                    <a:pt x="989" y="735"/>
                    <a:pt x="1035" y="696"/>
                  </a:cubicBezTo>
                  <a:cubicBezTo>
                    <a:pt x="1082" y="656"/>
                    <a:pt x="1120" y="624"/>
                    <a:pt x="1122" y="624"/>
                  </a:cubicBezTo>
                  <a:cubicBezTo>
                    <a:pt x="1123" y="624"/>
                    <a:pt x="1179" y="639"/>
                    <a:pt x="1245" y="656"/>
                  </a:cubicBezTo>
                  <a:cubicBezTo>
                    <a:pt x="1311" y="674"/>
                    <a:pt x="1402" y="688"/>
                    <a:pt x="1445" y="688"/>
                  </a:cubicBezTo>
                  <a:cubicBezTo>
                    <a:pt x="1522" y="690"/>
                    <a:pt x="1528" y="693"/>
                    <a:pt x="1605" y="779"/>
                  </a:cubicBezTo>
                  <a:lnTo>
                    <a:pt x="1685" y="869"/>
                  </a:lnTo>
                  <a:lnTo>
                    <a:pt x="1573" y="971"/>
                  </a:lnTo>
                  <a:lnTo>
                    <a:pt x="1463" y="1074"/>
                  </a:lnTo>
                  <a:lnTo>
                    <a:pt x="1488" y="1144"/>
                  </a:lnTo>
                  <a:cubicBezTo>
                    <a:pt x="1514" y="1213"/>
                    <a:pt x="1514" y="1213"/>
                    <a:pt x="1466" y="1279"/>
                  </a:cubicBezTo>
                  <a:cubicBezTo>
                    <a:pt x="1440" y="1314"/>
                    <a:pt x="1415" y="1344"/>
                    <a:pt x="1411" y="1344"/>
                  </a:cubicBezTo>
                  <a:cubicBezTo>
                    <a:pt x="1407" y="1344"/>
                    <a:pt x="1370" y="1327"/>
                    <a:pt x="1327" y="1304"/>
                  </a:cubicBezTo>
                  <a:cubicBezTo>
                    <a:pt x="1187" y="1234"/>
                    <a:pt x="1082" y="1199"/>
                    <a:pt x="1059" y="1218"/>
                  </a:cubicBezTo>
                  <a:cubicBezTo>
                    <a:pt x="1048" y="1226"/>
                    <a:pt x="1010" y="1283"/>
                    <a:pt x="975" y="1344"/>
                  </a:cubicBezTo>
                  <a:cubicBezTo>
                    <a:pt x="909" y="1453"/>
                    <a:pt x="907" y="1455"/>
                    <a:pt x="834" y="1459"/>
                  </a:cubicBezTo>
                  <a:lnTo>
                    <a:pt x="757" y="1464"/>
                  </a:lnTo>
                  <a:lnTo>
                    <a:pt x="736" y="1563"/>
                  </a:lnTo>
                  <a:cubicBezTo>
                    <a:pt x="719" y="1642"/>
                    <a:pt x="707" y="1664"/>
                    <a:pt x="685" y="1664"/>
                  </a:cubicBezTo>
                  <a:cubicBezTo>
                    <a:pt x="650" y="1664"/>
                    <a:pt x="627" y="1690"/>
                    <a:pt x="613" y="1747"/>
                  </a:cubicBezTo>
                  <a:cubicBezTo>
                    <a:pt x="600" y="1799"/>
                    <a:pt x="576" y="1819"/>
                    <a:pt x="567" y="178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8" name="Ивановская область"/>
            <p:cNvSpPr>
              <a:spLocks/>
            </p:cNvSpPr>
            <p:nvPr/>
          </p:nvSpPr>
          <p:spPr bwMode="auto">
            <a:xfrm>
              <a:off x="2400300" y="5337139"/>
              <a:ext cx="464344" cy="324041"/>
            </a:xfrm>
            <a:custGeom>
              <a:avLst/>
              <a:gdLst>
                <a:gd name="T0" fmla="*/ 307 w 49"/>
                <a:gd name="T1" fmla="*/ 442 h 34"/>
                <a:gd name="T2" fmla="*/ 69 w 49"/>
                <a:gd name="T3" fmla="*/ 208 h 34"/>
                <a:gd name="T4" fmla="*/ 16 w 49"/>
                <a:gd name="T5" fmla="*/ 184 h 34"/>
                <a:gd name="T6" fmla="*/ 26 w 49"/>
                <a:gd name="T7" fmla="*/ 127 h 34"/>
                <a:gd name="T8" fmla="*/ 35 w 49"/>
                <a:gd name="T9" fmla="*/ 63 h 34"/>
                <a:gd name="T10" fmla="*/ 102 w 49"/>
                <a:gd name="T11" fmla="*/ 0 h 34"/>
                <a:gd name="T12" fmla="*/ 224 w 49"/>
                <a:gd name="T13" fmla="*/ 39 h 34"/>
                <a:gd name="T14" fmla="*/ 472 w 49"/>
                <a:gd name="T15" fmla="*/ 96 h 34"/>
                <a:gd name="T16" fmla="*/ 531 w 49"/>
                <a:gd name="T17" fmla="*/ 106 h 34"/>
                <a:gd name="T18" fmla="*/ 629 w 49"/>
                <a:gd name="T19" fmla="*/ 258 h 34"/>
                <a:gd name="T20" fmla="*/ 686 w 49"/>
                <a:gd name="T21" fmla="*/ 336 h 34"/>
                <a:gd name="T22" fmla="*/ 717 w 49"/>
                <a:gd name="T23" fmla="*/ 400 h 34"/>
                <a:gd name="T24" fmla="*/ 646 w 49"/>
                <a:gd name="T25" fmla="*/ 434 h 34"/>
                <a:gd name="T26" fmla="*/ 579 w 49"/>
                <a:gd name="T27" fmla="*/ 450 h 34"/>
                <a:gd name="T28" fmla="*/ 440 w 49"/>
                <a:gd name="T29" fmla="*/ 479 h 34"/>
                <a:gd name="T30" fmla="*/ 402 w 49"/>
                <a:gd name="T31" fmla="*/ 535 h 34"/>
                <a:gd name="T32" fmla="*/ 307 w 49"/>
                <a:gd name="T33" fmla="*/ 442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4"/>
                <a:gd name="T53" fmla="*/ 770 w 49"/>
                <a:gd name="T54" fmla="*/ 539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4">
                  <a:moveTo>
                    <a:pt x="20" y="28"/>
                  </a:moveTo>
                  <a:cubicBezTo>
                    <a:pt x="12" y="18"/>
                    <a:pt x="7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0"/>
                    <a:pt x="0" y="10"/>
                    <a:pt x="2" y="8"/>
                  </a:cubicBezTo>
                  <a:cubicBezTo>
                    <a:pt x="3" y="6"/>
                    <a:pt x="3" y="6"/>
                    <a:pt x="2" y="4"/>
                  </a:cubicBezTo>
                  <a:cubicBezTo>
                    <a:pt x="0" y="1"/>
                    <a:pt x="2" y="0"/>
                    <a:pt x="6" y="0"/>
                  </a:cubicBezTo>
                  <a:cubicBezTo>
                    <a:pt x="9" y="0"/>
                    <a:pt x="12" y="1"/>
                    <a:pt x="14" y="2"/>
                  </a:cubicBezTo>
                  <a:cubicBezTo>
                    <a:pt x="19" y="6"/>
                    <a:pt x="28" y="8"/>
                    <a:pt x="30" y="6"/>
                  </a:cubicBezTo>
                  <a:cubicBezTo>
                    <a:pt x="31" y="5"/>
                    <a:pt x="32" y="5"/>
                    <a:pt x="34" y="7"/>
                  </a:cubicBezTo>
                  <a:cubicBezTo>
                    <a:pt x="39" y="11"/>
                    <a:pt x="41" y="14"/>
                    <a:pt x="40" y="16"/>
                  </a:cubicBezTo>
                  <a:cubicBezTo>
                    <a:pt x="40" y="19"/>
                    <a:pt x="40" y="19"/>
                    <a:pt x="44" y="21"/>
                  </a:cubicBezTo>
                  <a:cubicBezTo>
                    <a:pt x="48" y="24"/>
                    <a:pt x="49" y="25"/>
                    <a:pt x="46" y="25"/>
                  </a:cubicBezTo>
                  <a:cubicBezTo>
                    <a:pt x="44" y="25"/>
                    <a:pt x="42" y="26"/>
                    <a:pt x="41" y="27"/>
                  </a:cubicBezTo>
                  <a:cubicBezTo>
                    <a:pt x="39" y="29"/>
                    <a:pt x="39" y="29"/>
                    <a:pt x="37" y="28"/>
                  </a:cubicBezTo>
                  <a:cubicBezTo>
                    <a:pt x="33" y="26"/>
                    <a:pt x="30" y="27"/>
                    <a:pt x="28" y="30"/>
                  </a:cubicBezTo>
                  <a:cubicBezTo>
                    <a:pt x="27" y="32"/>
                    <a:pt x="26" y="33"/>
                    <a:pt x="26" y="34"/>
                  </a:cubicBezTo>
                  <a:cubicBezTo>
                    <a:pt x="25" y="34"/>
                    <a:pt x="22" y="31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9" name="Краснодарский край"/>
            <p:cNvSpPr>
              <a:spLocks noEditPoints="1"/>
            </p:cNvSpPr>
            <p:nvPr/>
          </p:nvSpPr>
          <p:spPr bwMode="auto">
            <a:xfrm>
              <a:off x="416719" y="6890627"/>
              <a:ext cx="607219" cy="752918"/>
            </a:xfrm>
            <a:custGeom>
              <a:avLst/>
              <a:gdLst/>
              <a:ahLst/>
              <a:cxnLst>
                <a:cxn ang="0">
                  <a:pos x="587" y="1208"/>
                </a:cxn>
                <a:cxn ang="0">
                  <a:pos x="525" y="1152"/>
                </a:cxn>
                <a:cxn ang="0">
                  <a:pos x="416" y="1197"/>
                </a:cxn>
                <a:cxn ang="0">
                  <a:pos x="312" y="1231"/>
                </a:cxn>
                <a:cxn ang="0">
                  <a:pos x="241" y="1202"/>
                </a:cxn>
                <a:cxn ang="0">
                  <a:pos x="163" y="925"/>
                </a:cxn>
                <a:cxn ang="0">
                  <a:pos x="113" y="645"/>
                </a:cxn>
                <a:cxn ang="0">
                  <a:pos x="9" y="269"/>
                </a:cxn>
                <a:cxn ang="0">
                  <a:pos x="30" y="192"/>
                </a:cxn>
                <a:cxn ang="0">
                  <a:pos x="88" y="240"/>
                </a:cxn>
                <a:cxn ang="0">
                  <a:pos x="237" y="237"/>
                </a:cxn>
                <a:cxn ang="0">
                  <a:pos x="409" y="197"/>
                </a:cxn>
                <a:cxn ang="0">
                  <a:pos x="550" y="87"/>
                </a:cxn>
                <a:cxn ang="0">
                  <a:pos x="686" y="24"/>
                </a:cxn>
                <a:cxn ang="0">
                  <a:pos x="729" y="77"/>
                </a:cxn>
                <a:cxn ang="0">
                  <a:pos x="809" y="160"/>
                </a:cxn>
                <a:cxn ang="0">
                  <a:pos x="878" y="181"/>
                </a:cxn>
                <a:cxn ang="0">
                  <a:pos x="923" y="352"/>
                </a:cxn>
                <a:cxn ang="0">
                  <a:pos x="896" y="432"/>
                </a:cxn>
                <a:cxn ang="0">
                  <a:pos x="955" y="520"/>
                </a:cxn>
                <a:cxn ang="0">
                  <a:pos x="1008" y="667"/>
                </a:cxn>
                <a:cxn ang="0">
                  <a:pos x="936" y="728"/>
                </a:cxn>
                <a:cxn ang="0">
                  <a:pos x="827" y="787"/>
                </a:cxn>
                <a:cxn ang="0">
                  <a:pos x="813" y="960"/>
                </a:cxn>
                <a:cxn ang="0">
                  <a:pos x="805" y="1051"/>
                </a:cxn>
                <a:cxn ang="0">
                  <a:pos x="750" y="1144"/>
                </a:cxn>
                <a:cxn ang="0">
                  <a:pos x="678" y="1237"/>
                </a:cxn>
                <a:cxn ang="0">
                  <a:pos x="630" y="1266"/>
                </a:cxn>
                <a:cxn ang="0">
                  <a:pos x="587" y="1208"/>
                </a:cxn>
                <a:cxn ang="0">
                  <a:pos x="451" y="1075"/>
                </a:cxn>
                <a:cxn ang="0">
                  <a:pos x="520" y="968"/>
                </a:cxn>
                <a:cxn ang="0">
                  <a:pos x="542" y="1019"/>
                </a:cxn>
                <a:cxn ang="0">
                  <a:pos x="633" y="1003"/>
                </a:cxn>
                <a:cxn ang="0">
                  <a:pos x="645" y="815"/>
                </a:cxn>
                <a:cxn ang="0">
                  <a:pos x="470" y="576"/>
                </a:cxn>
                <a:cxn ang="0">
                  <a:pos x="384" y="533"/>
                </a:cxn>
                <a:cxn ang="0">
                  <a:pos x="299" y="509"/>
                </a:cxn>
                <a:cxn ang="0">
                  <a:pos x="309" y="680"/>
                </a:cxn>
                <a:cxn ang="0">
                  <a:pos x="406" y="752"/>
                </a:cxn>
                <a:cxn ang="0">
                  <a:pos x="385" y="829"/>
                </a:cxn>
                <a:cxn ang="0">
                  <a:pos x="329" y="946"/>
                </a:cxn>
                <a:cxn ang="0">
                  <a:pos x="293" y="981"/>
                </a:cxn>
                <a:cxn ang="0">
                  <a:pos x="243" y="1016"/>
                </a:cxn>
                <a:cxn ang="0">
                  <a:pos x="355" y="1184"/>
                </a:cxn>
                <a:cxn ang="0">
                  <a:pos x="451" y="1075"/>
                </a:cxn>
              </a:cxnLst>
              <a:rect l="0" t="0" r="r" b="b"/>
              <a:pathLst>
                <a:path w="1013" h="1266">
                  <a:moveTo>
                    <a:pt x="587" y="1208"/>
                  </a:moveTo>
                  <a:cubicBezTo>
                    <a:pt x="563" y="1178"/>
                    <a:pt x="536" y="1152"/>
                    <a:pt x="525" y="1152"/>
                  </a:cubicBezTo>
                  <a:cubicBezTo>
                    <a:pt x="515" y="1152"/>
                    <a:pt x="465" y="1173"/>
                    <a:pt x="416" y="1197"/>
                  </a:cubicBezTo>
                  <a:cubicBezTo>
                    <a:pt x="365" y="1221"/>
                    <a:pt x="318" y="1237"/>
                    <a:pt x="312" y="1231"/>
                  </a:cubicBezTo>
                  <a:cubicBezTo>
                    <a:pt x="305" y="1224"/>
                    <a:pt x="273" y="1211"/>
                    <a:pt x="241" y="1202"/>
                  </a:cubicBezTo>
                  <a:cubicBezTo>
                    <a:pt x="173" y="1179"/>
                    <a:pt x="163" y="1147"/>
                    <a:pt x="163" y="925"/>
                  </a:cubicBezTo>
                  <a:cubicBezTo>
                    <a:pt x="163" y="811"/>
                    <a:pt x="155" y="762"/>
                    <a:pt x="113" y="645"/>
                  </a:cubicBezTo>
                  <a:cubicBezTo>
                    <a:pt x="49" y="463"/>
                    <a:pt x="22" y="365"/>
                    <a:pt x="9" y="269"/>
                  </a:cubicBezTo>
                  <a:cubicBezTo>
                    <a:pt x="0" y="200"/>
                    <a:pt x="3" y="192"/>
                    <a:pt x="30" y="192"/>
                  </a:cubicBezTo>
                  <a:cubicBezTo>
                    <a:pt x="46" y="192"/>
                    <a:pt x="73" y="213"/>
                    <a:pt x="88" y="240"/>
                  </a:cubicBezTo>
                  <a:cubicBezTo>
                    <a:pt x="125" y="301"/>
                    <a:pt x="149" y="299"/>
                    <a:pt x="237" y="237"/>
                  </a:cubicBezTo>
                  <a:cubicBezTo>
                    <a:pt x="302" y="189"/>
                    <a:pt x="312" y="187"/>
                    <a:pt x="409" y="197"/>
                  </a:cubicBezTo>
                  <a:cubicBezTo>
                    <a:pt x="531" y="208"/>
                    <a:pt x="544" y="199"/>
                    <a:pt x="550" y="87"/>
                  </a:cubicBezTo>
                  <a:cubicBezTo>
                    <a:pt x="555" y="0"/>
                    <a:pt x="550" y="3"/>
                    <a:pt x="686" y="24"/>
                  </a:cubicBezTo>
                  <a:cubicBezTo>
                    <a:pt x="733" y="32"/>
                    <a:pt x="737" y="37"/>
                    <a:pt x="729" y="77"/>
                  </a:cubicBezTo>
                  <a:cubicBezTo>
                    <a:pt x="717" y="138"/>
                    <a:pt x="758" y="179"/>
                    <a:pt x="809" y="160"/>
                  </a:cubicBezTo>
                  <a:cubicBezTo>
                    <a:pt x="840" y="149"/>
                    <a:pt x="854" y="154"/>
                    <a:pt x="878" y="181"/>
                  </a:cubicBezTo>
                  <a:cubicBezTo>
                    <a:pt x="952" y="266"/>
                    <a:pt x="952" y="266"/>
                    <a:pt x="923" y="352"/>
                  </a:cubicBezTo>
                  <a:lnTo>
                    <a:pt x="896" y="432"/>
                  </a:lnTo>
                  <a:lnTo>
                    <a:pt x="955" y="520"/>
                  </a:lnTo>
                  <a:cubicBezTo>
                    <a:pt x="1001" y="589"/>
                    <a:pt x="1013" y="621"/>
                    <a:pt x="1008" y="667"/>
                  </a:cubicBezTo>
                  <a:cubicBezTo>
                    <a:pt x="1003" y="727"/>
                    <a:pt x="1001" y="728"/>
                    <a:pt x="936" y="728"/>
                  </a:cubicBezTo>
                  <a:cubicBezTo>
                    <a:pt x="875" y="728"/>
                    <a:pt x="864" y="735"/>
                    <a:pt x="827" y="787"/>
                  </a:cubicBezTo>
                  <a:cubicBezTo>
                    <a:pt x="781" y="856"/>
                    <a:pt x="779" y="874"/>
                    <a:pt x="813" y="960"/>
                  </a:cubicBezTo>
                  <a:cubicBezTo>
                    <a:pt x="838" y="1021"/>
                    <a:pt x="837" y="1024"/>
                    <a:pt x="805" y="1051"/>
                  </a:cubicBezTo>
                  <a:cubicBezTo>
                    <a:pt x="787" y="1067"/>
                    <a:pt x="761" y="1109"/>
                    <a:pt x="750" y="1144"/>
                  </a:cubicBezTo>
                  <a:cubicBezTo>
                    <a:pt x="736" y="1184"/>
                    <a:pt x="710" y="1218"/>
                    <a:pt x="678" y="1237"/>
                  </a:cubicBezTo>
                  <a:lnTo>
                    <a:pt x="630" y="1266"/>
                  </a:lnTo>
                  <a:lnTo>
                    <a:pt x="587" y="1208"/>
                  </a:lnTo>
                  <a:close/>
                  <a:moveTo>
                    <a:pt x="451" y="1075"/>
                  </a:moveTo>
                  <a:lnTo>
                    <a:pt x="520" y="968"/>
                  </a:lnTo>
                  <a:lnTo>
                    <a:pt x="542" y="1019"/>
                  </a:lnTo>
                  <a:cubicBezTo>
                    <a:pt x="571" y="1090"/>
                    <a:pt x="601" y="1085"/>
                    <a:pt x="633" y="1003"/>
                  </a:cubicBezTo>
                  <a:cubicBezTo>
                    <a:pt x="654" y="946"/>
                    <a:pt x="656" y="914"/>
                    <a:pt x="645" y="815"/>
                  </a:cubicBezTo>
                  <a:cubicBezTo>
                    <a:pt x="619" y="618"/>
                    <a:pt x="589" y="576"/>
                    <a:pt x="470" y="576"/>
                  </a:cubicBezTo>
                  <a:cubicBezTo>
                    <a:pt x="448" y="576"/>
                    <a:pt x="409" y="557"/>
                    <a:pt x="384" y="533"/>
                  </a:cubicBezTo>
                  <a:cubicBezTo>
                    <a:pt x="345" y="496"/>
                    <a:pt x="334" y="493"/>
                    <a:pt x="299" y="509"/>
                  </a:cubicBezTo>
                  <a:cubicBezTo>
                    <a:pt x="245" y="535"/>
                    <a:pt x="248" y="599"/>
                    <a:pt x="309" y="680"/>
                  </a:cubicBezTo>
                  <a:cubicBezTo>
                    <a:pt x="342" y="723"/>
                    <a:pt x="373" y="746"/>
                    <a:pt x="406" y="752"/>
                  </a:cubicBezTo>
                  <a:cubicBezTo>
                    <a:pt x="483" y="763"/>
                    <a:pt x="477" y="792"/>
                    <a:pt x="385" y="829"/>
                  </a:cubicBezTo>
                  <a:cubicBezTo>
                    <a:pt x="302" y="864"/>
                    <a:pt x="299" y="871"/>
                    <a:pt x="329" y="946"/>
                  </a:cubicBezTo>
                  <a:cubicBezTo>
                    <a:pt x="339" y="965"/>
                    <a:pt x="329" y="973"/>
                    <a:pt x="293" y="981"/>
                  </a:cubicBezTo>
                  <a:cubicBezTo>
                    <a:pt x="262" y="987"/>
                    <a:pt x="243" y="1000"/>
                    <a:pt x="243" y="1016"/>
                  </a:cubicBezTo>
                  <a:cubicBezTo>
                    <a:pt x="243" y="1061"/>
                    <a:pt x="325" y="1184"/>
                    <a:pt x="355" y="1184"/>
                  </a:cubicBezTo>
                  <a:cubicBezTo>
                    <a:pt x="373" y="1184"/>
                    <a:pt x="409" y="1144"/>
                    <a:pt x="451" y="1075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0" name="Красноярский край"/>
            <p:cNvSpPr>
              <a:spLocks/>
            </p:cNvSpPr>
            <p:nvPr/>
          </p:nvSpPr>
          <p:spPr bwMode="auto">
            <a:xfrm>
              <a:off x="7067550" y="2668569"/>
              <a:ext cx="2552700" cy="5842261"/>
            </a:xfrm>
            <a:custGeom>
              <a:avLst/>
              <a:gdLst/>
              <a:ahLst/>
              <a:cxnLst>
                <a:cxn ang="0">
                  <a:pos x="3676" y="3299"/>
                </a:cxn>
                <a:cxn ang="0">
                  <a:pos x="3720" y="3933"/>
                </a:cxn>
                <a:cxn ang="0">
                  <a:pos x="3848" y="4425"/>
                </a:cxn>
                <a:cxn ang="0">
                  <a:pos x="3863" y="4819"/>
                </a:cxn>
                <a:cxn ang="0">
                  <a:pos x="4296" y="4950"/>
                </a:cxn>
                <a:cxn ang="0">
                  <a:pos x="4079" y="5301"/>
                </a:cxn>
                <a:cxn ang="0">
                  <a:pos x="4172" y="5640"/>
                </a:cxn>
                <a:cxn ang="0">
                  <a:pos x="3960" y="6288"/>
                </a:cxn>
                <a:cxn ang="0">
                  <a:pos x="4080" y="6725"/>
                </a:cxn>
                <a:cxn ang="0">
                  <a:pos x="4191" y="6934"/>
                </a:cxn>
                <a:cxn ang="0">
                  <a:pos x="3935" y="6941"/>
                </a:cxn>
                <a:cxn ang="0">
                  <a:pos x="3679" y="6979"/>
                </a:cxn>
                <a:cxn ang="0">
                  <a:pos x="3368" y="7510"/>
                </a:cxn>
                <a:cxn ang="0">
                  <a:pos x="3063" y="7541"/>
                </a:cxn>
                <a:cxn ang="0">
                  <a:pos x="2832" y="7798"/>
                </a:cxn>
                <a:cxn ang="0">
                  <a:pos x="2733" y="8309"/>
                </a:cxn>
                <a:cxn ang="0">
                  <a:pos x="2732" y="8755"/>
                </a:cxn>
                <a:cxn ang="0">
                  <a:pos x="2653" y="9022"/>
                </a:cxn>
                <a:cxn ang="0">
                  <a:pos x="2392" y="9249"/>
                </a:cxn>
                <a:cxn ang="0">
                  <a:pos x="2226" y="9541"/>
                </a:cxn>
                <a:cxn ang="0">
                  <a:pos x="1541" y="9729"/>
                </a:cxn>
                <a:cxn ang="0">
                  <a:pos x="1695" y="9457"/>
                </a:cxn>
                <a:cxn ang="0">
                  <a:pos x="1714" y="9001"/>
                </a:cxn>
                <a:cxn ang="0">
                  <a:pos x="1189" y="8593"/>
                </a:cxn>
                <a:cxn ang="0">
                  <a:pos x="1162" y="8158"/>
                </a:cxn>
                <a:cxn ang="0">
                  <a:pos x="1141" y="7920"/>
                </a:cxn>
                <a:cxn ang="0">
                  <a:pos x="1205" y="7560"/>
                </a:cxn>
                <a:cxn ang="0">
                  <a:pos x="1159" y="7142"/>
                </a:cxn>
                <a:cxn ang="0">
                  <a:pos x="596" y="6845"/>
                </a:cxn>
                <a:cxn ang="0">
                  <a:pos x="412" y="6491"/>
                </a:cxn>
                <a:cxn ang="0">
                  <a:pos x="471" y="6067"/>
                </a:cxn>
                <a:cxn ang="0">
                  <a:pos x="666" y="5461"/>
                </a:cxn>
                <a:cxn ang="0">
                  <a:pos x="536" y="4790"/>
                </a:cxn>
                <a:cxn ang="0">
                  <a:pos x="421" y="4616"/>
                </a:cxn>
                <a:cxn ang="0">
                  <a:pos x="288" y="4016"/>
                </a:cxn>
                <a:cxn ang="0">
                  <a:pos x="375" y="3414"/>
                </a:cxn>
                <a:cxn ang="0">
                  <a:pos x="71" y="3182"/>
                </a:cxn>
                <a:cxn ang="0">
                  <a:pos x="250" y="2736"/>
                </a:cxn>
                <a:cxn ang="0">
                  <a:pos x="210" y="2393"/>
                </a:cxn>
                <a:cxn ang="0">
                  <a:pos x="461" y="2435"/>
                </a:cxn>
                <a:cxn ang="0">
                  <a:pos x="452" y="2131"/>
                </a:cxn>
                <a:cxn ang="0">
                  <a:pos x="680" y="1678"/>
                </a:cxn>
                <a:cxn ang="0">
                  <a:pos x="1026" y="1416"/>
                </a:cxn>
                <a:cxn ang="0">
                  <a:pos x="1522" y="949"/>
                </a:cxn>
                <a:cxn ang="0">
                  <a:pos x="1952" y="757"/>
                </a:cxn>
                <a:cxn ang="0">
                  <a:pos x="2333" y="619"/>
                </a:cxn>
                <a:cxn ang="0">
                  <a:pos x="2444" y="299"/>
                </a:cxn>
                <a:cxn ang="0">
                  <a:pos x="2773" y="25"/>
                </a:cxn>
                <a:cxn ang="0">
                  <a:pos x="2919" y="264"/>
                </a:cxn>
                <a:cxn ang="0">
                  <a:pos x="3072" y="318"/>
                </a:cxn>
                <a:cxn ang="0">
                  <a:pos x="3546" y="329"/>
                </a:cxn>
                <a:cxn ang="0">
                  <a:pos x="3672" y="814"/>
                </a:cxn>
                <a:cxn ang="0">
                  <a:pos x="3223" y="1547"/>
                </a:cxn>
                <a:cxn ang="0">
                  <a:pos x="3503" y="1587"/>
                </a:cxn>
                <a:cxn ang="0">
                  <a:pos x="3796" y="1817"/>
                </a:cxn>
                <a:cxn ang="0">
                  <a:pos x="3880" y="2697"/>
                </a:cxn>
                <a:cxn ang="0">
                  <a:pos x="3460" y="3126"/>
                </a:cxn>
              </a:cxnLst>
              <a:rect l="0" t="0" r="r" b="b"/>
              <a:pathLst>
                <a:path w="4296" h="9808">
                  <a:moveTo>
                    <a:pt x="3460" y="3126"/>
                  </a:moveTo>
                  <a:cubicBezTo>
                    <a:pt x="3508" y="3139"/>
                    <a:pt x="3551" y="3169"/>
                    <a:pt x="3602" y="3222"/>
                  </a:cubicBezTo>
                  <a:lnTo>
                    <a:pt x="3676" y="3299"/>
                  </a:lnTo>
                  <a:lnTo>
                    <a:pt x="3725" y="3563"/>
                  </a:lnTo>
                  <a:cubicBezTo>
                    <a:pt x="3754" y="3707"/>
                    <a:pt x="3776" y="3835"/>
                    <a:pt x="3776" y="3846"/>
                  </a:cubicBezTo>
                  <a:cubicBezTo>
                    <a:pt x="3776" y="3856"/>
                    <a:pt x="3751" y="3896"/>
                    <a:pt x="3720" y="3933"/>
                  </a:cubicBezTo>
                  <a:cubicBezTo>
                    <a:pt x="3653" y="4016"/>
                    <a:pt x="3652" y="4038"/>
                    <a:pt x="3711" y="4081"/>
                  </a:cubicBezTo>
                  <a:cubicBezTo>
                    <a:pt x="3749" y="4110"/>
                    <a:pt x="3757" y="4129"/>
                    <a:pt x="3767" y="4216"/>
                  </a:cubicBezTo>
                  <a:cubicBezTo>
                    <a:pt x="3775" y="4299"/>
                    <a:pt x="3789" y="4336"/>
                    <a:pt x="3848" y="4425"/>
                  </a:cubicBezTo>
                  <a:cubicBezTo>
                    <a:pt x="3888" y="4485"/>
                    <a:pt x="3920" y="4544"/>
                    <a:pt x="3920" y="4558"/>
                  </a:cubicBezTo>
                  <a:cubicBezTo>
                    <a:pt x="3920" y="4573"/>
                    <a:pt x="3906" y="4613"/>
                    <a:pt x="3887" y="4649"/>
                  </a:cubicBezTo>
                  <a:cubicBezTo>
                    <a:pt x="3858" y="4705"/>
                    <a:pt x="3855" y="4734"/>
                    <a:pt x="3863" y="4819"/>
                  </a:cubicBezTo>
                  <a:cubicBezTo>
                    <a:pt x="3868" y="4877"/>
                    <a:pt x="3876" y="4926"/>
                    <a:pt x="3882" y="4933"/>
                  </a:cubicBezTo>
                  <a:cubicBezTo>
                    <a:pt x="3893" y="4944"/>
                    <a:pt x="3924" y="4945"/>
                    <a:pt x="4141" y="4947"/>
                  </a:cubicBezTo>
                  <a:lnTo>
                    <a:pt x="4296" y="4950"/>
                  </a:lnTo>
                  <a:lnTo>
                    <a:pt x="4202" y="5013"/>
                  </a:lnTo>
                  <a:cubicBezTo>
                    <a:pt x="4149" y="5048"/>
                    <a:pt x="4101" y="5086"/>
                    <a:pt x="4095" y="5097"/>
                  </a:cubicBezTo>
                  <a:cubicBezTo>
                    <a:pt x="4088" y="5109"/>
                    <a:pt x="4080" y="5200"/>
                    <a:pt x="4079" y="5301"/>
                  </a:cubicBezTo>
                  <a:lnTo>
                    <a:pt x="4076" y="5481"/>
                  </a:lnTo>
                  <a:lnTo>
                    <a:pt x="4128" y="5526"/>
                  </a:lnTo>
                  <a:cubicBezTo>
                    <a:pt x="4178" y="5566"/>
                    <a:pt x="4181" y="5574"/>
                    <a:pt x="4172" y="5640"/>
                  </a:cubicBezTo>
                  <a:cubicBezTo>
                    <a:pt x="4128" y="5929"/>
                    <a:pt x="4133" y="5910"/>
                    <a:pt x="4063" y="5984"/>
                  </a:cubicBezTo>
                  <a:cubicBezTo>
                    <a:pt x="4002" y="6046"/>
                    <a:pt x="3992" y="6064"/>
                    <a:pt x="3983" y="6153"/>
                  </a:cubicBezTo>
                  <a:cubicBezTo>
                    <a:pt x="3976" y="6209"/>
                    <a:pt x="3965" y="6269"/>
                    <a:pt x="3960" y="6288"/>
                  </a:cubicBezTo>
                  <a:cubicBezTo>
                    <a:pt x="3948" y="6331"/>
                    <a:pt x="4031" y="6430"/>
                    <a:pt x="4108" y="6462"/>
                  </a:cubicBezTo>
                  <a:cubicBezTo>
                    <a:pt x="4173" y="6489"/>
                    <a:pt x="4176" y="6531"/>
                    <a:pt x="4120" y="6637"/>
                  </a:cubicBezTo>
                  <a:cubicBezTo>
                    <a:pt x="4098" y="6678"/>
                    <a:pt x="4080" y="6718"/>
                    <a:pt x="4080" y="6725"/>
                  </a:cubicBezTo>
                  <a:cubicBezTo>
                    <a:pt x="4080" y="6733"/>
                    <a:pt x="4114" y="6758"/>
                    <a:pt x="4154" y="6782"/>
                  </a:cubicBezTo>
                  <a:cubicBezTo>
                    <a:pt x="4205" y="6813"/>
                    <a:pt x="4224" y="6832"/>
                    <a:pt x="4220" y="6851"/>
                  </a:cubicBezTo>
                  <a:cubicBezTo>
                    <a:pt x="4215" y="6865"/>
                    <a:pt x="4202" y="6902"/>
                    <a:pt x="4191" y="6934"/>
                  </a:cubicBezTo>
                  <a:cubicBezTo>
                    <a:pt x="4181" y="6965"/>
                    <a:pt x="4170" y="6998"/>
                    <a:pt x="4167" y="7009"/>
                  </a:cubicBezTo>
                  <a:cubicBezTo>
                    <a:pt x="4160" y="7033"/>
                    <a:pt x="4120" y="7033"/>
                    <a:pt x="4066" y="7013"/>
                  </a:cubicBezTo>
                  <a:cubicBezTo>
                    <a:pt x="4045" y="7003"/>
                    <a:pt x="3986" y="6971"/>
                    <a:pt x="3935" y="6941"/>
                  </a:cubicBezTo>
                  <a:cubicBezTo>
                    <a:pt x="3858" y="6894"/>
                    <a:pt x="3832" y="6886"/>
                    <a:pt x="3788" y="6894"/>
                  </a:cubicBezTo>
                  <a:cubicBezTo>
                    <a:pt x="3743" y="6902"/>
                    <a:pt x="3690" y="6913"/>
                    <a:pt x="3679" y="6928"/>
                  </a:cubicBezTo>
                  <a:cubicBezTo>
                    <a:pt x="3668" y="6942"/>
                    <a:pt x="3668" y="6957"/>
                    <a:pt x="3679" y="6979"/>
                  </a:cubicBezTo>
                  <a:cubicBezTo>
                    <a:pt x="3733" y="7078"/>
                    <a:pt x="3733" y="7080"/>
                    <a:pt x="3607" y="7270"/>
                  </a:cubicBezTo>
                  <a:cubicBezTo>
                    <a:pt x="3501" y="7432"/>
                    <a:pt x="3488" y="7461"/>
                    <a:pt x="3488" y="7529"/>
                  </a:cubicBezTo>
                  <a:cubicBezTo>
                    <a:pt x="3488" y="7633"/>
                    <a:pt x="3461" y="7629"/>
                    <a:pt x="3368" y="7510"/>
                  </a:cubicBezTo>
                  <a:cubicBezTo>
                    <a:pt x="3328" y="7457"/>
                    <a:pt x="3288" y="7414"/>
                    <a:pt x="3280" y="7414"/>
                  </a:cubicBezTo>
                  <a:cubicBezTo>
                    <a:pt x="3274" y="7414"/>
                    <a:pt x="3247" y="7440"/>
                    <a:pt x="3221" y="7472"/>
                  </a:cubicBezTo>
                  <a:cubicBezTo>
                    <a:pt x="3176" y="7526"/>
                    <a:pt x="3167" y="7531"/>
                    <a:pt x="3063" y="7541"/>
                  </a:cubicBezTo>
                  <a:lnTo>
                    <a:pt x="2952" y="7550"/>
                  </a:lnTo>
                  <a:lnTo>
                    <a:pt x="2893" y="7662"/>
                  </a:lnTo>
                  <a:cubicBezTo>
                    <a:pt x="2860" y="7723"/>
                    <a:pt x="2834" y="7785"/>
                    <a:pt x="2832" y="7798"/>
                  </a:cubicBezTo>
                  <a:cubicBezTo>
                    <a:pt x="2832" y="7811"/>
                    <a:pt x="2855" y="7880"/>
                    <a:pt x="2880" y="7949"/>
                  </a:cubicBezTo>
                  <a:cubicBezTo>
                    <a:pt x="2935" y="8089"/>
                    <a:pt x="2941" y="8072"/>
                    <a:pt x="2812" y="8221"/>
                  </a:cubicBezTo>
                  <a:lnTo>
                    <a:pt x="2733" y="8309"/>
                  </a:lnTo>
                  <a:lnTo>
                    <a:pt x="2757" y="8381"/>
                  </a:lnTo>
                  <a:cubicBezTo>
                    <a:pt x="2780" y="8446"/>
                    <a:pt x="2780" y="8469"/>
                    <a:pt x="2757" y="8605"/>
                  </a:cubicBezTo>
                  <a:lnTo>
                    <a:pt x="2732" y="8755"/>
                  </a:lnTo>
                  <a:lnTo>
                    <a:pt x="2647" y="8814"/>
                  </a:lnTo>
                  <a:cubicBezTo>
                    <a:pt x="2599" y="8848"/>
                    <a:pt x="2560" y="8885"/>
                    <a:pt x="2560" y="8897"/>
                  </a:cubicBezTo>
                  <a:cubicBezTo>
                    <a:pt x="2560" y="8910"/>
                    <a:pt x="2602" y="8966"/>
                    <a:pt x="2653" y="9022"/>
                  </a:cubicBezTo>
                  <a:cubicBezTo>
                    <a:pt x="2703" y="9080"/>
                    <a:pt x="2744" y="9131"/>
                    <a:pt x="2744" y="9136"/>
                  </a:cubicBezTo>
                  <a:cubicBezTo>
                    <a:pt x="2744" y="9142"/>
                    <a:pt x="2666" y="9169"/>
                    <a:pt x="2568" y="9198"/>
                  </a:cubicBezTo>
                  <a:lnTo>
                    <a:pt x="2392" y="9249"/>
                  </a:lnTo>
                  <a:lnTo>
                    <a:pt x="2378" y="9317"/>
                  </a:lnTo>
                  <a:cubicBezTo>
                    <a:pt x="2368" y="9360"/>
                    <a:pt x="2349" y="9393"/>
                    <a:pt x="2325" y="9409"/>
                  </a:cubicBezTo>
                  <a:cubicBezTo>
                    <a:pt x="2304" y="9422"/>
                    <a:pt x="2260" y="9481"/>
                    <a:pt x="2226" y="9541"/>
                  </a:cubicBezTo>
                  <a:cubicBezTo>
                    <a:pt x="2120" y="9720"/>
                    <a:pt x="2063" y="9761"/>
                    <a:pt x="1856" y="9805"/>
                  </a:cubicBezTo>
                  <a:cubicBezTo>
                    <a:pt x="1844" y="9808"/>
                    <a:pt x="1776" y="9801"/>
                    <a:pt x="1709" y="9792"/>
                  </a:cubicBezTo>
                  <a:cubicBezTo>
                    <a:pt x="1607" y="9777"/>
                    <a:pt x="1576" y="9766"/>
                    <a:pt x="1541" y="9729"/>
                  </a:cubicBezTo>
                  <a:lnTo>
                    <a:pt x="1496" y="9685"/>
                  </a:lnTo>
                  <a:lnTo>
                    <a:pt x="1588" y="9601"/>
                  </a:lnTo>
                  <a:cubicBezTo>
                    <a:pt x="1652" y="9544"/>
                    <a:pt x="1684" y="9499"/>
                    <a:pt x="1695" y="9457"/>
                  </a:cubicBezTo>
                  <a:cubicBezTo>
                    <a:pt x="1703" y="9425"/>
                    <a:pt x="1736" y="9368"/>
                    <a:pt x="1767" y="9331"/>
                  </a:cubicBezTo>
                  <a:cubicBezTo>
                    <a:pt x="1799" y="9294"/>
                    <a:pt x="1824" y="9254"/>
                    <a:pt x="1824" y="9241"/>
                  </a:cubicBezTo>
                  <a:cubicBezTo>
                    <a:pt x="1824" y="9230"/>
                    <a:pt x="1775" y="9121"/>
                    <a:pt x="1714" y="9001"/>
                  </a:cubicBezTo>
                  <a:cubicBezTo>
                    <a:pt x="1655" y="8880"/>
                    <a:pt x="1599" y="8752"/>
                    <a:pt x="1594" y="8715"/>
                  </a:cubicBezTo>
                  <a:cubicBezTo>
                    <a:pt x="1573" y="8600"/>
                    <a:pt x="1562" y="8593"/>
                    <a:pt x="1428" y="8621"/>
                  </a:cubicBezTo>
                  <a:cubicBezTo>
                    <a:pt x="1256" y="8657"/>
                    <a:pt x="1231" y="8654"/>
                    <a:pt x="1189" y="8593"/>
                  </a:cubicBezTo>
                  <a:cubicBezTo>
                    <a:pt x="1133" y="8510"/>
                    <a:pt x="1132" y="8496"/>
                    <a:pt x="1184" y="8446"/>
                  </a:cubicBezTo>
                  <a:cubicBezTo>
                    <a:pt x="1224" y="8408"/>
                    <a:pt x="1232" y="8387"/>
                    <a:pt x="1232" y="8329"/>
                  </a:cubicBezTo>
                  <a:cubicBezTo>
                    <a:pt x="1232" y="8272"/>
                    <a:pt x="1220" y="8240"/>
                    <a:pt x="1162" y="8158"/>
                  </a:cubicBezTo>
                  <a:lnTo>
                    <a:pt x="1092" y="8057"/>
                  </a:lnTo>
                  <a:lnTo>
                    <a:pt x="1120" y="8013"/>
                  </a:lnTo>
                  <a:cubicBezTo>
                    <a:pt x="1140" y="7984"/>
                    <a:pt x="1148" y="7952"/>
                    <a:pt x="1141" y="7920"/>
                  </a:cubicBezTo>
                  <a:cubicBezTo>
                    <a:pt x="1135" y="7878"/>
                    <a:pt x="1146" y="7854"/>
                    <a:pt x="1199" y="7787"/>
                  </a:cubicBezTo>
                  <a:cubicBezTo>
                    <a:pt x="1252" y="7721"/>
                    <a:pt x="1264" y="7693"/>
                    <a:pt x="1264" y="7640"/>
                  </a:cubicBezTo>
                  <a:cubicBezTo>
                    <a:pt x="1264" y="7579"/>
                    <a:pt x="1261" y="7574"/>
                    <a:pt x="1205" y="7560"/>
                  </a:cubicBezTo>
                  <a:cubicBezTo>
                    <a:pt x="991" y="7504"/>
                    <a:pt x="1008" y="7513"/>
                    <a:pt x="1008" y="7449"/>
                  </a:cubicBezTo>
                  <a:cubicBezTo>
                    <a:pt x="1008" y="7376"/>
                    <a:pt x="1015" y="7368"/>
                    <a:pt x="1109" y="7304"/>
                  </a:cubicBezTo>
                  <a:cubicBezTo>
                    <a:pt x="1192" y="7246"/>
                    <a:pt x="1196" y="7235"/>
                    <a:pt x="1159" y="7142"/>
                  </a:cubicBezTo>
                  <a:cubicBezTo>
                    <a:pt x="1135" y="7081"/>
                    <a:pt x="1130" y="7078"/>
                    <a:pt x="1064" y="7078"/>
                  </a:cubicBezTo>
                  <a:cubicBezTo>
                    <a:pt x="999" y="7078"/>
                    <a:pt x="991" y="7072"/>
                    <a:pt x="912" y="6974"/>
                  </a:cubicBezTo>
                  <a:cubicBezTo>
                    <a:pt x="820" y="6861"/>
                    <a:pt x="820" y="6861"/>
                    <a:pt x="596" y="6845"/>
                  </a:cubicBezTo>
                  <a:cubicBezTo>
                    <a:pt x="415" y="6832"/>
                    <a:pt x="383" y="6811"/>
                    <a:pt x="431" y="6737"/>
                  </a:cubicBezTo>
                  <a:cubicBezTo>
                    <a:pt x="461" y="6689"/>
                    <a:pt x="461" y="6688"/>
                    <a:pt x="426" y="6593"/>
                  </a:cubicBezTo>
                  <a:cubicBezTo>
                    <a:pt x="402" y="6525"/>
                    <a:pt x="397" y="6496"/>
                    <a:pt x="412" y="6491"/>
                  </a:cubicBezTo>
                  <a:cubicBezTo>
                    <a:pt x="440" y="6480"/>
                    <a:pt x="679" y="6307"/>
                    <a:pt x="692" y="6288"/>
                  </a:cubicBezTo>
                  <a:cubicBezTo>
                    <a:pt x="712" y="6257"/>
                    <a:pt x="706" y="6249"/>
                    <a:pt x="602" y="6189"/>
                  </a:cubicBezTo>
                  <a:cubicBezTo>
                    <a:pt x="525" y="6144"/>
                    <a:pt x="492" y="6113"/>
                    <a:pt x="471" y="6067"/>
                  </a:cubicBezTo>
                  <a:cubicBezTo>
                    <a:pt x="439" y="5997"/>
                    <a:pt x="442" y="5992"/>
                    <a:pt x="584" y="5838"/>
                  </a:cubicBezTo>
                  <a:cubicBezTo>
                    <a:pt x="680" y="5734"/>
                    <a:pt x="685" y="5713"/>
                    <a:pt x="647" y="5600"/>
                  </a:cubicBezTo>
                  <a:cubicBezTo>
                    <a:pt x="621" y="5525"/>
                    <a:pt x="621" y="5525"/>
                    <a:pt x="666" y="5461"/>
                  </a:cubicBezTo>
                  <a:cubicBezTo>
                    <a:pt x="744" y="5352"/>
                    <a:pt x="752" y="5329"/>
                    <a:pt x="752" y="5203"/>
                  </a:cubicBezTo>
                  <a:cubicBezTo>
                    <a:pt x="752" y="5057"/>
                    <a:pt x="733" y="5027"/>
                    <a:pt x="621" y="4998"/>
                  </a:cubicBezTo>
                  <a:cubicBezTo>
                    <a:pt x="536" y="4976"/>
                    <a:pt x="544" y="4995"/>
                    <a:pt x="536" y="4790"/>
                  </a:cubicBezTo>
                  <a:cubicBezTo>
                    <a:pt x="535" y="4741"/>
                    <a:pt x="532" y="4693"/>
                    <a:pt x="530" y="4681"/>
                  </a:cubicBezTo>
                  <a:cubicBezTo>
                    <a:pt x="530" y="4670"/>
                    <a:pt x="504" y="4649"/>
                    <a:pt x="474" y="4638"/>
                  </a:cubicBezTo>
                  <a:lnTo>
                    <a:pt x="421" y="4616"/>
                  </a:lnTo>
                  <a:lnTo>
                    <a:pt x="410" y="4453"/>
                  </a:lnTo>
                  <a:cubicBezTo>
                    <a:pt x="399" y="4315"/>
                    <a:pt x="391" y="4278"/>
                    <a:pt x="352" y="4214"/>
                  </a:cubicBezTo>
                  <a:cubicBezTo>
                    <a:pt x="324" y="4165"/>
                    <a:pt x="301" y="4094"/>
                    <a:pt x="288" y="4016"/>
                  </a:cubicBezTo>
                  <a:cubicBezTo>
                    <a:pt x="272" y="3907"/>
                    <a:pt x="274" y="3891"/>
                    <a:pt x="303" y="3835"/>
                  </a:cubicBezTo>
                  <a:cubicBezTo>
                    <a:pt x="332" y="3779"/>
                    <a:pt x="399" y="3677"/>
                    <a:pt x="415" y="3630"/>
                  </a:cubicBezTo>
                  <a:cubicBezTo>
                    <a:pt x="431" y="3584"/>
                    <a:pt x="426" y="3560"/>
                    <a:pt x="375" y="3414"/>
                  </a:cubicBezTo>
                  <a:lnTo>
                    <a:pt x="316" y="3251"/>
                  </a:lnTo>
                  <a:lnTo>
                    <a:pt x="258" y="3262"/>
                  </a:lnTo>
                  <a:cubicBezTo>
                    <a:pt x="144" y="3283"/>
                    <a:pt x="141" y="3281"/>
                    <a:pt x="71" y="3182"/>
                  </a:cubicBezTo>
                  <a:cubicBezTo>
                    <a:pt x="32" y="3129"/>
                    <a:pt x="2" y="3081"/>
                    <a:pt x="0" y="3075"/>
                  </a:cubicBezTo>
                  <a:cubicBezTo>
                    <a:pt x="0" y="3069"/>
                    <a:pt x="44" y="3033"/>
                    <a:pt x="96" y="2995"/>
                  </a:cubicBezTo>
                  <a:cubicBezTo>
                    <a:pt x="197" y="2921"/>
                    <a:pt x="234" y="2861"/>
                    <a:pt x="250" y="2736"/>
                  </a:cubicBezTo>
                  <a:cubicBezTo>
                    <a:pt x="260" y="2675"/>
                    <a:pt x="253" y="2662"/>
                    <a:pt x="194" y="2590"/>
                  </a:cubicBezTo>
                  <a:cubicBezTo>
                    <a:pt x="159" y="2545"/>
                    <a:pt x="128" y="2502"/>
                    <a:pt x="128" y="2494"/>
                  </a:cubicBezTo>
                  <a:cubicBezTo>
                    <a:pt x="128" y="2485"/>
                    <a:pt x="165" y="2440"/>
                    <a:pt x="210" y="2393"/>
                  </a:cubicBezTo>
                  <a:lnTo>
                    <a:pt x="292" y="2309"/>
                  </a:lnTo>
                  <a:lnTo>
                    <a:pt x="317" y="2344"/>
                  </a:lnTo>
                  <a:cubicBezTo>
                    <a:pt x="372" y="2421"/>
                    <a:pt x="400" y="2440"/>
                    <a:pt x="461" y="2435"/>
                  </a:cubicBezTo>
                  <a:lnTo>
                    <a:pt x="520" y="2430"/>
                  </a:lnTo>
                  <a:lnTo>
                    <a:pt x="525" y="2331"/>
                  </a:lnTo>
                  <a:cubicBezTo>
                    <a:pt x="530" y="2237"/>
                    <a:pt x="528" y="2230"/>
                    <a:pt x="452" y="2131"/>
                  </a:cubicBezTo>
                  <a:cubicBezTo>
                    <a:pt x="410" y="2075"/>
                    <a:pt x="370" y="2017"/>
                    <a:pt x="364" y="2001"/>
                  </a:cubicBezTo>
                  <a:cubicBezTo>
                    <a:pt x="352" y="1971"/>
                    <a:pt x="381" y="1734"/>
                    <a:pt x="399" y="1715"/>
                  </a:cubicBezTo>
                  <a:cubicBezTo>
                    <a:pt x="404" y="1709"/>
                    <a:pt x="532" y="1693"/>
                    <a:pt x="680" y="1678"/>
                  </a:cubicBezTo>
                  <a:cubicBezTo>
                    <a:pt x="1071" y="1641"/>
                    <a:pt x="1088" y="1638"/>
                    <a:pt x="1100" y="1611"/>
                  </a:cubicBezTo>
                  <a:cubicBezTo>
                    <a:pt x="1104" y="1597"/>
                    <a:pt x="1090" y="1549"/>
                    <a:pt x="1068" y="1501"/>
                  </a:cubicBezTo>
                  <a:lnTo>
                    <a:pt x="1026" y="1416"/>
                  </a:lnTo>
                  <a:lnTo>
                    <a:pt x="1093" y="1317"/>
                  </a:lnTo>
                  <a:cubicBezTo>
                    <a:pt x="1130" y="1261"/>
                    <a:pt x="1197" y="1174"/>
                    <a:pt x="1244" y="1125"/>
                  </a:cubicBezTo>
                  <a:cubicBezTo>
                    <a:pt x="1316" y="1048"/>
                    <a:pt x="1354" y="1024"/>
                    <a:pt x="1522" y="949"/>
                  </a:cubicBezTo>
                  <a:cubicBezTo>
                    <a:pt x="1661" y="886"/>
                    <a:pt x="1722" y="851"/>
                    <a:pt x="1733" y="824"/>
                  </a:cubicBezTo>
                  <a:cubicBezTo>
                    <a:pt x="1749" y="792"/>
                    <a:pt x="1880" y="710"/>
                    <a:pt x="1919" y="710"/>
                  </a:cubicBezTo>
                  <a:cubicBezTo>
                    <a:pt x="1927" y="710"/>
                    <a:pt x="1941" y="731"/>
                    <a:pt x="1952" y="757"/>
                  </a:cubicBezTo>
                  <a:cubicBezTo>
                    <a:pt x="1988" y="843"/>
                    <a:pt x="1999" y="843"/>
                    <a:pt x="2175" y="758"/>
                  </a:cubicBezTo>
                  <a:lnTo>
                    <a:pt x="2338" y="678"/>
                  </a:lnTo>
                  <a:lnTo>
                    <a:pt x="2333" y="619"/>
                  </a:lnTo>
                  <a:cubicBezTo>
                    <a:pt x="2328" y="565"/>
                    <a:pt x="2332" y="560"/>
                    <a:pt x="2384" y="545"/>
                  </a:cubicBezTo>
                  <a:cubicBezTo>
                    <a:pt x="2477" y="521"/>
                    <a:pt x="2485" y="505"/>
                    <a:pt x="2463" y="395"/>
                  </a:cubicBezTo>
                  <a:lnTo>
                    <a:pt x="2444" y="299"/>
                  </a:lnTo>
                  <a:lnTo>
                    <a:pt x="2522" y="174"/>
                  </a:lnTo>
                  <a:cubicBezTo>
                    <a:pt x="2565" y="105"/>
                    <a:pt x="2615" y="40"/>
                    <a:pt x="2632" y="29"/>
                  </a:cubicBezTo>
                  <a:cubicBezTo>
                    <a:pt x="2671" y="0"/>
                    <a:pt x="2738" y="0"/>
                    <a:pt x="2773" y="25"/>
                  </a:cubicBezTo>
                  <a:cubicBezTo>
                    <a:pt x="2797" y="45"/>
                    <a:pt x="2794" y="53"/>
                    <a:pt x="2735" y="121"/>
                  </a:cubicBezTo>
                  <a:cubicBezTo>
                    <a:pt x="2644" y="229"/>
                    <a:pt x="2656" y="253"/>
                    <a:pt x="2799" y="238"/>
                  </a:cubicBezTo>
                  <a:cubicBezTo>
                    <a:pt x="2904" y="227"/>
                    <a:pt x="2909" y="229"/>
                    <a:pt x="2919" y="264"/>
                  </a:cubicBezTo>
                  <a:cubicBezTo>
                    <a:pt x="2924" y="285"/>
                    <a:pt x="2928" y="317"/>
                    <a:pt x="2928" y="336"/>
                  </a:cubicBezTo>
                  <a:cubicBezTo>
                    <a:pt x="2928" y="365"/>
                    <a:pt x="2956" y="390"/>
                    <a:pt x="2986" y="390"/>
                  </a:cubicBezTo>
                  <a:cubicBezTo>
                    <a:pt x="2989" y="390"/>
                    <a:pt x="3028" y="357"/>
                    <a:pt x="3072" y="318"/>
                  </a:cubicBezTo>
                  <a:lnTo>
                    <a:pt x="3154" y="246"/>
                  </a:lnTo>
                  <a:lnTo>
                    <a:pt x="3442" y="246"/>
                  </a:lnTo>
                  <a:lnTo>
                    <a:pt x="3546" y="329"/>
                  </a:lnTo>
                  <a:cubicBezTo>
                    <a:pt x="3605" y="376"/>
                    <a:pt x="3655" y="430"/>
                    <a:pt x="3660" y="453"/>
                  </a:cubicBezTo>
                  <a:cubicBezTo>
                    <a:pt x="3666" y="475"/>
                    <a:pt x="3671" y="566"/>
                    <a:pt x="3672" y="654"/>
                  </a:cubicBezTo>
                  <a:lnTo>
                    <a:pt x="3672" y="814"/>
                  </a:lnTo>
                  <a:lnTo>
                    <a:pt x="3567" y="974"/>
                  </a:lnTo>
                  <a:cubicBezTo>
                    <a:pt x="3509" y="1062"/>
                    <a:pt x="3424" y="1201"/>
                    <a:pt x="3378" y="1283"/>
                  </a:cubicBezTo>
                  <a:cubicBezTo>
                    <a:pt x="3332" y="1366"/>
                    <a:pt x="3263" y="1485"/>
                    <a:pt x="3223" y="1547"/>
                  </a:cubicBezTo>
                  <a:cubicBezTo>
                    <a:pt x="3154" y="1659"/>
                    <a:pt x="3138" y="1707"/>
                    <a:pt x="3167" y="1725"/>
                  </a:cubicBezTo>
                  <a:cubicBezTo>
                    <a:pt x="3176" y="1729"/>
                    <a:pt x="3223" y="1729"/>
                    <a:pt x="3274" y="1723"/>
                  </a:cubicBezTo>
                  <a:cubicBezTo>
                    <a:pt x="3360" y="1713"/>
                    <a:pt x="3373" y="1705"/>
                    <a:pt x="3503" y="1587"/>
                  </a:cubicBezTo>
                  <a:cubicBezTo>
                    <a:pt x="3578" y="1518"/>
                    <a:pt x="3645" y="1462"/>
                    <a:pt x="3652" y="1462"/>
                  </a:cubicBezTo>
                  <a:cubicBezTo>
                    <a:pt x="3664" y="1462"/>
                    <a:pt x="3669" y="1475"/>
                    <a:pt x="3706" y="1643"/>
                  </a:cubicBezTo>
                  <a:cubicBezTo>
                    <a:pt x="3732" y="1753"/>
                    <a:pt x="3741" y="1774"/>
                    <a:pt x="3796" y="1817"/>
                  </a:cubicBezTo>
                  <a:cubicBezTo>
                    <a:pt x="3831" y="1843"/>
                    <a:pt x="3906" y="1939"/>
                    <a:pt x="3967" y="2029"/>
                  </a:cubicBezTo>
                  <a:cubicBezTo>
                    <a:pt x="4135" y="2280"/>
                    <a:pt x="4130" y="2246"/>
                    <a:pt x="4016" y="2374"/>
                  </a:cubicBezTo>
                  <a:cubicBezTo>
                    <a:pt x="3908" y="2497"/>
                    <a:pt x="3896" y="2525"/>
                    <a:pt x="3880" y="2697"/>
                  </a:cubicBezTo>
                  <a:cubicBezTo>
                    <a:pt x="3866" y="2849"/>
                    <a:pt x="3858" y="2862"/>
                    <a:pt x="3780" y="2856"/>
                  </a:cubicBezTo>
                  <a:cubicBezTo>
                    <a:pt x="3722" y="2853"/>
                    <a:pt x="3712" y="2859"/>
                    <a:pt x="3604" y="2973"/>
                  </a:cubicBezTo>
                  <a:lnTo>
                    <a:pt x="3460" y="3126"/>
                  </a:ln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1" name="Курганская область"/>
            <p:cNvSpPr>
              <a:spLocks/>
            </p:cNvSpPr>
            <p:nvPr/>
          </p:nvSpPr>
          <p:spPr bwMode="auto">
            <a:xfrm>
              <a:off x="4486275" y="6871566"/>
              <a:ext cx="788194" cy="524183"/>
            </a:xfrm>
            <a:custGeom>
              <a:avLst/>
              <a:gdLst/>
              <a:ahLst/>
              <a:cxnLst>
                <a:cxn ang="0">
                  <a:pos x="880" y="853"/>
                </a:cxn>
                <a:cxn ang="0">
                  <a:pos x="584" y="845"/>
                </a:cxn>
                <a:cxn ang="0">
                  <a:pos x="341" y="834"/>
                </a:cxn>
                <a:cxn ang="0">
                  <a:pos x="150" y="795"/>
                </a:cxn>
                <a:cxn ang="0">
                  <a:pos x="184" y="727"/>
                </a:cxn>
                <a:cxn ang="0">
                  <a:pos x="219" y="650"/>
                </a:cxn>
                <a:cxn ang="0">
                  <a:pos x="106" y="600"/>
                </a:cxn>
                <a:cxn ang="0">
                  <a:pos x="0" y="562"/>
                </a:cxn>
                <a:cxn ang="0">
                  <a:pos x="150" y="352"/>
                </a:cxn>
                <a:cxn ang="0">
                  <a:pos x="208" y="176"/>
                </a:cxn>
                <a:cxn ang="0">
                  <a:pos x="208" y="53"/>
                </a:cxn>
                <a:cxn ang="0">
                  <a:pos x="264" y="27"/>
                </a:cxn>
                <a:cxn ang="0">
                  <a:pos x="358" y="0"/>
                </a:cxn>
                <a:cxn ang="0">
                  <a:pos x="571" y="90"/>
                </a:cxn>
                <a:cxn ang="0">
                  <a:pos x="680" y="90"/>
                </a:cxn>
                <a:cxn ang="0">
                  <a:pos x="774" y="141"/>
                </a:cxn>
                <a:cxn ang="0">
                  <a:pos x="925" y="440"/>
                </a:cxn>
                <a:cxn ang="0">
                  <a:pos x="1130" y="555"/>
                </a:cxn>
                <a:cxn ang="0">
                  <a:pos x="1226" y="664"/>
                </a:cxn>
                <a:cxn ang="0">
                  <a:pos x="1266" y="831"/>
                </a:cxn>
                <a:cxn ang="0">
                  <a:pos x="880" y="853"/>
                </a:cxn>
              </a:cxnLst>
              <a:rect l="0" t="0" r="r" b="b"/>
              <a:pathLst>
                <a:path w="1326" h="880">
                  <a:moveTo>
                    <a:pt x="880" y="853"/>
                  </a:moveTo>
                  <a:cubicBezTo>
                    <a:pt x="709" y="834"/>
                    <a:pt x="632" y="832"/>
                    <a:pt x="584" y="845"/>
                  </a:cubicBezTo>
                  <a:cubicBezTo>
                    <a:pt x="536" y="858"/>
                    <a:pt x="477" y="855"/>
                    <a:pt x="341" y="834"/>
                  </a:cubicBezTo>
                  <a:cubicBezTo>
                    <a:pt x="243" y="819"/>
                    <a:pt x="157" y="802"/>
                    <a:pt x="150" y="795"/>
                  </a:cubicBezTo>
                  <a:cubicBezTo>
                    <a:pt x="146" y="789"/>
                    <a:pt x="160" y="759"/>
                    <a:pt x="184" y="727"/>
                  </a:cubicBezTo>
                  <a:cubicBezTo>
                    <a:pt x="208" y="696"/>
                    <a:pt x="224" y="661"/>
                    <a:pt x="219" y="650"/>
                  </a:cubicBezTo>
                  <a:cubicBezTo>
                    <a:pt x="214" y="639"/>
                    <a:pt x="163" y="616"/>
                    <a:pt x="106" y="600"/>
                  </a:cubicBezTo>
                  <a:cubicBezTo>
                    <a:pt x="48" y="586"/>
                    <a:pt x="0" y="567"/>
                    <a:pt x="0" y="562"/>
                  </a:cubicBezTo>
                  <a:cubicBezTo>
                    <a:pt x="0" y="536"/>
                    <a:pt x="96" y="405"/>
                    <a:pt x="150" y="352"/>
                  </a:cubicBezTo>
                  <a:cubicBezTo>
                    <a:pt x="206" y="298"/>
                    <a:pt x="208" y="295"/>
                    <a:pt x="208" y="176"/>
                  </a:cubicBezTo>
                  <a:lnTo>
                    <a:pt x="208" y="53"/>
                  </a:lnTo>
                  <a:lnTo>
                    <a:pt x="264" y="27"/>
                  </a:lnTo>
                  <a:cubicBezTo>
                    <a:pt x="296" y="11"/>
                    <a:pt x="338" y="0"/>
                    <a:pt x="358" y="0"/>
                  </a:cubicBezTo>
                  <a:cubicBezTo>
                    <a:pt x="424" y="0"/>
                    <a:pt x="546" y="51"/>
                    <a:pt x="571" y="90"/>
                  </a:cubicBezTo>
                  <a:cubicBezTo>
                    <a:pt x="602" y="138"/>
                    <a:pt x="619" y="138"/>
                    <a:pt x="680" y="90"/>
                  </a:cubicBezTo>
                  <a:cubicBezTo>
                    <a:pt x="747" y="35"/>
                    <a:pt x="789" y="58"/>
                    <a:pt x="774" y="141"/>
                  </a:cubicBezTo>
                  <a:cubicBezTo>
                    <a:pt x="760" y="229"/>
                    <a:pt x="859" y="427"/>
                    <a:pt x="925" y="440"/>
                  </a:cubicBezTo>
                  <a:cubicBezTo>
                    <a:pt x="1008" y="458"/>
                    <a:pt x="1102" y="511"/>
                    <a:pt x="1130" y="555"/>
                  </a:cubicBezTo>
                  <a:cubicBezTo>
                    <a:pt x="1146" y="579"/>
                    <a:pt x="1189" y="629"/>
                    <a:pt x="1226" y="664"/>
                  </a:cubicBezTo>
                  <a:cubicBezTo>
                    <a:pt x="1318" y="751"/>
                    <a:pt x="1326" y="787"/>
                    <a:pt x="1266" y="831"/>
                  </a:cubicBezTo>
                  <a:cubicBezTo>
                    <a:pt x="1198" y="879"/>
                    <a:pt x="1150" y="880"/>
                    <a:pt x="880" y="85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2" name="Курская область"/>
            <p:cNvSpPr>
              <a:spLocks/>
            </p:cNvSpPr>
            <p:nvPr/>
          </p:nvSpPr>
          <p:spPr bwMode="auto">
            <a:xfrm>
              <a:off x="1109663" y="5661179"/>
              <a:ext cx="445294" cy="457469"/>
            </a:xfrm>
            <a:custGeom>
              <a:avLst/>
              <a:gdLst>
                <a:gd name="T0" fmla="*/ 557 w 47"/>
                <a:gd name="T1" fmla="*/ 695 h 48"/>
                <a:gd name="T2" fmla="*/ 439 w 47"/>
                <a:gd name="T3" fmla="*/ 621 h 48"/>
                <a:gd name="T4" fmla="*/ 290 w 47"/>
                <a:gd name="T5" fmla="*/ 549 h 48"/>
                <a:gd name="T6" fmla="*/ 143 w 47"/>
                <a:gd name="T7" fmla="*/ 471 h 48"/>
                <a:gd name="T8" fmla="*/ 74 w 47"/>
                <a:gd name="T9" fmla="*/ 415 h 48"/>
                <a:gd name="T10" fmla="*/ 42 w 47"/>
                <a:gd name="T11" fmla="*/ 285 h 48"/>
                <a:gd name="T12" fmla="*/ 66 w 47"/>
                <a:gd name="T13" fmla="*/ 128 h 48"/>
                <a:gd name="T14" fmla="*/ 146 w 47"/>
                <a:gd name="T15" fmla="*/ 52 h 48"/>
                <a:gd name="T16" fmla="*/ 255 w 47"/>
                <a:gd name="T17" fmla="*/ 8 h 48"/>
                <a:gd name="T18" fmla="*/ 423 w 47"/>
                <a:gd name="T19" fmla="*/ 111 h 48"/>
                <a:gd name="T20" fmla="*/ 572 w 47"/>
                <a:gd name="T21" fmla="*/ 362 h 48"/>
                <a:gd name="T22" fmla="*/ 676 w 47"/>
                <a:gd name="T23" fmla="*/ 540 h 48"/>
                <a:gd name="T24" fmla="*/ 762 w 47"/>
                <a:gd name="T25" fmla="*/ 642 h 48"/>
                <a:gd name="T26" fmla="*/ 719 w 47"/>
                <a:gd name="T27" fmla="*/ 685 h 48"/>
                <a:gd name="T28" fmla="*/ 557 w 47"/>
                <a:gd name="T29" fmla="*/ 695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762 w 47"/>
                <a:gd name="T48" fmla="*/ 764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34" y="44"/>
                  </a:moveTo>
                  <a:cubicBezTo>
                    <a:pt x="32" y="41"/>
                    <a:pt x="30" y="40"/>
                    <a:pt x="27" y="39"/>
                  </a:cubicBezTo>
                  <a:cubicBezTo>
                    <a:pt x="24" y="39"/>
                    <a:pt x="21" y="37"/>
                    <a:pt x="18" y="34"/>
                  </a:cubicBezTo>
                  <a:cubicBezTo>
                    <a:pt x="15" y="32"/>
                    <a:pt x="11" y="30"/>
                    <a:pt x="9" y="30"/>
                  </a:cubicBezTo>
                  <a:cubicBezTo>
                    <a:pt x="5" y="29"/>
                    <a:pt x="5" y="28"/>
                    <a:pt x="5" y="26"/>
                  </a:cubicBezTo>
                  <a:cubicBezTo>
                    <a:pt x="5" y="25"/>
                    <a:pt x="4" y="21"/>
                    <a:pt x="3" y="18"/>
                  </a:cubicBezTo>
                  <a:cubicBezTo>
                    <a:pt x="0" y="10"/>
                    <a:pt x="0" y="10"/>
                    <a:pt x="4" y="8"/>
                  </a:cubicBezTo>
                  <a:cubicBezTo>
                    <a:pt x="6" y="7"/>
                    <a:pt x="8" y="5"/>
                    <a:pt x="9" y="3"/>
                  </a:cubicBezTo>
                  <a:cubicBezTo>
                    <a:pt x="11" y="0"/>
                    <a:pt x="11" y="0"/>
                    <a:pt x="16" y="1"/>
                  </a:cubicBezTo>
                  <a:cubicBezTo>
                    <a:pt x="20" y="1"/>
                    <a:pt x="21" y="2"/>
                    <a:pt x="26" y="7"/>
                  </a:cubicBezTo>
                  <a:cubicBezTo>
                    <a:pt x="33" y="15"/>
                    <a:pt x="34" y="16"/>
                    <a:pt x="35" y="23"/>
                  </a:cubicBezTo>
                  <a:cubicBezTo>
                    <a:pt x="36" y="28"/>
                    <a:pt x="37" y="29"/>
                    <a:pt x="42" y="34"/>
                  </a:cubicBezTo>
                  <a:cubicBezTo>
                    <a:pt x="45" y="37"/>
                    <a:pt x="47" y="40"/>
                    <a:pt x="47" y="40"/>
                  </a:cubicBezTo>
                  <a:cubicBezTo>
                    <a:pt x="47" y="41"/>
                    <a:pt x="46" y="42"/>
                    <a:pt x="44" y="43"/>
                  </a:cubicBezTo>
                  <a:cubicBezTo>
                    <a:pt x="37" y="48"/>
                    <a:pt x="38" y="48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3" name="Ленинградская область"/>
            <p:cNvSpPr>
              <a:spLocks/>
            </p:cNvSpPr>
            <p:nvPr/>
          </p:nvSpPr>
          <p:spPr bwMode="auto">
            <a:xfrm>
              <a:off x="1821657" y="3859895"/>
              <a:ext cx="871537" cy="771979"/>
            </a:xfrm>
            <a:custGeom>
              <a:avLst/>
              <a:gdLst/>
              <a:ahLst/>
              <a:cxnLst>
                <a:cxn ang="0">
                  <a:pos x="896" y="1262"/>
                </a:cxn>
                <a:cxn ang="0">
                  <a:pos x="877" y="1230"/>
                </a:cxn>
                <a:cxn ang="0">
                  <a:pos x="810" y="1073"/>
                </a:cxn>
                <a:cxn ang="0">
                  <a:pos x="744" y="929"/>
                </a:cxn>
                <a:cxn ang="0">
                  <a:pos x="682" y="929"/>
                </a:cxn>
                <a:cxn ang="0">
                  <a:pos x="629" y="897"/>
                </a:cxn>
                <a:cxn ang="0">
                  <a:pos x="605" y="809"/>
                </a:cxn>
                <a:cxn ang="0">
                  <a:pos x="461" y="768"/>
                </a:cxn>
                <a:cxn ang="0">
                  <a:pos x="243" y="713"/>
                </a:cxn>
                <a:cxn ang="0">
                  <a:pos x="157" y="697"/>
                </a:cxn>
                <a:cxn ang="0">
                  <a:pos x="103" y="721"/>
                </a:cxn>
                <a:cxn ang="0">
                  <a:pos x="87" y="628"/>
                </a:cxn>
                <a:cxn ang="0">
                  <a:pos x="42" y="428"/>
                </a:cxn>
                <a:cxn ang="0">
                  <a:pos x="119" y="281"/>
                </a:cxn>
                <a:cxn ang="0">
                  <a:pos x="267" y="305"/>
                </a:cxn>
                <a:cxn ang="0">
                  <a:pos x="391" y="500"/>
                </a:cxn>
                <a:cxn ang="0">
                  <a:pos x="483" y="569"/>
                </a:cxn>
                <a:cxn ang="0">
                  <a:pos x="621" y="574"/>
                </a:cxn>
                <a:cxn ang="0">
                  <a:pos x="719" y="481"/>
                </a:cxn>
                <a:cxn ang="0">
                  <a:pos x="754" y="380"/>
                </a:cxn>
                <a:cxn ang="0">
                  <a:pos x="645" y="313"/>
                </a:cxn>
                <a:cxn ang="0">
                  <a:pos x="527" y="206"/>
                </a:cxn>
                <a:cxn ang="0">
                  <a:pos x="563" y="56"/>
                </a:cxn>
                <a:cxn ang="0">
                  <a:pos x="688" y="4"/>
                </a:cxn>
                <a:cxn ang="0">
                  <a:pos x="803" y="100"/>
                </a:cxn>
                <a:cxn ang="0">
                  <a:pos x="947" y="412"/>
                </a:cxn>
                <a:cxn ang="0">
                  <a:pos x="1045" y="633"/>
                </a:cxn>
                <a:cxn ang="0">
                  <a:pos x="1138" y="646"/>
                </a:cxn>
                <a:cxn ang="0">
                  <a:pos x="1272" y="622"/>
                </a:cxn>
                <a:cxn ang="0">
                  <a:pos x="1312" y="585"/>
                </a:cxn>
                <a:cxn ang="0">
                  <a:pos x="1351" y="633"/>
                </a:cxn>
                <a:cxn ang="0">
                  <a:pos x="1437" y="747"/>
                </a:cxn>
                <a:cxn ang="0">
                  <a:pos x="1485" y="814"/>
                </a:cxn>
                <a:cxn ang="0">
                  <a:pos x="1427" y="833"/>
                </a:cxn>
                <a:cxn ang="0">
                  <a:pos x="1253" y="955"/>
                </a:cxn>
                <a:cxn ang="0">
                  <a:pos x="1130" y="1108"/>
                </a:cxn>
                <a:cxn ang="0">
                  <a:pos x="1029" y="1219"/>
                </a:cxn>
                <a:cxn ang="0">
                  <a:pos x="896" y="1262"/>
                </a:cxn>
              </a:cxnLst>
              <a:rect l="0" t="0" r="r" b="b"/>
              <a:pathLst>
                <a:path w="1485" h="1288">
                  <a:moveTo>
                    <a:pt x="896" y="1262"/>
                  </a:moveTo>
                  <a:cubicBezTo>
                    <a:pt x="885" y="1251"/>
                    <a:pt x="877" y="1236"/>
                    <a:pt x="877" y="1230"/>
                  </a:cubicBezTo>
                  <a:cubicBezTo>
                    <a:pt x="877" y="1222"/>
                    <a:pt x="847" y="1152"/>
                    <a:pt x="810" y="1073"/>
                  </a:cubicBezTo>
                  <a:lnTo>
                    <a:pt x="744" y="929"/>
                  </a:lnTo>
                  <a:lnTo>
                    <a:pt x="682" y="929"/>
                  </a:lnTo>
                  <a:cubicBezTo>
                    <a:pt x="626" y="929"/>
                    <a:pt x="619" y="924"/>
                    <a:pt x="629" y="897"/>
                  </a:cubicBezTo>
                  <a:cubicBezTo>
                    <a:pt x="635" y="876"/>
                    <a:pt x="626" y="843"/>
                    <a:pt x="605" y="809"/>
                  </a:cubicBezTo>
                  <a:cubicBezTo>
                    <a:pt x="570" y="752"/>
                    <a:pt x="544" y="744"/>
                    <a:pt x="461" y="768"/>
                  </a:cubicBezTo>
                  <a:cubicBezTo>
                    <a:pt x="399" y="785"/>
                    <a:pt x="288" y="758"/>
                    <a:pt x="243" y="713"/>
                  </a:cubicBezTo>
                  <a:cubicBezTo>
                    <a:pt x="205" y="675"/>
                    <a:pt x="202" y="673"/>
                    <a:pt x="157" y="697"/>
                  </a:cubicBezTo>
                  <a:cubicBezTo>
                    <a:pt x="131" y="710"/>
                    <a:pt x="107" y="721"/>
                    <a:pt x="103" y="721"/>
                  </a:cubicBezTo>
                  <a:cubicBezTo>
                    <a:pt x="99" y="721"/>
                    <a:pt x="91" y="680"/>
                    <a:pt x="87" y="628"/>
                  </a:cubicBezTo>
                  <a:cubicBezTo>
                    <a:pt x="80" y="579"/>
                    <a:pt x="61" y="488"/>
                    <a:pt x="42" y="428"/>
                  </a:cubicBezTo>
                  <a:cubicBezTo>
                    <a:pt x="0" y="304"/>
                    <a:pt x="3" y="299"/>
                    <a:pt x="119" y="281"/>
                  </a:cubicBezTo>
                  <a:cubicBezTo>
                    <a:pt x="170" y="273"/>
                    <a:pt x="207" y="280"/>
                    <a:pt x="267" y="305"/>
                  </a:cubicBezTo>
                  <a:cubicBezTo>
                    <a:pt x="352" y="342"/>
                    <a:pt x="367" y="364"/>
                    <a:pt x="391" y="500"/>
                  </a:cubicBezTo>
                  <a:cubicBezTo>
                    <a:pt x="400" y="556"/>
                    <a:pt x="403" y="560"/>
                    <a:pt x="483" y="569"/>
                  </a:cubicBezTo>
                  <a:cubicBezTo>
                    <a:pt x="528" y="574"/>
                    <a:pt x="591" y="577"/>
                    <a:pt x="621" y="574"/>
                  </a:cubicBezTo>
                  <a:cubicBezTo>
                    <a:pt x="671" y="569"/>
                    <a:pt x="680" y="560"/>
                    <a:pt x="719" y="481"/>
                  </a:cubicBezTo>
                  <a:cubicBezTo>
                    <a:pt x="743" y="432"/>
                    <a:pt x="759" y="387"/>
                    <a:pt x="754" y="380"/>
                  </a:cubicBezTo>
                  <a:cubicBezTo>
                    <a:pt x="751" y="374"/>
                    <a:pt x="703" y="344"/>
                    <a:pt x="645" y="313"/>
                  </a:cubicBezTo>
                  <a:cubicBezTo>
                    <a:pt x="570" y="270"/>
                    <a:pt x="539" y="243"/>
                    <a:pt x="527" y="206"/>
                  </a:cubicBezTo>
                  <a:cubicBezTo>
                    <a:pt x="501" y="131"/>
                    <a:pt x="504" y="116"/>
                    <a:pt x="563" y="56"/>
                  </a:cubicBezTo>
                  <a:cubicBezTo>
                    <a:pt x="611" y="4"/>
                    <a:pt x="626" y="0"/>
                    <a:pt x="688" y="4"/>
                  </a:cubicBezTo>
                  <a:cubicBezTo>
                    <a:pt x="755" y="9"/>
                    <a:pt x="759" y="12"/>
                    <a:pt x="803" y="100"/>
                  </a:cubicBezTo>
                  <a:cubicBezTo>
                    <a:pt x="829" y="152"/>
                    <a:pt x="893" y="291"/>
                    <a:pt x="947" y="412"/>
                  </a:cubicBezTo>
                  <a:lnTo>
                    <a:pt x="1045" y="633"/>
                  </a:lnTo>
                  <a:lnTo>
                    <a:pt x="1138" y="646"/>
                  </a:lnTo>
                  <a:cubicBezTo>
                    <a:pt x="1224" y="659"/>
                    <a:pt x="1234" y="657"/>
                    <a:pt x="1272" y="622"/>
                  </a:cubicBezTo>
                  <a:lnTo>
                    <a:pt x="1312" y="585"/>
                  </a:lnTo>
                  <a:lnTo>
                    <a:pt x="1351" y="633"/>
                  </a:lnTo>
                  <a:cubicBezTo>
                    <a:pt x="1371" y="659"/>
                    <a:pt x="1411" y="710"/>
                    <a:pt x="1437" y="747"/>
                  </a:cubicBezTo>
                  <a:lnTo>
                    <a:pt x="1485" y="814"/>
                  </a:lnTo>
                  <a:lnTo>
                    <a:pt x="1427" y="833"/>
                  </a:lnTo>
                  <a:cubicBezTo>
                    <a:pt x="1395" y="844"/>
                    <a:pt x="1317" y="899"/>
                    <a:pt x="1253" y="955"/>
                  </a:cubicBezTo>
                  <a:cubicBezTo>
                    <a:pt x="1160" y="1036"/>
                    <a:pt x="1135" y="1068"/>
                    <a:pt x="1130" y="1108"/>
                  </a:cubicBezTo>
                  <a:cubicBezTo>
                    <a:pt x="1127" y="1150"/>
                    <a:pt x="1109" y="1168"/>
                    <a:pt x="1029" y="1219"/>
                  </a:cubicBezTo>
                  <a:cubicBezTo>
                    <a:pt x="919" y="1288"/>
                    <a:pt x="922" y="1286"/>
                    <a:pt x="896" y="126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4" name="Липецкая область"/>
            <p:cNvSpPr>
              <a:spLocks/>
            </p:cNvSpPr>
            <p:nvPr/>
          </p:nvSpPr>
          <p:spPr bwMode="auto">
            <a:xfrm>
              <a:off x="1526382" y="5832730"/>
              <a:ext cx="409575" cy="381224"/>
            </a:xfrm>
            <a:custGeom>
              <a:avLst/>
              <a:gdLst/>
              <a:ahLst/>
              <a:cxnLst>
                <a:cxn ang="0">
                  <a:pos x="381" y="605"/>
                </a:cxn>
                <a:cxn ang="0">
                  <a:pos x="304" y="518"/>
                </a:cxn>
                <a:cxn ang="0">
                  <a:pos x="267" y="449"/>
                </a:cxn>
                <a:cxn ang="0">
                  <a:pos x="221" y="395"/>
                </a:cxn>
                <a:cxn ang="0">
                  <a:pos x="144" y="342"/>
                </a:cxn>
                <a:cxn ang="0">
                  <a:pos x="48" y="272"/>
                </a:cxn>
                <a:cxn ang="0">
                  <a:pos x="0" y="214"/>
                </a:cxn>
                <a:cxn ang="0">
                  <a:pos x="56" y="209"/>
                </a:cxn>
                <a:cxn ang="0">
                  <a:pos x="179" y="113"/>
                </a:cxn>
                <a:cxn ang="0">
                  <a:pos x="258" y="8"/>
                </a:cxn>
                <a:cxn ang="0">
                  <a:pos x="309" y="38"/>
                </a:cxn>
                <a:cxn ang="0">
                  <a:pos x="347" y="83"/>
                </a:cxn>
                <a:cxn ang="0">
                  <a:pos x="418" y="54"/>
                </a:cxn>
                <a:cxn ang="0">
                  <a:pos x="506" y="19"/>
                </a:cxn>
                <a:cxn ang="0">
                  <a:pos x="688" y="237"/>
                </a:cxn>
                <a:cxn ang="0">
                  <a:pos x="600" y="310"/>
                </a:cxn>
                <a:cxn ang="0">
                  <a:pos x="512" y="374"/>
                </a:cxn>
                <a:cxn ang="0">
                  <a:pos x="515" y="493"/>
                </a:cxn>
                <a:cxn ang="0">
                  <a:pos x="478" y="622"/>
                </a:cxn>
                <a:cxn ang="0">
                  <a:pos x="381" y="605"/>
                </a:cxn>
              </a:cxnLst>
              <a:rect l="0" t="0" r="r" b="b"/>
              <a:pathLst>
                <a:path w="688" h="630">
                  <a:moveTo>
                    <a:pt x="381" y="605"/>
                  </a:moveTo>
                  <a:cubicBezTo>
                    <a:pt x="341" y="584"/>
                    <a:pt x="317" y="557"/>
                    <a:pt x="304" y="518"/>
                  </a:cubicBezTo>
                  <a:cubicBezTo>
                    <a:pt x="294" y="488"/>
                    <a:pt x="277" y="456"/>
                    <a:pt x="267" y="449"/>
                  </a:cubicBezTo>
                  <a:cubicBezTo>
                    <a:pt x="256" y="443"/>
                    <a:pt x="235" y="419"/>
                    <a:pt x="221" y="395"/>
                  </a:cubicBezTo>
                  <a:cubicBezTo>
                    <a:pt x="205" y="371"/>
                    <a:pt x="171" y="349"/>
                    <a:pt x="144" y="342"/>
                  </a:cubicBezTo>
                  <a:cubicBezTo>
                    <a:pt x="117" y="336"/>
                    <a:pt x="75" y="305"/>
                    <a:pt x="48" y="272"/>
                  </a:cubicBezTo>
                  <a:lnTo>
                    <a:pt x="0" y="214"/>
                  </a:lnTo>
                  <a:lnTo>
                    <a:pt x="56" y="209"/>
                  </a:lnTo>
                  <a:cubicBezTo>
                    <a:pt x="104" y="205"/>
                    <a:pt x="123" y="190"/>
                    <a:pt x="179" y="113"/>
                  </a:cubicBezTo>
                  <a:cubicBezTo>
                    <a:pt x="214" y="62"/>
                    <a:pt x="250" y="16"/>
                    <a:pt x="258" y="8"/>
                  </a:cubicBezTo>
                  <a:cubicBezTo>
                    <a:pt x="264" y="0"/>
                    <a:pt x="288" y="14"/>
                    <a:pt x="309" y="38"/>
                  </a:cubicBezTo>
                  <a:lnTo>
                    <a:pt x="347" y="83"/>
                  </a:lnTo>
                  <a:lnTo>
                    <a:pt x="418" y="54"/>
                  </a:lnTo>
                  <a:cubicBezTo>
                    <a:pt x="456" y="40"/>
                    <a:pt x="496" y="24"/>
                    <a:pt x="506" y="19"/>
                  </a:cubicBezTo>
                  <a:cubicBezTo>
                    <a:pt x="522" y="13"/>
                    <a:pt x="688" y="213"/>
                    <a:pt x="688" y="237"/>
                  </a:cubicBezTo>
                  <a:cubicBezTo>
                    <a:pt x="688" y="241"/>
                    <a:pt x="648" y="275"/>
                    <a:pt x="600" y="310"/>
                  </a:cubicBezTo>
                  <a:lnTo>
                    <a:pt x="512" y="374"/>
                  </a:lnTo>
                  <a:lnTo>
                    <a:pt x="515" y="493"/>
                  </a:lnTo>
                  <a:cubicBezTo>
                    <a:pt x="520" y="608"/>
                    <a:pt x="518" y="613"/>
                    <a:pt x="478" y="622"/>
                  </a:cubicBezTo>
                  <a:cubicBezTo>
                    <a:pt x="453" y="630"/>
                    <a:pt x="418" y="624"/>
                    <a:pt x="381" y="605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5" name="Магаданская область"/>
            <p:cNvSpPr>
              <a:spLocks/>
            </p:cNvSpPr>
            <p:nvPr/>
          </p:nvSpPr>
          <p:spPr bwMode="auto">
            <a:xfrm>
              <a:off x="12780169" y="2458896"/>
              <a:ext cx="1421606" cy="1953774"/>
            </a:xfrm>
            <a:custGeom>
              <a:avLst/>
              <a:gdLst/>
              <a:ahLst/>
              <a:cxnLst>
                <a:cxn ang="0">
                  <a:pos x="872" y="3135"/>
                </a:cxn>
                <a:cxn ang="0">
                  <a:pos x="858" y="2991"/>
                </a:cxn>
                <a:cxn ang="0">
                  <a:pos x="511" y="2799"/>
                </a:cxn>
                <a:cxn ang="0">
                  <a:pos x="320" y="2896"/>
                </a:cxn>
                <a:cxn ang="0">
                  <a:pos x="194" y="2658"/>
                </a:cxn>
                <a:cxn ang="0">
                  <a:pos x="0" y="2187"/>
                </a:cxn>
                <a:cxn ang="0">
                  <a:pos x="221" y="2059"/>
                </a:cxn>
                <a:cxn ang="0">
                  <a:pos x="95" y="1901"/>
                </a:cxn>
                <a:cxn ang="0">
                  <a:pos x="312" y="1744"/>
                </a:cxn>
                <a:cxn ang="0">
                  <a:pos x="431" y="1771"/>
                </a:cxn>
                <a:cxn ang="0">
                  <a:pos x="476" y="1533"/>
                </a:cxn>
                <a:cxn ang="0">
                  <a:pos x="464" y="1311"/>
                </a:cxn>
                <a:cxn ang="0">
                  <a:pos x="376" y="1128"/>
                </a:cxn>
                <a:cxn ang="0">
                  <a:pos x="280" y="946"/>
                </a:cxn>
                <a:cxn ang="0">
                  <a:pos x="208" y="760"/>
                </a:cxn>
                <a:cxn ang="0">
                  <a:pos x="434" y="573"/>
                </a:cxn>
                <a:cxn ang="0">
                  <a:pos x="581" y="410"/>
                </a:cxn>
                <a:cxn ang="0">
                  <a:pos x="575" y="216"/>
                </a:cxn>
                <a:cxn ang="0">
                  <a:pos x="709" y="296"/>
                </a:cxn>
                <a:cxn ang="0">
                  <a:pos x="914" y="287"/>
                </a:cxn>
                <a:cxn ang="0">
                  <a:pos x="1268" y="112"/>
                </a:cxn>
                <a:cxn ang="0">
                  <a:pos x="1597" y="120"/>
                </a:cxn>
                <a:cxn ang="0">
                  <a:pos x="1815" y="330"/>
                </a:cxn>
                <a:cxn ang="0">
                  <a:pos x="1935" y="432"/>
                </a:cxn>
                <a:cxn ang="0">
                  <a:pos x="2184" y="567"/>
                </a:cxn>
                <a:cxn ang="0">
                  <a:pos x="2400" y="1103"/>
                </a:cxn>
                <a:cxn ang="0">
                  <a:pos x="2164" y="999"/>
                </a:cxn>
                <a:cxn ang="0">
                  <a:pos x="1908" y="1107"/>
                </a:cxn>
                <a:cxn ang="0">
                  <a:pos x="1912" y="1847"/>
                </a:cxn>
                <a:cxn ang="0">
                  <a:pos x="2192" y="2282"/>
                </a:cxn>
                <a:cxn ang="0">
                  <a:pos x="2196" y="2373"/>
                </a:cxn>
                <a:cxn ang="0">
                  <a:pos x="1972" y="2872"/>
                </a:cxn>
                <a:cxn ang="0">
                  <a:pos x="1864" y="2680"/>
                </a:cxn>
                <a:cxn ang="0">
                  <a:pos x="1480" y="3024"/>
                </a:cxn>
                <a:cxn ang="0">
                  <a:pos x="1432" y="3160"/>
                </a:cxn>
                <a:cxn ang="0">
                  <a:pos x="1181" y="3208"/>
                </a:cxn>
                <a:cxn ang="0">
                  <a:pos x="845" y="3232"/>
                </a:cxn>
              </a:cxnLst>
              <a:rect l="0" t="0" r="r" b="b"/>
              <a:pathLst>
                <a:path w="2400" h="3280">
                  <a:moveTo>
                    <a:pt x="845" y="3232"/>
                  </a:moveTo>
                  <a:cubicBezTo>
                    <a:pt x="831" y="3199"/>
                    <a:pt x="834" y="3184"/>
                    <a:pt x="872" y="3135"/>
                  </a:cubicBezTo>
                  <a:lnTo>
                    <a:pt x="916" y="3077"/>
                  </a:lnTo>
                  <a:lnTo>
                    <a:pt x="858" y="2991"/>
                  </a:lnTo>
                  <a:cubicBezTo>
                    <a:pt x="797" y="2899"/>
                    <a:pt x="704" y="2839"/>
                    <a:pt x="592" y="2816"/>
                  </a:cubicBezTo>
                  <a:cubicBezTo>
                    <a:pt x="562" y="2810"/>
                    <a:pt x="525" y="2802"/>
                    <a:pt x="511" y="2799"/>
                  </a:cubicBezTo>
                  <a:cubicBezTo>
                    <a:pt x="496" y="2794"/>
                    <a:pt x="452" y="2816"/>
                    <a:pt x="412" y="2848"/>
                  </a:cubicBezTo>
                  <a:cubicBezTo>
                    <a:pt x="370" y="2880"/>
                    <a:pt x="328" y="2901"/>
                    <a:pt x="320" y="2896"/>
                  </a:cubicBezTo>
                  <a:cubicBezTo>
                    <a:pt x="312" y="2890"/>
                    <a:pt x="304" y="2861"/>
                    <a:pt x="304" y="2829"/>
                  </a:cubicBezTo>
                  <a:cubicBezTo>
                    <a:pt x="304" y="2781"/>
                    <a:pt x="288" y="2755"/>
                    <a:pt x="194" y="2658"/>
                  </a:cubicBezTo>
                  <a:cubicBezTo>
                    <a:pt x="53" y="2512"/>
                    <a:pt x="0" y="2410"/>
                    <a:pt x="0" y="2282"/>
                  </a:cubicBezTo>
                  <a:lnTo>
                    <a:pt x="0" y="2187"/>
                  </a:lnTo>
                  <a:lnTo>
                    <a:pt x="106" y="2133"/>
                  </a:lnTo>
                  <a:cubicBezTo>
                    <a:pt x="165" y="2104"/>
                    <a:pt x="216" y="2071"/>
                    <a:pt x="221" y="2059"/>
                  </a:cubicBezTo>
                  <a:cubicBezTo>
                    <a:pt x="224" y="2047"/>
                    <a:pt x="199" y="2007"/>
                    <a:pt x="162" y="1968"/>
                  </a:cubicBezTo>
                  <a:lnTo>
                    <a:pt x="95" y="1901"/>
                  </a:lnTo>
                  <a:lnTo>
                    <a:pt x="188" y="1818"/>
                  </a:lnTo>
                  <a:cubicBezTo>
                    <a:pt x="255" y="1759"/>
                    <a:pt x="290" y="1738"/>
                    <a:pt x="312" y="1744"/>
                  </a:cubicBezTo>
                  <a:cubicBezTo>
                    <a:pt x="330" y="1749"/>
                    <a:pt x="364" y="1757"/>
                    <a:pt x="388" y="1762"/>
                  </a:cubicBezTo>
                  <a:lnTo>
                    <a:pt x="431" y="1771"/>
                  </a:lnTo>
                  <a:lnTo>
                    <a:pt x="421" y="1690"/>
                  </a:lnTo>
                  <a:cubicBezTo>
                    <a:pt x="413" y="1613"/>
                    <a:pt x="415" y="1605"/>
                    <a:pt x="476" y="1533"/>
                  </a:cubicBezTo>
                  <a:cubicBezTo>
                    <a:pt x="511" y="1490"/>
                    <a:pt x="544" y="1447"/>
                    <a:pt x="551" y="1435"/>
                  </a:cubicBezTo>
                  <a:cubicBezTo>
                    <a:pt x="557" y="1424"/>
                    <a:pt x="524" y="1376"/>
                    <a:pt x="464" y="1311"/>
                  </a:cubicBezTo>
                  <a:lnTo>
                    <a:pt x="365" y="1205"/>
                  </a:lnTo>
                  <a:lnTo>
                    <a:pt x="376" y="1128"/>
                  </a:lnTo>
                  <a:cubicBezTo>
                    <a:pt x="386" y="1053"/>
                    <a:pt x="386" y="1051"/>
                    <a:pt x="328" y="1016"/>
                  </a:cubicBezTo>
                  <a:cubicBezTo>
                    <a:pt x="282" y="987"/>
                    <a:pt x="272" y="973"/>
                    <a:pt x="280" y="946"/>
                  </a:cubicBezTo>
                  <a:cubicBezTo>
                    <a:pt x="309" y="853"/>
                    <a:pt x="308" y="845"/>
                    <a:pt x="258" y="808"/>
                  </a:cubicBezTo>
                  <a:cubicBezTo>
                    <a:pt x="231" y="789"/>
                    <a:pt x="208" y="768"/>
                    <a:pt x="208" y="760"/>
                  </a:cubicBezTo>
                  <a:cubicBezTo>
                    <a:pt x="208" y="754"/>
                    <a:pt x="256" y="717"/>
                    <a:pt x="314" y="679"/>
                  </a:cubicBezTo>
                  <a:cubicBezTo>
                    <a:pt x="372" y="640"/>
                    <a:pt x="426" y="594"/>
                    <a:pt x="434" y="573"/>
                  </a:cubicBezTo>
                  <a:cubicBezTo>
                    <a:pt x="444" y="546"/>
                    <a:pt x="460" y="536"/>
                    <a:pt x="495" y="536"/>
                  </a:cubicBezTo>
                  <a:cubicBezTo>
                    <a:pt x="552" y="536"/>
                    <a:pt x="552" y="536"/>
                    <a:pt x="581" y="410"/>
                  </a:cubicBezTo>
                  <a:cubicBezTo>
                    <a:pt x="604" y="317"/>
                    <a:pt x="602" y="309"/>
                    <a:pt x="573" y="272"/>
                  </a:cubicBezTo>
                  <a:cubicBezTo>
                    <a:pt x="544" y="234"/>
                    <a:pt x="544" y="234"/>
                    <a:pt x="575" y="216"/>
                  </a:cubicBezTo>
                  <a:cubicBezTo>
                    <a:pt x="597" y="205"/>
                    <a:pt x="610" y="207"/>
                    <a:pt x="628" y="227"/>
                  </a:cubicBezTo>
                  <a:cubicBezTo>
                    <a:pt x="639" y="242"/>
                    <a:pt x="676" y="272"/>
                    <a:pt x="709" y="296"/>
                  </a:cubicBezTo>
                  <a:lnTo>
                    <a:pt x="768" y="341"/>
                  </a:lnTo>
                  <a:lnTo>
                    <a:pt x="914" y="287"/>
                  </a:lnTo>
                  <a:cubicBezTo>
                    <a:pt x="1004" y="253"/>
                    <a:pt x="1084" y="211"/>
                    <a:pt x="1120" y="178"/>
                  </a:cubicBezTo>
                  <a:cubicBezTo>
                    <a:pt x="1167" y="136"/>
                    <a:pt x="1199" y="122"/>
                    <a:pt x="1268" y="112"/>
                  </a:cubicBezTo>
                  <a:cubicBezTo>
                    <a:pt x="1324" y="106"/>
                    <a:pt x="1376" y="87"/>
                    <a:pt x="1410" y="63"/>
                  </a:cubicBezTo>
                  <a:cubicBezTo>
                    <a:pt x="1495" y="0"/>
                    <a:pt x="1528" y="10"/>
                    <a:pt x="1597" y="120"/>
                  </a:cubicBezTo>
                  <a:cubicBezTo>
                    <a:pt x="1648" y="203"/>
                    <a:pt x="1663" y="216"/>
                    <a:pt x="1706" y="216"/>
                  </a:cubicBezTo>
                  <a:cubicBezTo>
                    <a:pt x="1765" y="216"/>
                    <a:pt x="1776" y="229"/>
                    <a:pt x="1815" y="330"/>
                  </a:cubicBezTo>
                  <a:cubicBezTo>
                    <a:pt x="1829" y="370"/>
                    <a:pt x="1850" y="415"/>
                    <a:pt x="1861" y="431"/>
                  </a:cubicBezTo>
                  <a:cubicBezTo>
                    <a:pt x="1882" y="458"/>
                    <a:pt x="1885" y="458"/>
                    <a:pt x="1935" y="432"/>
                  </a:cubicBezTo>
                  <a:cubicBezTo>
                    <a:pt x="1983" y="407"/>
                    <a:pt x="1989" y="408"/>
                    <a:pt x="2037" y="439"/>
                  </a:cubicBezTo>
                  <a:cubicBezTo>
                    <a:pt x="2066" y="456"/>
                    <a:pt x="2132" y="514"/>
                    <a:pt x="2184" y="567"/>
                  </a:cubicBezTo>
                  <a:cubicBezTo>
                    <a:pt x="2237" y="619"/>
                    <a:pt x="2288" y="664"/>
                    <a:pt x="2298" y="664"/>
                  </a:cubicBezTo>
                  <a:cubicBezTo>
                    <a:pt x="2312" y="664"/>
                    <a:pt x="2400" y="1043"/>
                    <a:pt x="2400" y="1103"/>
                  </a:cubicBezTo>
                  <a:cubicBezTo>
                    <a:pt x="2400" y="1117"/>
                    <a:pt x="2325" y="1112"/>
                    <a:pt x="2277" y="1095"/>
                  </a:cubicBezTo>
                  <a:cubicBezTo>
                    <a:pt x="2253" y="1085"/>
                    <a:pt x="2202" y="1042"/>
                    <a:pt x="2164" y="999"/>
                  </a:cubicBezTo>
                  <a:cubicBezTo>
                    <a:pt x="2125" y="955"/>
                    <a:pt x="2080" y="920"/>
                    <a:pt x="2063" y="920"/>
                  </a:cubicBezTo>
                  <a:cubicBezTo>
                    <a:pt x="2042" y="920"/>
                    <a:pt x="1994" y="978"/>
                    <a:pt x="1908" y="1107"/>
                  </a:cubicBezTo>
                  <a:cubicBezTo>
                    <a:pt x="1839" y="1211"/>
                    <a:pt x="1778" y="1307"/>
                    <a:pt x="1773" y="1322"/>
                  </a:cubicBezTo>
                  <a:cubicBezTo>
                    <a:pt x="1762" y="1349"/>
                    <a:pt x="1780" y="1415"/>
                    <a:pt x="1912" y="1847"/>
                  </a:cubicBezTo>
                  <a:cubicBezTo>
                    <a:pt x="1999" y="2127"/>
                    <a:pt x="2050" y="2237"/>
                    <a:pt x="2120" y="2295"/>
                  </a:cubicBezTo>
                  <a:cubicBezTo>
                    <a:pt x="2143" y="2314"/>
                    <a:pt x="2152" y="2312"/>
                    <a:pt x="2192" y="2282"/>
                  </a:cubicBezTo>
                  <a:cubicBezTo>
                    <a:pt x="2244" y="2245"/>
                    <a:pt x="2272" y="2239"/>
                    <a:pt x="2272" y="2264"/>
                  </a:cubicBezTo>
                  <a:cubicBezTo>
                    <a:pt x="2272" y="2274"/>
                    <a:pt x="2237" y="2322"/>
                    <a:pt x="2196" y="2373"/>
                  </a:cubicBezTo>
                  <a:cubicBezTo>
                    <a:pt x="2128" y="2455"/>
                    <a:pt x="2114" y="2487"/>
                    <a:pt x="2074" y="2640"/>
                  </a:cubicBezTo>
                  <a:cubicBezTo>
                    <a:pt x="2020" y="2847"/>
                    <a:pt x="2008" y="2872"/>
                    <a:pt x="1972" y="2872"/>
                  </a:cubicBezTo>
                  <a:cubicBezTo>
                    <a:pt x="1916" y="2871"/>
                    <a:pt x="1906" y="2851"/>
                    <a:pt x="1925" y="2779"/>
                  </a:cubicBezTo>
                  <a:cubicBezTo>
                    <a:pt x="1946" y="2704"/>
                    <a:pt x="1932" y="2680"/>
                    <a:pt x="1864" y="2680"/>
                  </a:cubicBezTo>
                  <a:cubicBezTo>
                    <a:pt x="1823" y="2680"/>
                    <a:pt x="1472" y="2885"/>
                    <a:pt x="1461" y="2917"/>
                  </a:cubicBezTo>
                  <a:cubicBezTo>
                    <a:pt x="1455" y="2930"/>
                    <a:pt x="1464" y="2978"/>
                    <a:pt x="1480" y="3024"/>
                  </a:cubicBezTo>
                  <a:cubicBezTo>
                    <a:pt x="1496" y="3071"/>
                    <a:pt x="1504" y="3115"/>
                    <a:pt x="1498" y="3125"/>
                  </a:cubicBezTo>
                  <a:cubicBezTo>
                    <a:pt x="1493" y="3135"/>
                    <a:pt x="1463" y="3149"/>
                    <a:pt x="1432" y="3160"/>
                  </a:cubicBezTo>
                  <a:cubicBezTo>
                    <a:pt x="1402" y="3170"/>
                    <a:pt x="1376" y="3184"/>
                    <a:pt x="1376" y="3192"/>
                  </a:cubicBezTo>
                  <a:cubicBezTo>
                    <a:pt x="1376" y="3202"/>
                    <a:pt x="1290" y="3208"/>
                    <a:pt x="1181" y="3208"/>
                  </a:cubicBezTo>
                  <a:cubicBezTo>
                    <a:pt x="1012" y="3208"/>
                    <a:pt x="978" y="3213"/>
                    <a:pt x="936" y="3240"/>
                  </a:cubicBezTo>
                  <a:cubicBezTo>
                    <a:pt x="876" y="3280"/>
                    <a:pt x="868" y="3280"/>
                    <a:pt x="845" y="3232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6" name="г. Москва"/>
            <p:cNvSpPr>
              <a:spLocks/>
            </p:cNvSpPr>
            <p:nvPr/>
          </p:nvSpPr>
          <p:spPr bwMode="auto">
            <a:xfrm>
              <a:off x="2009775" y="5337139"/>
              <a:ext cx="104775" cy="114367"/>
            </a:xfrm>
            <a:custGeom>
              <a:avLst/>
              <a:gdLst>
                <a:gd name="T0" fmla="*/ 10 w 11"/>
                <a:gd name="T1" fmla="*/ 160 h 12"/>
                <a:gd name="T2" fmla="*/ 0 w 11"/>
                <a:gd name="T3" fmla="*/ 75 h 12"/>
                <a:gd name="T4" fmla="*/ 70 w 11"/>
                <a:gd name="T5" fmla="*/ 13 h 12"/>
                <a:gd name="T6" fmla="*/ 176 w 11"/>
                <a:gd name="T7" fmla="*/ 86 h 12"/>
                <a:gd name="T8" fmla="*/ 85 w 11"/>
                <a:gd name="T9" fmla="*/ 179 h 12"/>
                <a:gd name="T10" fmla="*/ 10 w 11"/>
                <a:gd name="T11" fmla="*/ 16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76 w 11"/>
                <a:gd name="T21" fmla="*/ 19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1" y="10"/>
                  </a:moveTo>
                  <a:cubicBezTo>
                    <a:pt x="0" y="9"/>
                    <a:pt x="0" y="6"/>
                    <a:pt x="0" y="5"/>
                  </a:cubicBezTo>
                  <a:cubicBezTo>
                    <a:pt x="0" y="2"/>
                    <a:pt x="0" y="2"/>
                    <a:pt x="4" y="1"/>
                  </a:cubicBezTo>
                  <a:cubicBezTo>
                    <a:pt x="10" y="0"/>
                    <a:pt x="11" y="1"/>
                    <a:pt x="11" y="5"/>
                  </a:cubicBezTo>
                  <a:cubicBezTo>
                    <a:pt x="11" y="10"/>
                    <a:pt x="11" y="10"/>
                    <a:pt x="5" y="11"/>
                  </a:cubicBezTo>
                  <a:cubicBezTo>
                    <a:pt x="2" y="12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7" name="Московская область"/>
            <p:cNvSpPr>
              <a:spLocks noEditPoints="1"/>
            </p:cNvSpPr>
            <p:nvPr/>
          </p:nvSpPr>
          <p:spPr bwMode="auto">
            <a:xfrm>
              <a:off x="1821657" y="5117935"/>
              <a:ext cx="492918" cy="571836"/>
            </a:xfrm>
            <a:custGeom>
              <a:avLst/>
              <a:gdLst/>
              <a:ahLst/>
              <a:cxnLst>
                <a:cxn ang="0">
                  <a:pos x="236" y="958"/>
                </a:cxn>
                <a:cxn ang="0">
                  <a:pos x="250" y="900"/>
                </a:cxn>
                <a:cxn ang="0">
                  <a:pos x="215" y="729"/>
                </a:cxn>
                <a:cxn ang="0">
                  <a:pos x="170" y="534"/>
                </a:cxn>
                <a:cxn ang="0">
                  <a:pos x="96" y="345"/>
                </a:cxn>
                <a:cxn ang="0">
                  <a:pos x="34" y="289"/>
                </a:cxn>
                <a:cxn ang="0">
                  <a:pos x="0" y="233"/>
                </a:cxn>
                <a:cxn ang="0">
                  <a:pos x="53" y="137"/>
                </a:cxn>
                <a:cxn ang="0">
                  <a:pos x="162" y="25"/>
                </a:cxn>
                <a:cxn ang="0">
                  <a:pos x="327" y="59"/>
                </a:cxn>
                <a:cxn ang="0">
                  <a:pos x="522" y="139"/>
                </a:cxn>
                <a:cxn ang="0">
                  <a:pos x="722" y="281"/>
                </a:cxn>
                <a:cxn ang="0">
                  <a:pos x="648" y="400"/>
                </a:cxn>
                <a:cxn ang="0">
                  <a:pos x="629" y="572"/>
                </a:cxn>
                <a:cxn ang="0">
                  <a:pos x="693" y="673"/>
                </a:cxn>
                <a:cxn ang="0">
                  <a:pos x="708" y="817"/>
                </a:cxn>
                <a:cxn ang="0">
                  <a:pos x="560" y="904"/>
                </a:cxn>
                <a:cxn ang="0">
                  <a:pos x="343" y="945"/>
                </a:cxn>
                <a:cxn ang="0">
                  <a:pos x="236" y="958"/>
                </a:cxn>
                <a:cxn ang="0">
                  <a:pos x="434" y="587"/>
                </a:cxn>
                <a:cxn ang="0">
                  <a:pos x="538" y="558"/>
                </a:cxn>
                <a:cxn ang="0">
                  <a:pos x="543" y="472"/>
                </a:cxn>
                <a:cxn ang="0">
                  <a:pos x="394" y="342"/>
                </a:cxn>
                <a:cxn ang="0">
                  <a:pos x="282" y="353"/>
                </a:cxn>
                <a:cxn ang="0">
                  <a:pos x="287" y="465"/>
                </a:cxn>
                <a:cxn ang="0">
                  <a:pos x="317" y="617"/>
                </a:cxn>
                <a:cxn ang="0">
                  <a:pos x="434" y="587"/>
                </a:cxn>
              </a:cxnLst>
              <a:rect l="0" t="0" r="r" b="b"/>
              <a:pathLst>
                <a:path w="832" h="961">
                  <a:moveTo>
                    <a:pt x="236" y="958"/>
                  </a:moveTo>
                  <a:cubicBezTo>
                    <a:pt x="232" y="953"/>
                    <a:pt x="239" y="928"/>
                    <a:pt x="250" y="900"/>
                  </a:cubicBezTo>
                  <a:cubicBezTo>
                    <a:pt x="269" y="854"/>
                    <a:pt x="266" y="841"/>
                    <a:pt x="215" y="729"/>
                  </a:cubicBezTo>
                  <a:cubicBezTo>
                    <a:pt x="168" y="627"/>
                    <a:pt x="160" y="598"/>
                    <a:pt x="170" y="534"/>
                  </a:cubicBezTo>
                  <a:cubicBezTo>
                    <a:pt x="181" y="446"/>
                    <a:pt x="141" y="345"/>
                    <a:pt x="96" y="345"/>
                  </a:cubicBezTo>
                  <a:cubicBezTo>
                    <a:pt x="82" y="345"/>
                    <a:pt x="53" y="320"/>
                    <a:pt x="34" y="289"/>
                  </a:cubicBezTo>
                  <a:lnTo>
                    <a:pt x="0" y="233"/>
                  </a:lnTo>
                  <a:lnTo>
                    <a:pt x="53" y="137"/>
                  </a:lnTo>
                  <a:cubicBezTo>
                    <a:pt x="96" y="59"/>
                    <a:pt x="116" y="38"/>
                    <a:pt x="162" y="25"/>
                  </a:cubicBezTo>
                  <a:cubicBezTo>
                    <a:pt x="253" y="0"/>
                    <a:pt x="285" y="6"/>
                    <a:pt x="327" y="59"/>
                  </a:cubicBezTo>
                  <a:cubicBezTo>
                    <a:pt x="362" y="104"/>
                    <a:pt x="383" y="112"/>
                    <a:pt x="522" y="139"/>
                  </a:cubicBezTo>
                  <a:cubicBezTo>
                    <a:pt x="722" y="177"/>
                    <a:pt x="832" y="256"/>
                    <a:pt x="722" y="281"/>
                  </a:cubicBezTo>
                  <a:cubicBezTo>
                    <a:pt x="693" y="288"/>
                    <a:pt x="677" y="313"/>
                    <a:pt x="648" y="400"/>
                  </a:cubicBezTo>
                  <a:cubicBezTo>
                    <a:pt x="615" y="496"/>
                    <a:pt x="613" y="518"/>
                    <a:pt x="629" y="572"/>
                  </a:cubicBezTo>
                  <a:cubicBezTo>
                    <a:pt x="639" y="606"/>
                    <a:pt x="668" y="652"/>
                    <a:pt x="693" y="673"/>
                  </a:cubicBezTo>
                  <a:cubicBezTo>
                    <a:pt x="746" y="716"/>
                    <a:pt x="748" y="731"/>
                    <a:pt x="708" y="817"/>
                  </a:cubicBezTo>
                  <a:cubicBezTo>
                    <a:pt x="679" y="881"/>
                    <a:pt x="676" y="883"/>
                    <a:pt x="560" y="904"/>
                  </a:cubicBezTo>
                  <a:cubicBezTo>
                    <a:pt x="495" y="915"/>
                    <a:pt x="397" y="934"/>
                    <a:pt x="343" y="945"/>
                  </a:cubicBezTo>
                  <a:cubicBezTo>
                    <a:pt x="288" y="956"/>
                    <a:pt x="240" y="961"/>
                    <a:pt x="236" y="958"/>
                  </a:cubicBezTo>
                  <a:close/>
                  <a:moveTo>
                    <a:pt x="434" y="587"/>
                  </a:moveTo>
                  <a:lnTo>
                    <a:pt x="538" y="558"/>
                  </a:lnTo>
                  <a:lnTo>
                    <a:pt x="543" y="472"/>
                  </a:lnTo>
                  <a:cubicBezTo>
                    <a:pt x="549" y="345"/>
                    <a:pt x="532" y="329"/>
                    <a:pt x="394" y="342"/>
                  </a:cubicBezTo>
                  <a:lnTo>
                    <a:pt x="282" y="353"/>
                  </a:lnTo>
                  <a:lnTo>
                    <a:pt x="287" y="465"/>
                  </a:lnTo>
                  <a:cubicBezTo>
                    <a:pt x="292" y="584"/>
                    <a:pt x="298" y="617"/>
                    <a:pt x="317" y="617"/>
                  </a:cubicBezTo>
                  <a:cubicBezTo>
                    <a:pt x="325" y="617"/>
                    <a:pt x="376" y="603"/>
                    <a:pt x="434" y="587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8" name="Мурманская область"/>
            <p:cNvSpPr>
              <a:spLocks/>
            </p:cNvSpPr>
            <p:nvPr/>
          </p:nvSpPr>
          <p:spPr bwMode="auto">
            <a:xfrm>
              <a:off x="3214688" y="2725753"/>
              <a:ext cx="816769" cy="1067428"/>
            </a:xfrm>
            <a:custGeom>
              <a:avLst/>
              <a:gdLst/>
              <a:ahLst/>
              <a:cxnLst>
                <a:cxn ang="0">
                  <a:pos x="911" y="1739"/>
                </a:cxn>
                <a:cxn ang="0">
                  <a:pos x="688" y="1544"/>
                </a:cxn>
                <a:cxn ang="0">
                  <a:pos x="495" y="1004"/>
                </a:cxn>
                <a:cxn ang="0">
                  <a:pos x="432" y="820"/>
                </a:cxn>
                <a:cxn ang="0">
                  <a:pos x="332" y="896"/>
                </a:cxn>
                <a:cxn ang="0">
                  <a:pos x="224" y="977"/>
                </a:cxn>
                <a:cxn ang="0">
                  <a:pos x="194" y="876"/>
                </a:cxn>
                <a:cxn ang="0">
                  <a:pos x="173" y="782"/>
                </a:cxn>
                <a:cxn ang="0">
                  <a:pos x="69" y="705"/>
                </a:cxn>
                <a:cxn ang="0">
                  <a:pos x="29" y="585"/>
                </a:cxn>
                <a:cxn ang="0">
                  <a:pos x="194" y="512"/>
                </a:cxn>
                <a:cxn ang="0">
                  <a:pos x="368" y="390"/>
                </a:cxn>
                <a:cxn ang="0">
                  <a:pos x="471" y="81"/>
                </a:cxn>
                <a:cxn ang="0">
                  <a:pos x="872" y="17"/>
                </a:cxn>
                <a:cxn ang="0">
                  <a:pos x="1162" y="89"/>
                </a:cxn>
                <a:cxn ang="0">
                  <a:pos x="1114" y="129"/>
                </a:cxn>
                <a:cxn ang="0">
                  <a:pos x="1056" y="152"/>
                </a:cxn>
                <a:cxn ang="0">
                  <a:pos x="1180" y="513"/>
                </a:cxn>
                <a:cxn ang="0">
                  <a:pos x="1284" y="865"/>
                </a:cxn>
                <a:cxn ang="0">
                  <a:pos x="1340" y="1160"/>
                </a:cxn>
                <a:cxn ang="0">
                  <a:pos x="1341" y="1561"/>
                </a:cxn>
                <a:cxn ang="0">
                  <a:pos x="1314" y="1721"/>
                </a:cxn>
                <a:cxn ang="0">
                  <a:pos x="1218" y="1747"/>
                </a:cxn>
                <a:cxn ang="0">
                  <a:pos x="911" y="1739"/>
                </a:cxn>
              </a:cxnLst>
              <a:rect l="0" t="0" r="r" b="b"/>
              <a:pathLst>
                <a:path w="1376" h="1784">
                  <a:moveTo>
                    <a:pt x="911" y="1739"/>
                  </a:moveTo>
                  <a:cubicBezTo>
                    <a:pt x="810" y="1697"/>
                    <a:pt x="778" y="1668"/>
                    <a:pt x="688" y="1544"/>
                  </a:cubicBezTo>
                  <a:cubicBezTo>
                    <a:pt x="597" y="1416"/>
                    <a:pt x="528" y="1225"/>
                    <a:pt x="495" y="1004"/>
                  </a:cubicBezTo>
                  <a:cubicBezTo>
                    <a:pt x="469" y="844"/>
                    <a:pt x="463" y="824"/>
                    <a:pt x="432" y="820"/>
                  </a:cubicBezTo>
                  <a:cubicBezTo>
                    <a:pt x="408" y="817"/>
                    <a:pt x="380" y="838"/>
                    <a:pt x="332" y="896"/>
                  </a:cubicBezTo>
                  <a:cubicBezTo>
                    <a:pt x="284" y="952"/>
                    <a:pt x="252" y="977"/>
                    <a:pt x="224" y="977"/>
                  </a:cubicBezTo>
                  <a:cubicBezTo>
                    <a:pt x="173" y="977"/>
                    <a:pt x="164" y="948"/>
                    <a:pt x="194" y="876"/>
                  </a:cubicBezTo>
                  <a:cubicBezTo>
                    <a:pt x="216" y="820"/>
                    <a:pt x="216" y="819"/>
                    <a:pt x="173" y="782"/>
                  </a:cubicBezTo>
                  <a:cubicBezTo>
                    <a:pt x="149" y="761"/>
                    <a:pt x="101" y="726"/>
                    <a:pt x="69" y="705"/>
                  </a:cubicBezTo>
                  <a:cubicBezTo>
                    <a:pt x="5" y="662"/>
                    <a:pt x="0" y="648"/>
                    <a:pt x="29" y="585"/>
                  </a:cubicBezTo>
                  <a:cubicBezTo>
                    <a:pt x="48" y="542"/>
                    <a:pt x="53" y="539"/>
                    <a:pt x="194" y="512"/>
                  </a:cubicBezTo>
                  <a:cubicBezTo>
                    <a:pt x="322" y="488"/>
                    <a:pt x="356" y="464"/>
                    <a:pt x="368" y="390"/>
                  </a:cubicBezTo>
                  <a:cubicBezTo>
                    <a:pt x="408" y="160"/>
                    <a:pt x="428" y="100"/>
                    <a:pt x="471" y="81"/>
                  </a:cubicBezTo>
                  <a:cubicBezTo>
                    <a:pt x="628" y="9"/>
                    <a:pt x="680" y="0"/>
                    <a:pt x="872" y="17"/>
                  </a:cubicBezTo>
                  <a:cubicBezTo>
                    <a:pt x="1157" y="43"/>
                    <a:pt x="1162" y="44"/>
                    <a:pt x="1162" y="89"/>
                  </a:cubicBezTo>
                  <a:cubicBezTo>
                    <a:pt x="1162" y="123"/>
                    <a:pt x="1154" y="129"/>
                    <a:pt x="1114" y="129"/>
                  </a:cubicBezTo>
                  <a:cubicBezTo>
                    <a:pt x="1087" y="129"/>
                    <a:pt x="1061" y="139"/>
                    <a:pt x="1056" y="152"/>
                  </a:cubicBezTo>
                  <a:cubicBezTo>
                    <a:pt x="1040" y="192"/>
                    <a:pt x="1096" y="353"/>
                    <a:pt x="1180" y="513"/>
                  </a:cubicBezTo>
                  <a:cubicBezTo>
                    <a:pt x="1255" y="656"/>
                    <a:pt x="1261" y="676"/>
                    <a:pt x="1284" y="865"/>
                  </a:cubicBezTo>
                  <a:cubicBezTo>
                    <a:pt x="1296" y="974"/>
                    <a:pt x="1322" y="1107"/>
                    <a:pt x="1340" y="1160"/>
                  </a:cubicBezTo>
                  <a:cubicBezTo>
                    <a:pt x="1376" y="1273"/>
                    <a:pt x="1376" y="1350"/>
                    <a:pt x="1341" y="1561"/>
                  </a:cubicBezTo>
                  <a:lnTo>
                    <a:pt x="1314" y="1721"/>
                  </a:lnTo>
                  <a:lnTo>
                    <a:pt x="1218" y="1747"/>
                  </a:lnTo>
                  <a:cubicBezTo>
                    <a:pt x="1090" y="1784"/>
                    <a:pt x="1010" y="1780"/>
                    <a:pt x="911" y="173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9" name="Ненецкий автономный округ"/>
            <p:cNvSpPr>
              <a:spLocks/>
            </p:cNvSpPr>
            <p:nvPr/>
          </p:nvSpPr>
          <p:spPr bwMode="auto">
            <a:xfrm>
              <a:off x="4117182" y="3650221"/>
              <a:ext cx="1793081" cy="1019775"/>
            </a:xfrm>
            <a:custGeom>
              <a:avLst/>
              <a:gdLst/>
              <a:ahLst/>
              <a:cxnLst>
                <a:cxn ang="0">
                  <a:pos x="1957" y="1562"/>
                </a:cxn>
                <a:cxn ang="0">
                  <a:pos x="1354" y="1240"/>
                </a:cxn>
                <a:cxn ang="0">
                  <a:pos x="1067" y="1085"/>
                </a:cxn>
                <a:cxn ang="0">
                  <a:pos x="331" y="1088"/>
                </a:cxn>
                <a:cxn ang="0">
                  <a:pos x="210" y="1071"/>
                </a:cxn>
                <a:cxn ang="0">
                  <a:pos x="96" y="866"/>
                </a:cxn>
                <a:cxn ang="0">
                  <a:pos x="18" y="661"/>
                </a:cxn>
                <a:cxn ang="0">
                  <a:pos x="94" y="613"/>
                </a:cxn>
                <a:cxn ang="0">
                  <a:pos x="147" y="579"/>
                </a:cxn>
                <a:cxn ang="0">
                  <a:pos x="138" y="469"/>
                </a:cxn>
                <a:cxn ang="0">
                  <a:pos x="126" y="360"/>
                </a:cxn>
                <a:cxn ang="0">
                  <a:pos x="195" y="330"/>
                </a:cxn>
                <a:cxn ang="0">
                  <a:pos x="432" y="71"/>
                </a:cxn>
                <a:cxn ang="0">
                  <a:pos x="446" y="16"/>
                </a:cxn>
                <a:cxn ang="0">
                  <a:pos x="578" y="147"/>
                </a:cxn>
                <a:cxn ang="0">
                  <a:pos x="578" y="335"/>
                </a:cxn>
                <a:cxn ang="0">
                  <a:pos x="464" y="335"/>
                </a:cxn>
                <a:cxn ang="0">
                  <a:pos x="312" y="341"/>
                </a:cxn>
                <a:cxn ang="0">
                  <a:pos x="229" y="402"/>
                </a:cxn>
                <a:cxn ang="0">
                  <a:pos x="269" y="707"/>
                </a:cxn>
                <a:cxn ang="0">
                  <a:pos x="480" y="792"/>
                </a:cxn>
                <a:cxn ang="0">
                  <a:pos x="592" y="704"/>
                </a:cxn>
                <a:cxn ang="0">
                  <a:pos x="678" y="616"/>
                </a:cxn>
                <a:cxn ang="0">
                  <a:pos x="1131" y="616"/>
                </a:cxn>
                <a:cxn ang="0">
                  <a:pos x="1590" y="631"/>
                </a:cxn>
                <a:cxn ang="0">
                  <a:pos x="1512" y="695"/>
                </a:cxn>
                <a:cxn ang="0">
                  <a:pos x="1413" y="770"/>
                </a:cxn>
                <a:cxn ang="0">
                  <a:pos x="1560" y="935"/>
                </a:cxn>
                <a:cxn ang="0">
                  <a:pos x="1678" y="917"/>
                </a:cxn>
                <a:cxn ang="0">
                  <a:pos x="1920" y="920"/>
                </a:cxn>
                <a:cxn ang="0">
                  <a:pos x="2122" y="941"/>
                </a:cxn>
                <a:cxn ang="0">
                  <a:pos x="2243" y="931"/>
                </a:cxn>
                <a:cxn ang="0">
                  <a:pos x="2232" y="1005"/>
                </a:cxn>
                <a:cxn ang="0">
                  <a:pos x="2266" y="1098"/>
                </a:cxn>
                <a:cxn ang="0">
                  <a:pos x="2496" y="1071"/>
                </a:cxn>
                <a:cxn ang="0">
                  <a:pos x="2565" y="1024"/>
                </a:cxn>
                <a:cxn ang="0">
                  <a:pos x="2555" y="917"/>
                </a:cxn>
                <a:cxn ang="0">
                  <a:pos x="2571" y="784"/>
                </a:cxn>
                <a:cxn ang="0">
                  <a:pos x="2843" y="899"/>
                </a:cxn>
                <a:cxn ang="0">
                  <a:pos x="2962" y="1018"/>
                </a:cxn>
                <a:cxn ang="0">
                  <a:pos x="3013" y="1098"/>
                </a:cxn>
                <a:cxn ang="0">
                  <a:pos x="2979" y="1144"/>
                </a:cxn>
                <a:cxn ang="0">
                  <a:pos x="2987" y="1315"/>
                </a:cxn>
                <a:cxn ang="0">
                  <a:pos x="3018" y="1427"/>
                </a:cxn>
                <a:cxn ang="0">
                  <a:pos x="2955" y="1418"/>
                </a:cxn>
                <a:cxn ang="0">
                  <a:pos x="2845" y="1464"/>
                </a:cxn>
                <a:cxn ang="0">
                  <a:pos x="2718" y="1546"/>
                </a:cxn>
                <a:cxn ang="0">
                  <a:pos x="2586" y="1615"/>
                </a:cxn>
                <a:cxn ang="0">
                  <a:pos x="2422" y="1695"/>
                </a:cxn>
                <a:cxn ang="0">
                  <a:pos x="2318" y="1719"/>
                </a:cxn>
                <a:cxn ang="0">
                  <a:pos x="1957" y="1562"/>
                </a:cxn>
              </a:cxnLst>
              <a:rect l="0" t="0" r="r" b="b"/>
              <a:pathLst>
                <a:path w="3024" h="1719">
                  <a:moveTo>
                    <a:pt x="1957" y="1562"/>
                  </a:moveTo>
                  <a:cubicBezTo>
                    <a:pt x="1664" y="1432"/>
                    <a:pt x="1560" y="1378"/>
                    <a:pt x="1354" y="1240"/>
                  </a:cubicBezTo>
                  <a:cubicBezTo>
                    <a:pt x="1165" y="1117"/>
                    <a:pt x="1094" y="1079"/>
                    <a:pt x="1067" y="1085"/>
                  </a:cubicBezTo>
                  <a:cubicBezTo>
                    <a:pt x="1035" y="1093"/>
                    <a:pt x="582" y="1095"/>
                    <a:pt x="331" y="1088"/>
                  </a:cubicBezTo>
                  <a:cubicBezTo>
                    <a:pt x="272" y="1087"/>
                    <a:pt x="218" y="1079"/>
                    <a:pt x="210" y="1071"/>
                  </a:cubicBezTo>
                  <a:cubicBezTo>
                    <a:pt x="202" y="1063"/>
                    <a:pt x="150" y="970"/>
                    <a:pt x="96" y="866"/>
                  </a:cubicBezTo>
                  <a:cubicBezTo>
                    <a:pt x="14" y="714"/>
                    <a:pt x="0" y="674"/>
                    <a:pt x="18" y="661"/>
                  </a:cubicBezTo>
                  <a:cubicBezTo>
                    <a:pt x="30" y="653"/>
                    <a:pt x="64" y="632"/>
                    <a:pt x="94" y="613"/>
                  </a:cubicBezTo>
                  <a:lnTo>
                    <a:pt x="147" y="579"/>
                  </a:lnTo>
                  <a:lnTo>
                    <a:pt x="138" y="469"/>
                  </a:lnTo>
                  <a:lnTo>
                    <a:pt x="126" y="360"/>
                  </a:lnTo>
                  <a:lnTo>
                    <a:pt x="195" y="330"/>
                  </a:lnTo>
                  <a:cubicBezTo>
                    <a:pt x="290" y="290"/>
                    <a:pt x="432" y="133"/>
                    <a:pt x="432" y="71"/>
                  </a:cubicBezTo>
                  <a:cubicBezTo>
                    <a:pt x="432" y="47"/>
                    <a:pt x="438" y="21"/>
                    <a:pt x="446" y="16"/>
                  </a:cubicBezTo>
                  <a:cubicBezTo>
                    <a:pt x="472" y="0"/>
                    <a:pt x="547" y="75"/>
                    <a:pt x="578" y="147"/>
                  </a:cubicBezTo>
                  <a:cubicBezTo>
                    <a:pt x="616" y="239"/>
                    <a:pt x="616" y="299"/>
                    <a:pt x="578" y="335"/>
                  </a:cubicBezTo>
                  <a:cubicBezTo>
                    <a:pt x="547" y="362"/>
                    <a:pt x="542" y="362"/>
                    <a:pt x="464" y="335"/>
                  </a:cubicBezTo>
                  <a:cubicBezTo>
                    <a:pt x="386" y="306"/>
                    <a:pt x="384" y="306"/>
                    <a:pt x="312" y="341"/>
                  </a:cubicBezTo>
                  <a:cubicBezTo>
                    <a:pt x="272" y="360"/>
                    <a:pt x="235" y="387"/>
                    <a:pt x="229" y="402"/>
                  </a:cubicBezTo>
                  <a:cubicBezTo>
                    <a:pt x="219" y="429"/>
                    <a:pt x="251" y="679"/>
                    <a:pt x="269" y="707"/>
                  </a:cubicBezTo>
                  <a:cubicBezTo>
                    <a:pt x="282" y="727"/>
                    <a:pt x="443" y="792"/>
                    <a:pt x="480" y="792"/>
                  </a:cubicBezTo>
                  <a:cubicBezTo>
                    <a:pt x="494" y="792"/>
                    <a:pt x="544" y="752"/>
                    <a:pt x="592" y="704"/>
                  </a:cubicBezTo>
                  <a:lnTo>
                    <a:pt x="678" y="616"/>
                  </a:lnTo>
                  <a:lnTo>
                    <a:pt x="1131" y="616"/>
                  </a:lnTo>
                  <a:cubicBezTo>
                    <a:pt x="1382" y="616"/>
                    <a:pt x="1586" y="623"/>
                    <a:pt x="1590" y="631"/>
                  </a:cubicBezTo>
                  <a:cubicBezTo>
                    <a:pt x="1597" y="639"/>
                    <a:pt x="1560" y="667"/>
                    <a:pt x="1512" y="695"/>
                  </a:cubicBezTo>
                  <a:cubicBezTo>
                    <a:pt x="1462" y="722"/>
                    <a:pt x="1419" y="755"/>
                    <a:pt x="1413" y="770"/>
                  </a:cubicBezTo>
                  <a:cubicBezTo>
                    <a:pt x="1403" y="795"/>
                    <a:pt x="1507" y="914"/>
                    <a:pt x="1560" y="935"/>
                  </a:cubicBezTo>
                  <a:cubicBezTo>
                    <a:pt x="1581" y="943"/>
                    <a:pt x="1624" y="936"/>
                    <a:pt x="1678" y="917"/>
                  </a:cubicBezTo>
                  <a:cubicBezTo>
                    <a:pt x="1787" y="880"/>
                    <a:pt x="1819" y="880"/>
                    <a:pt x="1920" y="920"/>
                  </a:cubicBezTo>
                  <a:cubicBezTo>
                    <a:pt x="1986" y="946"/>
                    <a:pt x="2021" y="949"/>
                    <a:pt x="2122" y="941"/>
                  </a:cubicBezTo>
                  <a:lnTo>
                    <a:pt x="2243" y="931"/>
                  </a:lnTo>
                  <a:lnTo>
                    <a:pt x="2232" y="1005"/>
                  </a:lnTo>
                  <a:cubicBezTo>
                    <a:pt x="2221" y="1075"/>
                    <a:pt x="2222" y="1080"/>
                    <a:pt x="2266" y="1098"/>
                  </a:cubicBezTo>
                  <a:cubicBezTo>
                    <a:pt x="2342" y="1130"/>
                    <a:pt x="2421" y="1120"/>
                    <a:pt x="2496" y="1071"/>
                  </a:cubicBezTo>
                  <a:lnTo>
                    <a:pt x="2565" y="1024"/>
                  </a:lnTo>
                  <a:lnTo>
                    <a:pt x="2555" y="917"/>
                  </a:lnTo>
                  <a:cubicBezTo>
                    <a:pt x="2547" y="832"/>
                    <a:pt x="2552" y="803"/>
                    <a:pt x="2571" y="784"/>
                  </a:cubicBezTo>
                  <a:cubicBezTo>
                    <a:pt x="2597" y="757"/>
                    <a:pt x="2594" y="757"/>
                    <a:pt x="2843" y="899"/>
                  </a:cubicBezTo>
                  <a:cubicBezTo>
                    <a:pt x="2882" y="922"/>
                    <a:pt x="2931" y="970"/>
                    <a:pt x="2962" y="1018"/>
                  </a:cubicBezTo>
                  <a:lnTo>
                    <a:pt x="3013" y="1098"/>
                  </a:lnTo>
                  <a:lnTo>
                    <a:pt x="2979" y="1144"/>
                  </a:lnTo>
                  <a:cubicBezTo>
                    <a:pt x="2936" y="1202"/>
                    <a:pt x="2936" y="1195"/>
                    <a:pt x="2987" y="1315"/>
                  </a:cubicBezTo>
                  <a:cubicBezTo>
                    <a:pt x="3010" y="1371"/>
                    <a:pt x="3024" y="1421"/>
                    <a:pt x="3018" y="1427"/>
                  </a:cubicBezTo>
                  <a:cubicBezTo>
                    <a:pt x="3011" y="1434"/>
                    <a:pt x="2984" y="1429"/>
                    <a:pt x="2955" y="1418"/>
                  </a:cubicBezTo>
                  <a:cubicBezTo>
                    <a:pt x="2906" y="1399"/>
                    <a:pt x="2902" y="1400"/>
                    <a:pt x="2845" y="1464"/>
                  </a:cubicBezTo>
                  <a:cubicBezTo>
                    <a:pt x="2803" y="1511"/>
                    <a:pt x="2765" y="1535"/>
                    <a:pt x="2718" y="1546"/>
                  </a:cubicBezTo>
                  <a:cubicBezTo>
                    <a:pt x="2682" y="1554"/>
                    <a:pt x="2622" y="1586"/>
                    <a:pt x="2586" y="1615"/>
                  </a:cubicBezTo>
                  <a:cubicBezTo>
                    <a:pt x="2546" y="1648"/>
                    <a:pt x="2483" y="1679"/>
                    <a:pt x="2422" y="1695"/>
                  </a:cubicBezTo>
                  <a:cubicBezTo>
                    <a:pt x="2368" y="1709"/>
                    <a:pt x="2322" y="1719"/>
                    <a:pt x="2318" y="1719"/>
                  </a:cubicBezTo>
                  <a:cubicBezTo>
                    <a:pt x="2315" y="1719"/>
                    <a:pt x="2152" y="1647"/>
                    <a:pt x="1957" y="156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0" name="Нижегородская область"/>
            <p:cNvSpPr>
              <a:spLocks/>
            </p:cNvSpPr>
            <p:nvPr/>
          </p:nvSpPr>
          <p:spPr bwMode="auto">
            <a:xfrm>
              <a:off x="2390775" y="5575404"/>
              <a:ext cx="881063" cy="571836"/>
            </a:xfrm>
            <a:custGeom>
              <a:avLst/>
              <a:gdLst/>
              <a:ahLst/>
              <a:cxnLst>
                <a:cxn ang="0">
                  <a:pos x="317" y="889"/>
                </a:cxn>
                <a:cxn ang="0">
                  <a:pos x="269" y="694"/>
                </a:cxn>
                <a:cxn ang="0">
                  <a:pos x="261" y="576"/>
                </a:cxn>
                <a:cxn ang="0">
                  <a:pos x="163" y="547"/>
                </a:cxn>
                <a:cxn ang="0">
                  <a:pos x="18" y="416"/>
                </a:cxn>
                <a:cxn ang="0">
                  <a:pos x="253" y="294"/>
                </a:cxn>
                <a:cxn ang="0">
                  <a:pos x="503" y="145"/>
                </a:cxn>
                <a:cxn ang="0">
                  <a:pos x="607" y="120"/>
                </a:cxn>
                <a:cxn ang="0">
                  <a:pos x="714" y="99"/>
                </a:cxn>
                <a:cxn ang="0">
                  <a:pos x="896" y="49"/>
                </a:cxn>
                <a:cxn ang="0">
                  <a:pos x="1066" y="19"/>
                </a:cxn>
                <a:cxn ang="0">
                  <a:pos x="1175" y="38"/>
                </a:cxn>
                <a:cxn ang="0">
                  <a:pos x="1375" y="181"/>
                </a:cxn>
                <a:cxn ang="0">
                  <a:pos x="1474" y="313"/>
                </a:cxn>
                <a:cxn ang="0">
                  <a:pos x="1319" y="317"/>
                </a:cxn>
                <a:cxn ang="0">
                  <a:pos x="1221" y="389"/>
                </a:cxn>
                <a:cxn ang="0">
                  <a:pos x="1146" y="469"/>
                </a:cxn>
                <a:cxn ang="0">
                  <a:pos x="1103" y="437"/>
                </a:cxn>
                <a:cxn ang="0">
                  <a:pos x="957" y="433"/>
                </a:cxn>
                <a:cxn ang="0">
                  <a:pos x="853" y="462"/>
                </a:cxn>
                <a:cxn ang="0">
                  <a:pos x="848" y="571"/>
                </a:cxn>
                <a:cxn ang="0">
                  <a:pos x="797" y="696"/>
                </a:cxn>
                <a:cxn ang="0">
                  <a:pos x="749" y="797"/>
                </a:cxn>
                <a:cxn ang="0">
                  <a:pos x="707" y="902"/>
                </a:cxn>
                <a:cxn ang="0">
                  <a:pos x="645" y="897"/>
                </a:cxn>
                <a:cxn ang="0">
                  <a:pos x="490" y="918"/>
                </a:cxn>
                <a:cxn ang="0">
                  <a:pos x="373" y="966"/>
                </a:cxn>
                <a:cxn ang="0">
                  <a:pos x="317" y="889"/>
                </a:cxn>
              </a:cxnLst>
              <a:rect l="0" t="0" r="r" b="b"/>
              <a:pathLst>
                <a:path w="1501" h="966">
                  <a:moveTo>
                    <a:pt x="317" y="889"/>
                  </a:moveTo>
                  <a:cubicBezTo>
                    <a:pt x="291" y="838"/>
                    <a:pt x="275" y="776"/>
                    <a:pt x="269" y="694"/>
                  </a:cubicBezTo>
                  <a:lnTo>
                    <a:pt x="261" y="576"/>
                  </a:lnTo>
                  <a:lnTo>
                    <a:pt x="163" y="547"/>
                  </a:lnTo>
                  <a:cubicBezTo>
                    <a:pt x="66" y="518"/>
                    <a:pt x="0" y="461"/>
                    <a:pt x="18" y="416"/>
                  </a:cubicBezTo>
                  <a:cubicBezTo>
                    <a:pt x="23" y="406"/>
                    <a:pt x="128" y="352"/>
                    <a:pt x="253" y="294"/>
                  </a:cubicBezTo>
                  <a:cubicBezTo>
                    <a:pt x="431" y="213"/>
                    <a:pt x="485" y="181"/>
                    <a:pt x="503" y="145"/>
                  </a:cubicBezTo>
                  <a:cubicBezTo>
                    <a:pt x="530" y="96"/>
                    <a:pt x="527" y="96"/>
                    <a:pt x="607" y="120"/>
                  </a:cubicBezTo>
                  <a:cubicBezTo>
                    <a:pt x="663" y="136"/>
                    <a:pt x="671" y="134"/>
                    <a:pt x="714" y="99"/>
                  </a:cubicBezTo>
                  <a:cubicBezTo>
                    <a:pt x="754" y="65"/>
                    <a:pt x="784" y="57"/>
                    <a:pt x="896" y="49"/>
                  </a:cubicBezTo>
                  <a:cubicBezTo>
                    <a:pt x="971" y="45"/>
                    <a:pt x="1047" y="32"/>
                    <a:pt x="1066" y="19"/>
                  </a:cubicBezTo>
                  <a:cubicBezTo>
                    <a:pt x="1098" y="0"/>
                    <a:pt x="1109" y="3"/>
                    <a:pt x="1175" y="38"/>
                  </a:cubicBezTo>
                  <a:cubicBezTo>
                    <a:pt x="1215" y="61"/>
                    <a:pt x="1304" y="125"/>
                    <a:pt x="1375" y="181"/>
                  </a:cubicBezTo>
                  <a:cubicBezTo>
                    <a:pt x="1499" y="278"/>
                    <a:pt x="1501" y="283"/>
                    <a:pt x="1474" y="313"/>
                  </a:cubicBezTo>
                  <a:cubicBezTo>
                    <a:pt x="1447" y="342"/>
                    <a:pt x="1391" y="344"/>
                    <a:pt x="1319" y="317"/>
                  </a:cubicBezTo>
                  <a:cubicBezTo>
                    <a:pt x="1306" y="312"/>
                    <a:pt x="1263" y="344"/>
                    <a:pt x="1221" y="389"/>
                  </a:cubicBezTo>
                  <a:lnTo>
                    <a:pt x="1146" y="469"/>
                  </a:lnTo>
                  <a:lnTo>
                    <a:pt x="1103" y="437"/>
                  </a:lnTo>
                  <a:cubicBezTo>
                    <a:pt x="1063" y="406"/>
                    <a:pt x="1058" y="406"/>
                    <a:pt x="957" y="433"/>
                  </a:cubicBezTo>
                  <a:lnTo>
                    <a:pt x="853" y="462"/>
                  </a:lnTo>
                  <a:lnTo>
                    <a:pt x="848" y="571"/>
                  </a:lnTo>
                  <a:cubicBezTo>
                    <a:pt x="843" y="675"/>
                    <a:pt x="842" y="680"/>
                    <a:pt x="797" y="696"/>
                  </a:cubicBezTo>
                  <a:cubicBezTo>
                    <a:pt x="752" y="712"/>
                    <a:pt x="749" y="718"/>
                    <a:pt x="749" y="797"/>
                  </a:cubicBezTo>
                  <a:cubicBezTo>
                    <a:pt x="749" y="870"/>
                    <a:pt x="744" y="883"/>
                    <a:pt x="707" y="902"/>
                  </a:cubicBezTo>
                  <a:cubicBezTo>
                    <a:pt x="671" y="923"/>
                    <a:pt x="664" y="921"/>
                    <a:pt x="645" y="897"/>
                  </a:cubicBezTo>
                  <a:cubicBezTo>
                    <a:pt x="619" y="861"/>
                    <a:pt x="608" y="862"/>
                    <a:pt x="490" y="918"/>
                  </a:cubicBezTo>
                  <a:cubicBezTo>
                    <a:pt x="435" y="944"/>
                    <a:pt x="381" y="966"/>
                    <a:pt x="373" y="966"/>
                  </a:cubicBezTo>
                  <a:cubicBezTo>
                    <a:pt x="363" y="966"/>
                    <a:pt x="338" y="931"/>
                    <a:pt x="317" y="889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1" name="Новгородская область"/>
            <p:cNvSpPr>
              <a:spLocks/>
            </p:cNvSpPr>
            <p:nvPr/>
          </p:nvSpPr>
          <p:spPr bwMode="auto">
            <a:xfrm>
              <a:off x="1707357" y="4298303"/>
              <a:ext cx="664368" cy="495591"/>
            </a:xfrm>
            <a:custGeom>
              <a:avLst/>
              <a:gdLst/>
              <a:ahLst/>
              <a:cxnLst>
                <a:cxn ang="0">
                  <a:pos x="1046" y="794"/>
                </a:cxn>
                <a:cxn ang="0">
                  <a:pos x="926" y="762"/>
                </a:cxn>
                <a:cxn ang="0">
                  <a:pos x="779" y="678"/>
                </a:cxn>
                <a:cxn ang="0">
                  <a:pos x="686" y="587"/>
                </a:cxn>
                <a:cxn ang="0">
                  <a:pos x="619" y="614"/>
                </a:cxn>
                <a:cxn ang="0">
                  <a:pos x="500" y="661"/>
                </a:cxn>
                <a:cxn ang="0">
                  <a:pos x="396" y="654"/>
                </a:cxn>
                <a:cxn ang="0">
                  <a:pos x="222" y="610"/>
                </a:cxn>
                <a:cxn ang="0">
                  <a:pos x="51" y="542"/>
                </a:cxn>
                <a:cxn ang="0">
                  <a:pos x="0" y="493"/>
                </a:cxn>
                <a:cxn ang="0">
                  <a:pos x="105" y="374"/>
                </a:cxn>
                <a:cxn ang="0">
                  <a:pos x="211" y="258"/>
                </a:cxn>
                <a:cxn ang="0">
                  <a:pos x="192" y="195"/>
                </a:cxn>
                <a:cxn ang="0">
                  <a:pos x="174" y="94"/>
                </a:cxn>
                <a:cxn ang="0">
                  <a:pos x="235" y="46"/>
                </a:cxn>
                <a:cxn ang="0">
                  <a:pos x="344" y="18"/>
                </a:cxn>
                <a:cxn ang="0">
                  <a:pos x="428" y="30"/>
                </a:cxn>
                <a:cxn ang="0">
                  <a:pos x="673" y="74"/>
                </a:cxn>
                <a:cxn ang="0">
                  <a:pos x="782" y="182"/>
                </a:cxn>
                <a:cxn ang="0">
                  <a:pos x="846" y="243"/>
                </a:cxn>
                <a:cxn ang="0">
                  <a:pos x="910" y="243"/>
                </a:cxn>
                <a:cxn ang="0">
                  <a:pos x="976" y="382"/>
                </a:cxn>
                <a:cxn ang="0">
                  <a:pos x="1030" y="638"/>
                </a:cxn>
                <a:cxn ang="0">
                  <a:pos x="1033" y="706"/>
                </a:cxn>
                <a:cxn ang="0">
                  <a:pos x="1094" y="747"/>
                </a:cxn>
                <a:cxn ang="0">
                  <a:pos x="1116" y="798"/>
                </a:cxn>
                <a:cxn ang="0">
                  <a:pos x="1110" y="832"/>
                </a:cxn>
                <a:cxn ang="0">
                  <a:pos x="1046" y="794"/>
                </a:cxn>
              </a:cxnLst>
              <a:rect l="0" t="0" r="r" b="b"/>
              <a:pathLst>
                <a:path w="1120" h="832">
                  <a:moveTo>
                    <a:pt x="1046" y="794"/>
                  </a:moveTo>
                  <a:cubicBezTo>
                    <a:pt x="998" y="763"/>
                    <a:pt x="968" y="755"/>
                    <a:pt x="926" y="762"/>
                  </a:cubicBezTo>
                  <a:cubicBezTo>
                    <a:pt x="875" y="770"/>
                    <a:pt x="862" y="762"/>
                    <a:pt x="779" y="678"/>
                  </a:cubicBezTo>
                  <a:lnTo>
                    <a:pt x="686" y="587"/>
                  </a:lnTo>
                  <a:lnTo>
                    <a:pt x="619" y="614"/>
                  </a:lnTo>
                  <a:cubicBezTo>
                    <a:pt x="580" y="629"/>
                    <a:pt x="528" y="650"/>
                    <a:pt x="500" y="661"/>
                  </a:cubicBezTo>
                  <a:cubicBezTo>
                    <a:pt x="459" y="677"/>
                    <a:pt x="441" y="677"/>
                    <a:pt x="396" y="654"/>
                  </a:cubicBezTo>
                  <a:cubicBezTo>
                    <a:pt x="366" y="642"/>
                    <a:pt x="288" y="621"/>
                    <a:pt x="222" y="610"/>
                  </a:cubicBezTo>
                  <a:cubicBezTo>
                    <a:pt x="126" y="594"/>
                    <a:pt x="91" y="581"/>
                    <a:pt x="51" y="542"/>
                  </a:cubicBezTo>
                  <a:lnTo>
                    <a:pt x="0" y="493"/>
                  </a:lnTo>
                  <a:lnTo>
                    <a:pt x="105" y="374"/>
                  </a:lnTo>
                  <a:lnTo>
                    <a:pt x="211" y="258"/>
                  </a:lnTo>
                  <a:lnTo>
                    <a:pt x="192" y="195"/>
                  </a:lnTo>
                  <a:cubicBezTo>
                    <a:pt x="182" y="163"/>
                    <a:pt x="174" y="117"/>
                    <a:pt x="174" y="94"/>
                  </a:cubicBezTo>
                  <a:cubicBezTo>
                    <a:pt x="174" y="59"/>
                    <a:pt x="182" y="53"/>
                    <a:pt x="235" y="46"/>
                  </a:cubicBezTo>
                  <a:cubicBezTo>
                    <a:pt x="267" y="43"/>
                    <a:pt x="316" y="30"/>
                    <a:pt x="344" y="18"/>
                  </a:cubicBezTo>
                  <a:cubicBezTo>
                    <a:pt x="388" y="0"/>
                    <a:pt x="398" y="0"/>
                    <a:pt x="428" y="30"/>
                  </a:cubicBezTo>
                  <a:cubicBezTo>
                    <a:pt x="472" y="69"/>
                    <a:pt x="582" y="90"/>
                    <a:pt x="673" y="74"/>
                  </a:cubicBezTo>
                  <a:cubicBezTo>
                    <a:pt x="750" y="61"/>
                    <a:pt x="780" y="91"/>
                    <a:pt x="782" y="182"/>
                  </a:cubicBezTo>
                  <a:cubicBezTo>
                    <a:pt x="782" y="242"/>
                    <a:pt x="784" y="243"/>
                    <a:pt x="846" y="243"/>
                  </a:cubicBezTo>
                  <a:lnTo>
                    <a:pt x="910" y="243"/>
                  </a:lnTo>
                  <a:lnTo>
                    <a:pt x="976" y="382"/>
                  </a:lnTo>
                  <a:cubicBezTo>
                    <a:pt x="1059" y="563"/>
                    <a:pt x="1064" y="586"/>
                    <a:pt x="1030" y="638"/>
                  </a:cubicBezTo>
                  <a:cubicBezTo>
                    <a:pt x="1003" y="678"/>
                    <a:pt x="1003" y="682"/>
                    <a:pt x="1033" y="706"/>
                  </a:cubicBezTo>
                  <a:cubicBezTo>
                    <a:pt x="1052" y="720"/>
                    <a:pt x="1078" y="738"/>
                    <a:pt x="1094" y="747"/>
                  </a:cubicBezTo>
                  <a:cubicBezTo>
                    <a:pt x="1110" y="757"/>
                    <a:pt x="1120" y="778"/>
                    <a:pt x="1116" y="798"/>
                  </a:cubicBezTo>
                  <a:lnTo>
                    <a:pt x="1110" y="832"/>
                  </a:lnTo>
                  <a:lnTo>
                    <a:pt x="1046" y="794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2" name="Новосибирская область"/>
            <p:cNvSpPr>
              <a:spLocks/>
            </p:cNvSpPr>
            <p:nvPr/>
          </p:nvSpPr>
          <p:spPr bwMode="auto">
            <a:xfrm>
              <a:off x="6072188" y="7214668"/>
              <a:ext cx="1166812" cy="876816"/>
            </a:xfrm>
            <a:custGeom>
              <a:avLst/>
              <a:gdLst/>
              <a:ahLst/>
              <a:cxnLst>
                <a:cxn ang="0">
                  <a:pos x="357" y="6"/>
                </a:cxn>
                <a:cxn ang="0">
                  <a:pos x="354" y="6"/>
                </a:cxn>
                <a:cxn ang="0">
                  <a:pos x="338" y="67"/>
                </a:cxn>
                <a:cxn ang="0">
                  <a:pos x="298" y="158"/>
                </a:cxn>
                <a:cxn ang="0">
                  <a:pos x="256" y="203"/>
                </a:cxn>
                <a:cxn ang="0">
                  <a:pos x="290" y="259"/>
                </a:cxn>
                <a:cxn ang="0">
                  <a:pos x="176" y="373"/>
                </a:cxn>
                <a:cxn ang="0">
                  <a:pos x="71" y="400"/>
                </a:cxn>
                <a:cxn ang="0">
                  <a:pos x="36" y="523"/>
                </a:cxn>
                <a:cxn ang="0">
                  <a:pos x="0" y="645"/>
                </a:cxn>
                <a:cxn ang="0">
                  <a:pos x="55" y="725"/>
                </a:cxn>
                <a:cxn ang="0">
                  <a:pos x="58" y="949"/>
                </a:cxn>
                <a:cxn ang="0">
                  <a:pos x="32" y="1011"/>
                </a:cxn>
                <a:cxn ang="0">
                  <a:pos x="68" y="1003"/>
                </a:cxn>
                <a:cxn ang="0">
                  <a:pos x="183" y="973"/>
                </a:cxn>
                <a:cxn ang="0">
                  <a:pos x="276" y="973"/>
                </a:cxn>
                <a:cxn ang="0">
                  <a:pos x="263" y="1054"/>
                </a:cxn>
                <a:cxn ang="0">
                  <a:pos x="226" y="1139"/>
                </a:cxn>
                <a:cxn ang="0">
                  <a:pos x="327" y="1278"/>
                </a:cxn>
                <a:cxn ang="0">
                  <a:pos x="391" y="1358"/>
                </a:cxn>
                <a:cxn ang="0">
                  <a:pos x="616" y="1302"/>
                </a:cxn>
                <a:cxn ang="0">
                  <a:pos x="960" y="1205"/>
                </a:cxn>
                <a:cxn ang="0">
                  <a:pos x="1128" y="1133"/>
                </a:cxn>
                <a:cxn ang="0">
                  <a:pos x="1216" y="1232"/>
                </a:cxn>
                <a:cxn ang="0">
                  <a:pos x="1364" y="1397"/>
                </a:cxn>
                <a:cxn ang="0">
                  <a:pos x="1423" y="1462"/>
                </a:cxn>
                <a:cxn ang="0">
                  <a:pos x="1504" y="1381"/>
                </a:cxn>
                <a:cxn ang="0">
                  <a:pos x="1586" y="1296"/>
                </a:cxn>
                <a:cxn ang="0">
                  <a:pos x="1730" y="1285"/>
                </a:cxn>
                <a:cxn ang="0">
                  <a:pos x="1968" y="1152"/>
                </a:cxn>
                <a:cxn ang="0">
                  <a:pos x="1904" y="648"/>
                </a:cxn>
                <a:cxn ang="0">
                  <a:pos x="1792" y="686"/>
                </a:cxn>
                <a:cxn ang="0">
                  <a:pos x="1679" y="725"/>
                </a:cxn>
                <a:cxn ang="0">
                  <a:pos x="1640" y="582"/>
                </a:cxn>
                <a:cxn ang="0">
                  <a:pos x="1604" y="445"/>
                </a:cxn>
                <a:cxn ang="0">
                  <a:pos x="1458" y="453"/>
                </a:cxn>
                <a:cxn ang="0">
                  <a:pos x="1303" y="440"/>
                </a:cxn>
                <a:cxn ang="0">
                  <a:pos x="1172" y="397"/>
                </a:cxn>
                <a:cxn ang="0">
                  <a:pos x="1060" y="381"/>
                </a:cxn>
                <a:cxn ang="0">
                  <a:pos x="1004" y="288"/>
                </a:cxn>
                <a:cxn ang="0">
                  <a:pos x="900" y="165"/>
                </a:cxn>
                <a:cxn ang="0">
                  <a:pos x="357" y="6"/>
                </a:cxn>
              </a:cxnLst>
              <a:rect l="0" t="0" r="r" b="b"/>
              <a:pathLst>
                <a:path w="1968" h="1462">
                  <a:moveTo>
                    <a:pt x="357" y="6"/>
                  </a:moveTo>
                  <a:cubicBezTo>
                    <a:pt x="356" y="6"/>
                    <a:pt x="354" y="6"/>
                    <a:pt x="354" y="6"/>
                  </a:cubicBezTo>
                  <a:cubicBezTo>
                    <a:pt x="346" y="11"/>
                    <a:pt x="338" y="40"/>
                    <a:pt x="338" y="67"/>
                  </a:cubicBezTo>
                  <a:cubicBezTo>
                    <a:pt x="338" y="99"/>
                    <a:pt x="324" y="131"/>
                    <a:pt x="298" y="158"/>
                  </a:cubicBezTo>
                  <a:lnTo>
                    <a:pt x="256" y="203"/>
                  </a:lnTo>
                  <a:lnTo>
                    <a:pt x="290" y="259"/>
                  </a:lnTo>
                  <a:cubicBezTo>
                    <a:pt x="330" y="328"/>
                    <a:pt x="322" y="334"/>
                    <a:pt x="176" y="373"/>
                  </a:cubicBezTo>
                  <a:lnTo>
                    <a:pt x="71" y="400"/>
                  </a:lnTo>
                  <a:lnTo>
                    <a:pt x="36" y="523"/>
                  </a:lnTo>
                  <a:lnTo>
                    <a:pt x="0" y="645"/>
                  </a:lnTo>
                  <a:lnTo>
                    <a:pt x="55" y="725"/>
                  </a:lnTo>
                  <a:cubicBezTo>
                    <a:pt x="116" y="809"/>
                    <a:pt x="116" y="817"/>
                    <a:pt x="58" y="949"/>
                  </a:cubicBezTo>
                  <a:lnTo>
                    <a:pt x="32" y="1011"/>
                  </a:lnTo>
                  <a:lnTo>
                    <a:pt x="68" y="1003"/>
                  </a:lnTo>
                  <a:cubicBezTo>
                    <a:pt x="88" y="998"/>
                    <a:pt x="140" y="984"/>
                    <a:pt x="183" y="973"/>
                  </a:cubicBezTo>
                  <a:cubicBezTo>
                    <a:pt x="244" y="955"/>
                    <a:pt x="260" y="957"/>
                    <a:pt x="276" y="973"/>
                  </a:cubicBezTo>
                  <a:cubicBezTo>
                    <a:pt x="292" y="989"/>
                    <a:pt x="292" y="1003"/>
                    <a:pt x="263" y="1054"/>
                  </a:cubicBezTo>
                  <a:cubicBezTo>
                    <a:pt x="242" y="1088"/>
                    <a:pt x="226" y="1128"/>
                    <a:pt x="226" y="1139"/>
                  </a:cubicBezTo>
                  <a:cubicBezTo>
                    <a:pt x="226" y="1150"/>
                    <a:pt x="272" y="1211"/>
                    <a:pt x="327" y="1278"/>
                  </a:cubicBezTo>
                  <a:cubicBezTo>
                    <a:pt x="352" y="1310"/>
                    <a:pt x="373" y="1333"/>
                    <a:pt x="391" y="1358"/>
                  </a:cubicBezTo>
                  <a:cubicBezTo>
                    <a:pt x="463" y="1329"/>
                    <a:pt x="538" y="1315"/>
                    <a:pt x="616" y="1302"/>
                  </a:cubicBezTo>
                  <a:cubicBezTo>
                    <a:pt x="744" y="1281"/>
                    <a:pt x="839" y="1256"/>
                    <a:pt x="960" y="1205"/>
                  </a:cubicBezTo>
                  <a:lnTo>
                    <a:pt x="1128" y="1133"/>
                  </a:lnTo>
                  <a:lnTo>
                    <a:pt x="1216" y="1232"/>
                  </a:lnTo>
                  <a:cubicBezTo>
                    <a:pt x="1264" y="1286"/>
                    <a:pt x="1330" y="1361"/>
                    <a:pt x="1364" y="1397"/>
                  </a:cubicBezTo>
                  <a:lnTo>
                    <a:pt x="1423" y="1462"/>
                  </a:lnTo>
                  <a:lnTo>
                    <a:pt x="1504" y="1381"/>
                  </a:lnTo>
                  <a:lnTo>
                    <a:pt x="1586" y="1296"/>
                  </a:lnTo>
                  <a:lnTo>
                    <a:pt x="1730" y="1285"/>
                  </a:lnTo>
                  <a:cubicBezTo>
                    <a:pt x="1896" y="1272"/>
                    <a:pt x="1968" y="1232"/>
                    <a:pt x="1968" y="1152"/>
                  </a:cubicBezTo>
                  <a:cubicBezTo>
                    <a:pt x="1968" y="1075"/>
                    <a:pt x="1916" y="662"/>
                    <a:pt x="1904" y="648"/>
                  </a:cubicBezTo>
                  <a:cubicBezTo>
                    <a:pt x="1898" y="641"/>
                    <a:pt x="1847" y="657"/>
                    <a:pt x="1792" y="686"/>
                  </a:cubicBezTo>
                  <a:cubicBezTo>
                    <a:pt x="1738" y="713"/>
                    <a:pt x="1687" y="731"/>
                    <a:pt x="1679" y="725"/>
                  </a:cubicBezTo>
                  <a:cubicBezTo>
                    <a:pt x="1671" y="717"/>
                    <a:pt x="1655" y="653"/>
                    <a:pt x="1640" y="582"/>
                  </a:cubicBezTo>
                  <a:cubicBezTo>
                    <a:pt x="1628" y="513"/>
                    <a:pt x="1610" y="451"/>
                    <a:pt x="1604" y="445"/>
                  </a:cubicBezTo>
                  <a:cubicBezTo>
                    <a:pt x="1597" y="438"/>
                    <a:pt x="1532" y="443"/>
                    <a:pt x="1458" y="453"/>
                  </a:cubicBezTo>
                  <a:cubicBezTo>
                    <a:pt x="1338" y="467"/>
                    <a:pt x="1322" y="464"/>
                    <a:pt x="1303" y="440"/>
                  </a:cubicBezTo>
                  <a:cubicBezTo>
                    <a:pt x="1290" y="421"/>
                    <a:pt x="1242" y="408"/>
                    <a:pt x="1172" y="397"/>
                  </a:cubicBezTo>
                  <a:lnTo>
                    <a:pt x="1060" y="381"/>
                  </a:lnTo>
                  <a:lnTo>
                    <a:pt x="1004" y="288"/>
                  </a:lnTo>
                  <a:cubicBezTo>
                    <a:pt x="975" y="238"/>
                    <a:pt x="928" y="184"/>
                    <a:pt x="900" y="165"/>
                  </a:cubicBezTo>
                  <a:cubicBezTo>
                    <a:pt x="845" y="126"/>
                    <a:pt x="405" y="0"/>
                    <a:pt x="357" y="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3" name="Омская область"/>
            <p:cNvSpPr>
              <a:spLocks/>
            </p:cNvSpPr>
            <p:nvPr/>
          </p:nvSpPr>
          <p:spPr bwMode="auto">
            <a:xfrm>
              <a:off x="5541169" y="6814382"/>
              <a:ext cx="719138" cy="1086489"/>
            </a:xfrm>
            <a:custGeom>
              <a:avLst/>
              <a:gdLst/>
              <a:ahLst/>
              <a:cxnLst>
                <a:cxn ang="0">
                  <a:pos x="411" y="1782"/>
                </a:cxn>
                <a:cxn ang="0">
                  <a:pos x="412" y="1710"/>
                </a:cxn>
                <a:cxn ang="0">
                  <a:pos x="283" y="1539"/>
                </a:cxn>
                <a:cxn ang="0">
                  <a:pos x="126" y="1481"/>
                </a:cxn>
                <a:cxn ang="0">
                  <a:pos x="52" y="1462"/>
                </a:cxn>
                <a:cxn ang="0">
                  <a:pos x="19" y="1219"/>
                </a:cxn>
                <a:cxn ang="0">
                  <a:pos x="0" y="1000"/>
                </a:cxn>
                <a:cxn ang="0">
                  <a:pos x="78" y="843"/>
                </a:cxn>
                <a:cxn ang="0">
                  <a:pos x="155" y="686"/>
                </a:cxn>
                <a:cxn ang="0">
                  <a:pos x="347" y="638"/>
                </a:cxn>
                <a:cxn ang="0">
                  <a:pos x="344" y="542"/>
                </a:cxn>
                <a:cxn ang="0">
                  <a:pos x="251" y="336"/>
                </a:cxn>
                <a:cxn ang="0">
                  <a:pos x="182" y="246"/>
                </a:cxn>
                <a:cxn ang="0">
                  <a:pos x="232" y="86"/>
                </a:cxn>
                <a:cxn ang="0">
                  <a:pos x="299" y="3"/>
                </a:cxn>
                <a:cxn ang="0">
                  <a:pos x="337" y="70"/>
                </a:cxn>
                <a:cxn ang="0">
                  <a:pos x="571" y="188"/>
                </a:cxn>
                <a:cxn ang="0">
                  <a:pos x="808" y="222"/>
                </a:cxn>
                <a:cxn ang="0">
                  <a:pos x="1019" y="192"/>
                </a:cxn>
                <a:cxn ang="0">
                  <a:pos x="1097" y="150"/>
                </a:cxn>
                <a:cxn ang="0">
                  <a:pos x="1089" y="208"/>
                </a:cxn>
                <a:cxn ang="0">
                  <a:pos x="1139" y="449"/>
                </a:cxn>
                <a:cxn ang="0">
                  <a:pos x="1152" y="816"/>
                </a:cxn>
                <a:cxn ang="0">
                  <a:pos x="1128" y="921"/>
                </a:cxn>
                <a:cxn ang="0">
                  <a:pos x="1148" y="980"/>
                </a:cxn>
                <a:cxn ang="0">
                  <a:pos x="1052" y="1012"/>
                </a:cxn>
                <a:cxn ang="0">
                  <a:pos x="944" y="1052"/>
                </a:cxn>
                <a:cxn ang="0">
                  <a:pos x="886" y="1203"/>
                </a:cxn>
                <a:cxn ang="0">
                  <a:pos x="848" y="1334"/>
                </a:cxn>
                <a:cxn ang="0">
                  <a:pos x="963" y="1494"/>
                </a:cxn>
                <a:cxn ang="0">
                  <a:pos x="931" y="1576"/>
                </a:cxn>
                <a:cxn ang="0">
                  <a:pos x="904" y="1681"/>
                </a:cxn>
                <a:cxn ang="0">
                  <a:pos x="411" y="1782"/>
                </a:cxn>
              </a:cxnLst>
              <a:rect l="0" t="0" r="r" b="b"/>
              <a:pathLst>
                <a:path w="1222" h="1836">
                  <a:moveTo>
                    <a:pt x="411" y="1782"/>
                  </a:moveTo>
                  <a:cubicBezTo>
                    <a:pt x="406" y="1774"/>
                    <a:pt x="406" y="1742"/>
                    <a:pt x="412" y="1710"/>
                  </a:cubicBezTo>
                  <a:cubicBezTo>
                    <a:pt x="425" y="1641"/>
                    <a:pt x="411" y="1620"/>
                    <a:pt x="283" y="1539"/>
                  </a:cubicBezTo>
                  <a:cubicBezTo>
                    <a:pt x="208" y="1489"/>
                    <a:pt x="174" y="1478"/>
                    <a:pt x="126" y="1481"/>
                  </a:cubicBezTo>
                  <a:cubicBezTo>
                    <a:pt x="84" y="1484"/>
                    <a:pt x="60" y="1478"/>
                    <a:pt x="52" y="1462"/>
                  </a:cubicBezTo>
                  <a:cubicBezTo>
                    <a:pt x="44" y="1449"/>
                    <a:pt x="30" y="1340"/>
                    <a:pt x="19" y="1219"/>
                  </a:cubicBezTo>
                  <a:lnTo>
                    <a:pt x="0" y="1000"/>
                  </a:lnTo>
                  <a:lnTo>
                    <a:pt x="78" y="843"/>
                  </a:lnTo>
                  <a:lnTo>
                    <a:pt x="155" y="686"/>
                  </a:lnTo>
                  <a:lnTo>
                    <a:pt x="347" y="638"/>
                  </a:lnTo>
                  <a:lnTo>
                    <a:pt x="344" y="542"/>
                  </a:lnTo>
                  <a:cubicBezTo>
                    <a:pt x="336" y="385"/>
                    <a:pt x="323" y="355"/>
                    <a:pt x="251" y="336"/>
                  </a:cubicBezTo>
                  <a:cubicBezTo>
                    <a:pt x="190" y="318"/>
                    <a:pt x="187" y="315"/>
                    <a:pt x="182" y="246"/>
                  </a:cubicBezTo>
                  <a:cubicBezTo>
                    <a:pt x="179" y="188"/>
                    <a:pt x="188" y="156"/>
                    <a:pt x="232" y="86"/>
                  </a:cubicBezTo>
                  <a:cubicBezTo>
                    <a:pt x="260" y="38"/>
                    <a:pt x="291" y="0"/>
                    <a:pt x="299" y="3"/>
                  </a:cubicBezTo>
                  <a:cubicBezTo>
                    <a:pt x="308" y="4"/>
                    <a:pt x="324" y="35"/>
                    <a:pt x="337" y="70"/>
                  </a:cubicBezTo>
                  <a:cubicBezTo>
                    <a:pt x="360" y="139"/>
                    <a:pt x="350" y="134"/>
                    <a:pt x="571" y="188"/>
                  </a:cubicBezTo>
                  <a:cubicBezTo>
                    <a:pt x="624" y="201"/>
                    <a:pt x="731" y="216"/>
                    <a:pt x="808" y="222"/>
                  </a:cubicBezTo>
                  <a:cubicBezTo>
                    <a:pt x="940" y="232"/>
                    <a:pt x="953" y="230"/>
                    <a:pt x="1019" y="192"/>
                  </a:cubicBezTo>
                  <a:cubicBezTo>
                    <a:pt x="1057" y="169"/>
                    <a:pt x="1092" y="150"/>
                    <a:pt x="1097" y="150"/>
                  </a:cubicBezTo>
                  <a:cubicBezTo>
                    <a:pt x="1102" y="150"/>
                    <a:pt x="1097" y="176"/>
                    <a:pt x="1089" y="208"/>
                  </a:cubicBezTo>
                  <a:cubicBezTo>
                    <a:pt x="1075" y="257"/>
                    <a:pt x="1081" y="289"/>
                    <a:pt x="1139" y="449"/>
                  </a:cubicBezTo>
                  <a:cubicBezTo>
                    <a:pt x="1219" y="676"/>
                    <a:pt x="1222" y="737"/>
                    <a:pt x="1152" y="816"/>
                  </a:cubicBezTo>
                  <a:cubicBezTo>
                    <a:pt x="1102" y="873"/>
                    <a:pt x="1100" y="875"/>
                    <a:pt x="1128" y="921"/>
                  </a:cubicBezTo>
                  <a:cubicBezTo>
                    <a:pt x="1144" y="948"/>
                    <a:pt x="1152" y="974"/>
                    <a:pt x="1148" y="980"/>
                  </a:cubicBezTo>
                  <a:cubicBezTo>
                    <a:pt x="1144" y="987"/>
                    <a:pt x="1100" y="1001"/>
                    <a:pt x="1052" y="1012"/>
                  </a:cubicBezTo>
                  <a:cubicBezTo>
                    <a:pt x="1003" y="1024"/>
                    <a:pt x="955" y="1041"/>
                    <a:pt x="944" y="1052"/>
                  </a:cubicBezTo>
                  <a:cubicBezTo>
                    <a:pt x="932" y="1064"/>
                    <a:pt x="905" y="1131"/>
                    <a:pt x="886" y="1203"/>
                  </a:cubicBezTo>
                  <a:lnTo>
                    <a:pt x="848" y="1334"/>
                  </a:lnTo>
                  <a:lnTo>
                    <a:pt x="963" y="1494"/>
                  </a:lnTo>
                  <a:lnTo>
                    <a:pt x="931" y="1576"/>
                  </a:lnTo>
                  <a:cubicBezTo>
                    <a:pt x="913" y="1620"/>
                    <a:pt x="900" y="1668"/>
                    <a:pt x="904" y="1681"/>
                  </a:cubicBezTo>
                  <a:cubicBezTo>
                    <a:pt x="913" y="1740"/>
                    <a:pt x="444" y="1836"/>
                    <a:pt x="411" y="1782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4" name="Оренбургская область"/>
            <p:cNvSpPr>
              <a:spLocks/>
            </p:cNvSpPr>
            <p:nvPr/>
          </p:nvSpPr>
          <p:spPr bwMode="auto">
            <a:xfrm>
              <a:off x="2921794" y="6738138"/>
              <a:ext cx="1185863" cy="1181795"/>
            </a:xfrm>
            <a:custGeom>
              <a:avLst/>
              <a:gdLst/>
              <a:ahLst/>
              <a:cxnLst>
                <a:cxn ang="0">
                  <a:pos x="1761" y="1920"/>
                </a:cxn>
                <a:cxn ang="0">
                  <a:pos x="1641" y="1882"/>
                </a:cxn>
                <a:cxn ang="0">
                  <a:pos x="1480" y="1877"/>
                </a:cxn>
                <a:cxn ang="0">
                  <a:pos x="1406" y="1736"/>
                </a:cxn>
                <a:cxn ang="0">
                  <a:pos x="1184" y="1596"/>
                </a:cxn>
                <a:cxn ang="0">
                  <a:pos x="1025" y="1477"/>
                </a:cxn>
                <a:cxn ang="0">
                  <a:pos x="985" y="1429"/>
                </a:cxn>
                <a:cxn ang="0">
                  <a:pos x="852" y="1456"/>
                </a:cxn>
                <a:cxn ang="0">
                  <a:pos x="699" y="1485"/>
                </a:cxn>
                <a:cxn ang="0">
                  <a:pos x="662" y="1423"/>
                </a:cxn>
                <a:cxn ang="0">
                  <a:pos x="617" y="1324"/>
                </a:cxn>
                <a:cxn ang="0">
                  <a:pos x="553" y="1308"/>
                </a:cxn>
                <a:cxn ang="0">
                  <a:pos x="504" y="1317"/>
                </a:cxn>
                <a:cxn ang="0">
                  <a:pos x="462" y="1160"/>
                </a:cxn>
                <a:cxn ang="0">
                  <a:pos x="420" y="986"/>
                </a:cxn>
                <a:cxn ang="0">
                  <a:pos x="334" y="927"/>
                </a:cxn>
                <a:cxn ang="0">
                  <a:pos x="262" y="816"/>
                </a:cxn>
                <a:cxn ang="0">
                  <a:pos x="126" y="712"/>
                </a:cxn>
                <a:cxn ang="0">
                  <a:pos x="27" y="720"/>
                </a:cxn>
                <a:cxn ang="0">
                  <a:pos x="17" y="669"/>
                </a:cxn>
                <a:cxn ang="0">
                  <a:pos x="70" y="575"/>
                </a:cxn>
                <a:cxn ang="0">
                  <a:pos x="171" y="506"/>
                </a:cxn>
                <a:cxn ang="0">
                  <a:pos x="334" y="397"/>
                </a:cxn>
                <a:cxn ang="0">
                  <a:pos x="595" y="192"/>
                </a:cxn>
                <a:cxn ang="0">
                  <a:pos x="726" y="18"/>
                </a:cxn>
                <a:cxn ang="0">
                  <a:pos x="782" y="72"/>
                </a:cxn>
                <a:cxn ang="0">
                  <a:pos x="840" y="272"/>
                </a:cxn>
                <a:cxn ang="0">
                  <a:pos x="916" y="580"/>
                </a:cxn>
                <a:cxn ang="0">
                  <a:pos x="979" y="842"/>
                </a:cxn>
                <a:cxn ang="0">
                  <a:pos x="1046" y="952"/>
                </a:cxn>
                <a:cxn ang="0">
                  <a:pos x="1118" y="957"/>
                </a:cxn>
                <a:cxn ang="0">
                  <a:pos x="1067" y="1077"/>
                </a:cxn>
                <a:cxn ang="0">
                  <a:pos x="1075" y="1151"/>
                </a:cxn>
                <a:cxn ang="0">
                  <a:pos x="1086" y="1252"/>
                </a:cxn>
                <a:cxn ang="0">
                  <a:pos x="1123" y="1362"/>
                </a:cxn>
                <a:cxn ang="0">
                  <a:pos x="1302" y="1352"/>
                </a:cxn>
                <a:cxn ang="0">
                  <a:pos x="1396" y="1396"/>
                </a:cxn>
                <a:cxn ang="0">
                  <a:pos x="1542" y="1373"/>
                </a:cxn>
                <a:cxn ang="0">
                  <a:pos x="1601" y="1309"/>
                </a:cxn>
                <a:cxn ang="0">
                  <a:pos x="1830" y="1364"/>
                </a:cxn>
                <a:cxn ang="0">
                  <a:pos x="1803" y="1456"/>
                </a:cxn>
                <a:cxn ang="0">
                  <a:pos x="1776" y="1532"/>
                </a:cxn>
                <a:cxn ang="0">
                  <a:pos x="1865" y="1664"/>
                </a:cxn>
                <a:cxn ang="0">
                  <a:pos x="1940" y="1924"/>
                </a:cxn>
                <a:cxn ang="0">
                  <a:pos x="1873" y="1980"/>
                </a:cxn>
                <a:cxn ang="0">
                  <a:pos x="1761" y="1920"/>
                </a:cxn>
              </a:cxnLst>
              <a:rect l="0" t="0" r="r" b="b"/>
              <a:pathLst>
                <a:path w="2001" h="1981">
                  <a:moveTo>
                    <a:pt x="1761" y="1920"/>
                  </a:moveTo>
                  <a:cubicBezTo>
                    <a:pt x="1684" y="1872"/>
                    <a:pt x="1664" y="1866"/>
                    <a:pt x="1641" y="1882"/>
                  </a:cubicBezTo>
                  <a:cubicBezTo>
                    <a:pt x="1558" y="1941"/>
                    <a:pt x="1545" y="1941"/>
                    <a:pt x="1480" y="1877"/>
                  </a:cubicBezTo>
                  <a:cubicBezTo>
                    <a:pt x="1428" y="1829"/>
                    <a:pt x="1414" y="1800"/>
                    <a:pt x="1406" y="1736"/>
                  </a:cubicBezTo>
                  <a:cubicBezTo>
                    <a:pt x="1387" y="1607"/>
                    <a:pt x="1300" y="1551"/>
                    <a:pt x="1184" y="1596"/>
                  </a:cubicBezTo>
                  <a:cubicBezTo>
                    <a:pt x="1139" y="1613"/>
                    <a:pt x="1142" y="1615"/>
                    <a:pt x="1025" y="1477"/>
                  </a:cubicBezTo>
                  <a:lnTo>
                    <a:pt x="985" y="1429"/>
                  </a:lnTo>
                  <a:lnTo>
                    <a:pt x="852" y="1456"/>
                  </a:lnTo>
                  <a:cubicBezTo>
                    <a:pt x="779" y="1472"/>
                    <a:pt x="710" y="1485"/>
                    <a:pt x="699" y="1485"/>
                  </a:cubicBezTo>
                  <a:cubicBezTo>
                    <a:pt x="688" y="1485"/>
                    <a:pt x="672" y="1456"/>
                    <a:pt x="662" y="1423"/>
                  </a:cubicBezTo>
                  <a:cubicBezTo>
                    <a:pt x="654" y="1388"/>
                    <a:pt x="633" y="1344"/>
                    <a:pt x="617" y="1324"/>
                  </a:cubicBezTo>
                  <a:cubicBezTo>
                    <a:pt x="592" y="1293"/>
                    <a:pt x="584" y="1292"/>
                    <a:pt x="553" y="1308"/>
                  </a:cubicBezTo>
                  <a:cubicBezTo>
                    <a:pt x="534" y="1317"/>
                    <a:pt x="512" y="1322"/>
                    <a:pt x="504" y="1317"/>
                  </a:cubicBezTo>
                  <a:cubicBezTo>
                    <a:pt x="496" y="1312"/>
                    <a:pt x="478" y="1242"/>
                    <a:pt x="462" y="1160"/>
                  </a:cubicBezTo>
                  <a:cubicBezTo>
                    <a:pt x="446" y="1079"/>
                    <a:pt x="427" y="1000"/>
                    <a:pt x="420" y="986"/>
                  </a:cubicBezTo>
                  <a:cubicBezTo>
                    <a:pt x="412" y="970"/>
                    <a:pt x="374" y="944"/>
                    <a:pt x="334" y="927"/>
                  </a:cubicBezTo>
                  <a:cubicBezTo>
                    <a:pt x="264" y="895"/>
                    <a:pt x="262" y="893"/>
                    <a:pt x="262" y="816"/>
                  </a:cubicBezTo>
                  <a:cubicBezTo>
                    <a:pt x="262" y="712"/>
                    <a:pt x="246" y="700"/>
                    <a:pt x="126" y="712"/>
                  </a:cubicBezTo>
                  <a:lnTo>
                    <a:pt x="27" y="720"/>
                  </a:lnTo>
                  <a:lnTo>
                    <a:pt x="17" y="669"/>
                  </a:lnTo>
                  <a:cubicBezTo>
                    <a:pt x="1" y="594"/>
                    <a:pt x="0" y="596"/>
                    <a:pt x="70" y="575"/>
                  </a:cubicBezTo>
                  <a:cubicBezTo>
                    <a:pt x="108" y="564"/>
                    <a:pt x="148" y="536"/>
                    <a:pt x="171" y="506"/>
                  </a:cubicBezTo>
                  <a:cubicBezTo>
                    <a:pt x="193" y="476"/>
                    <a:pt x="254" y="436"/>
                    <a:pt x="334" y="397"/>
                  </a:cubicBezTo>
                  <a:cubicBezTo>
                    <a:pt x="444" y="344"/>
                    <a:pt x="480" y="319"/>
                    <a:pt x="595" y="192"/>
                  </a:cubicBezTo>
                  <a:cubicBezTo>
                    <a:pt x="667" y="112"/>
                    <a:pt x="726" y="34"/>
                    <a:pt x="726" y="18"/>
                  </a:cubicBezTo>
                  <a:cubicBezTo>
                    <a:pt x="726" y="0"/>
                    <a:pt x="748" y="21"/>
                    <a:pt x="782" y="72"/>
                  </a:cubicBezTo>
                  <a:cubicBezTo>
                    <a:pt x="833" y="148"/>
                    <a:pt x="838" y="165"/>
                    <a:pt x="840" y="272"/>
                  </a:cubicBezTo>
                  <a:cubicBezTo>
                    <a:pt x="840" y="373"/>
                    <a:pt x="849" y="413"/>
                    <a:pt x="916" y="580"/>
                  </a:cubicBezTo>
                  <a:cubicBezTo>
                    <a:pt x="987" y="752"/>
                    <a:pt x="992" y="775"/>
                    <a:pt x="979" y="842"/>
                  </a:cubicBezTo>
                  <a:cubicBezTo>
                    <a:pt x="960" y="946"/>
                    <a:pt x="969" y="962"/>
                    <a:pt x="1046" y="952"/>
                  </a:cubicBezTo>
                  <a:cubicBezTo>
                    <a:pt x="1081" y="948"/>
                    <a:pt x="1113" y="949"/>
                    <a:pt x="1118" y="957"/>
                  </a:cubicBezTo>
                  <a:cubicBezTo>
                    <a:pt x="1131" y="976"/>
                    <a:pt x="1097" y="1055"/>
                    <a:pt x="1067" y="1077"/>
                  </a:cubicBezTo>
                  <a:cubicBezTo>
                    <a:pt x="1043" y="1095"/>
                    <a:pt x="1044" y="1101"/>
                    <a:pt x="1075" y="1151"/>
                  </a:cubicBezTo>
                  <a:cubicBezTo>
                    <a:pt x="1105" y="1202"/>
                    <a:pt x="1107" y="1210"/>
                    <a:pt x="1086" y="1252"/>
                  </a:cubicBezTo>
                  <a:cubicBezTo>
                    <a:pt x="1046" y="1327"/>
                    <a:pt x="1056" y="1351"/>
                    <a:pt x="1123" y="1362"/>
                  </a:cubicBezTo>
                  <a:cubicBezTo>
                    <a:pt x="1214" y="1378"/>
                    <a:pt x="1267" y="1375"/>
                    <a:pt x="1302" y="1352"/>
                  </a:cubicBezTo>
                  <a:cubicBezTo>
                    <a:pt x="1329" y="1336"/>
                    <a:pt x="1342" y="1341"/>
                    <a:pt x="1396" y="1396"/>
                  </a:cubicBezTo>
                  <a:cubicBezTo>
                    <a:pt x="1472" y="1468"/>
                    <a:pt x="1496" y="1464"/>
                    <a:pt x="1542" y="1373"/>
                  </a:cubicBezTo>
                  <a:cubicBezTo>
                    <a:pt x="1560" y="1338"/>
                    <a:pt x="1587" y="1309"/>
                    <a:pt x="1601" y="1309"/>
                  </a:cubicBezTo>
                  <a:cubicBezTo>
                    <a:pt x="1665" y="1309"/>
                    <a:pt x="1830" y="1348"/>
                    <a:pt x="1830" y="1364"/>
                  </a:cubicBezTo>
                  <a:cubicBezTo>
                    <a:pt x="1830" y="1373"/>
                    <a:pt x="1819" y="1415"/>
                    <a:pt x="1803" y="1456"/>
                  </a:cubicBezTo>
                  <a:lnTo>
                    <a:pt x="1776" y="1532"/>
                  </a:lnTo>
                  <a:lnTo>
                    <a:pt x="1865" y="1664"/>
                  </a:lnTo>
                  <a:cubicBezTo>
                    <a:pt x="2001" y="1871"/>
                    <a:pt x="1998" y="1858"/>
                    <a:pt x="1940" y="1924"/>
                  </a:cubicBezTo>
                  <a:cubicBezTo>
                    <a:pt x="1913" y="1956"/>
                    <a:pt x="1883" y="1981"/>
                    <a:pt x="1873" y="1980"/>
                  </a:cubicBezTo>
                  <a:cubicBezTo>
                    <a:pt x="1862" y="1980"/>
                    <a:pt x="1812" y="1954"/>
                    <a:pt x="1761" y="192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5" name="Орловская область"/>
            <p:cNvSpPr>
              <a:spLocks/>
            </p:cNvSpPr>
            <p:nvPr/>
          </p:nvSpPr>
          <p:spPr bwMode="auto">
            <a:xfrm>
              <a:off x="1347788" y="5556343"/>
              <a:ext cx="330994" cy="371694"/>
            </a:xfrm>
            <a:custGeom>
              <a:avLst/>
              <a:gdLst/>
              <a:ahLst/>
              <a:cxnLst>
                <a:cxn ang="0">
                  <a:pos x="243" y="606"/>
                </a:cxn>
                <a:cxn ang="0">
                  <a:pos x="210" y="491"/>
                </a:cxn>
                <a:cxn ang="0">
                  <a:pos x="93" y="294"/>
                </a:cxn>
                <a:cxn ang="0">
                  <a:pos x="8" y="172"/>
                </a:cxn>
                <a:cxn ang="0">
                  <a:pos x="136" y="44"/>
                </a:cxn>
                <a:cxn ang="0">
                  <a:pos x="183" y="25"/>
                </a:cxn>
                <a:cxn ang="0">
                  <a:pos x="315" y="19"/>
                </a:cxn>
                <a:cxn ang="0">
                  <a:pos x="427" y="40"/>
                </a:cxn>
                <a:cxn ang="0">
                  <a:pos x="437" y="118"/>
                </a:cxn>
                <a:cxn ang="0">
                  <a:pos x="495" y="248"/>
                </a:cxn>
                <a:cxn ang="0">
                  <a:pos x="480" y="529"/>
                </a:cxn>
                <a:cxn ang="0">
                  <a:pos x="338" y="622"/>
                </a:cxn>
                <a:cxn ang="0">
                  <a:pos x="243" y="606"/>
                </a:cxn>
              </a:cxnLst>
              <a:rect l="0" t="0" r="r" b="b"/>
              <a:pathLst>
                <a:path w="565" h="625">
                  <a:moveTo>
                    <a:pt x="243" y="606"/>
                  </a:moveTo>
                  <a:cubicBezTo>
                    <a:pt x="235" y="595"/>
                    <a:pt x="221" y="542"/>
                    <a:pt x="210" y="491"/>
                  </a:cubicBezTo>
                  <a:cubicBezTo>
                    <a:pt x="194" y="412"/>
                    <a:pt x="176" y="384"/>
                    <a:pt x="93" y="294"/>
                  </a:cubicBezTo>
                  <a:cubicBezTo>
                    <a:pt x="37" y="233"/>
                    <a:pt x="0" y="184"/>
                    <a:pt x="8" y="172"/>
                  </a:cubicBezTo>
                  <a:cubicBezTo>
                    <a:pt x="50" y="97"/>
                    <a:pt x="114" y="35"/>
                    <a:pt x="136" y="44"/>
                  </a:cubicBezTo>
                  <a:cubicBezTo>
                    <a:pt x="151" y="49"/>
                    <a:pt x="170" y="43"/>
                    <a:pt x="183" y="25"/>
                  </a:cubicBezTo>
                  <a:cubicBezTo>
                    <a:pt x="202" y="0"/>
                    <a:pt x="213" y="0"/>
                    <a:pt x="315" y="19"/>
                  </a:cubicBezTo>
                  <a:lnTo>
                    <a:pt x="427" y="40"/>
                  </a:lnTo>
                  <a:lnTo>
                    <a:pt x="437" y="118"/>
                  </a:lnTo>
                  <a:cubicBezTo>
                    <a:pt x="445" y="171"/>
                    <a:pt x="464" y="212"/>
                    <a:pt x="495" y="248"/>
                  </a:cubicBezTo>
                  <a:cubicBezTo>
                    <a:pt x="565" y="328"/>
                    <a:pt x="560" y="417"/>
                    <a:pt x="480" y="529"/>
                  </a:cubicBezTo>
                  <a:cubicBezTo>
                    <a:pt x="423" y="614"/>
                    <a:pt x="418" y="617"/>
                    <a:pt x="338" y="622"/>
                  </a:cubicBezTo>
                  <a:cubicBezTo>
                    <a:pt x="283" y="625"/>
                    <a:pt x="251" y="619"/>
                    <a:pt x="243" y="6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6" name="Пензенская область"/>
            <p:cNvSpPr>
              <a:spLocks/>
            </p:cNvSpPr>
            <p:nvPr/>
          </p:nvSpPr>
          <p:spPr bwMode="auto">
            <a:xfrm>
              <a:off x="2171700" y="6090056"/>
              <a:ext cx="454819" cy="514653"/>
            </a:xfrm>
            <a:custGeom>
              <a:avLst/>
              <a:gdLst/>
              <a:ahLst/>
              <a:cxnLst>
                <a:cxn ang="0">
                  <a:pos x="464" y="816"/>
                </a:cxn>
                <a:cxn ang="0">
                  <a:pos x="165" y="637"/>
                </a:cxn>
                <a:cxn ang="0">
                  <a:pos x="7" y="479"/>
                </a:cxn>
                <a:cxn ang="0">
                  <a:pos x="21" y="439"/>
                </a:cxn>
                <a:cxn ang="0">
                  <a:pos x="42" y="229"/>
                </a:cxn>
                <a:cxn ang="0">
                  <a:pos x="37" y="39"/>
                </a:cxn>
                <a:cxn ang="0">
                  <a:pos x="80" y="23"/>
                </a:cxn>
                <a:cxn ang="0">
                  <a:pos x="391" y="231"/>
                </a:cxn>
                <a:cxn ang="0">
                  <a:pos x="503" y="309"/>
                </a:cxn>
                <a:cxn ang="0">
                  <a:pos x="621" y="327"/>
                </a:cxn>
                <a:cxn ang="0">
                  <a:pos x="770" y="578"/>
                </a:cxn>
                <a:cxn ang="0">
                  <a:pos x="776" y="733"/>
                </a:cxn>
                <a:cxn ang="0">
                  <a:pos x="703" y="797"/>
                </a:cxn>
                <a:cxn ang="0">
                  <a:pos x="621" y="860"/>
                </a:cxn>
                <a:cxn ang="0">
                  <a:pos x="464" y="816"/>
                </a:cxn>
              </a:cxnLst>
              <a:rect l="0" t="0" r="r" b="b"/>
              <a:pathLst>
                <a:path w="776" h="860">
                  <a:moveTo>
                    <a:pt x="464" y="816"/>
                  </a:moveTo>
                  <a:cubicBezTo>
                    <a:pt x="319" y="775"/>
                    <a:pt x="309" y="768"/>
                    <a:pt x="165" y="637"/>
                  </a:cubicBezTo>
                  <a:cubicBezTo>
                    <a:pt x="83" y="562"/>
                    <a:pt x="11" y="490"/>
                    <a:pt x="7" y="479"/>
                  </a:cubicBezTo>
                  <a:cubicBezTo>
                    <a:pt x="0" y="466"/>
                    <a:pt x="8" y="448"/>
                    <a:pt x="21" y="439"/>
                  </a:cubicBezTo>
                  <a:cubicBezTo>
                    <a:pt x="42" y="423"/>
                    <a:pt x="45" y="388"/>
                    <a:pt x="42" y="229"/>
                  </a:cubicBezTo>
                  <a:lnTo>
                    <a:pt x="37" y="39"/>
                  </a:lnTo>
                  <a:lnTo>
                    <a:pt x="80" y="23"/>
                  </a:lnTo>
                  <a:cubicBezTo>
                    <a:pt x="143" y="0"/>
                    <a:pt x="319" y="117"/>
                    <a:pt x="391" y="231"/>
                  </a:cubicBezTo>
                  <a:cubicBezTo>
                    <a:pt x="456" y="332"/>
                    <a:pt x="464" y="338"/>
                    <a:pt x="503" y="309"/>
                  </a:cubicBezTo>
                  <a:cubicBezTo>
                    <a:pt x="528" y="292"/>
                    <a:pt x="544" y="293"/>
                    <a:pt x="621" y="327"/>
                  </a:cubicBezTo>
                  <a:cubicBezTo>
                    <a:pt x="754" y="386"/>
                    <a:pt x="760" y="397"/>
                    <a:pt x="770" y="578"/>
                  </a:cubicBezTo>
                  <a:lnTo>
                    <a:pt x="776" y="733"/>
                  </a:lnTo>
                  <a:lnTo>
                    <a:pt x="703" y="797"/>
                  </a:lnTo>
                  <a:cubicBezTo>
                    <a:pt x="663" y="832"/>
                    <a:pt x="626" y="860"/>
                    <a:pt x="621" y="860"/>
                  </a:cubicBezTo>
                  <a:cubicBezTo>
                    <a:pt x="616" y="860"/>
                    <a:pt x="546" y="839"/>
                    <a:pt x="464" y="81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7" name="Пермский край"/>
            <p:cNvSpPr>
              <a:spLocks/>
            </p:cNvSpPr>
            <p:nvPr/>
          </p:nvSpPr>
          <p:spPr bwMode="auto">
            <a:xfrm>
              <a:off x="3786188" y="5499159"/>
              <a:ext cx="976312" cy="1153203"/>
            </a:xfrm>
            <a:custGeom>
              <a:avLst/>
              <a:gdLst/>
              <a:ahLst/>
              <a:cxnLst>
                <a:cxn ang="0">
                  <a:pos x="446" y="1907"/>
                </a:cxn>
                <a:cxn ang="0">
                  <a:pos x="376" y="1808"/>
                </a:cxn>
                <a:cxn ang="0">
                  <a:pos x="320" y="1715"/>
                </a:cxn>
                <a:cxn ang="0">
                  <a:pos x="228" y="1696"/>
                </a:cxn>
                <a:cxn ang="0">
                  <a:pos x="97" y="1627"/>
                </a:cxn>
                <a:cxn ang="0">
                  <a:pos x="9" y="1463"/>
                </a:cxn>
                <a:cxn ang="0">
                  <a:pos x="75" y="1434"/>
                </a:cxn>
                <a:cxn ang="0">
                  <a:pos x="134" y="1387"/>
                </a:cxn>
                <a:cxn ang="0">
                  <a:pos x="198" y="1234"/>
                </a:cxn>
                <a:cxn ang="0">
                  <a:pos x="262" y="1040"/>
                </a:cxn>
                <a:cxn ang="0">
                  <a:pos x="318" y="843"/>
                </a:cxn>
                <a:cxn ang="0">
                  <a:pos x="377" y="760"/>
                </a:cxn>
                <a:cxn ang="0">
                  <a:pos x="379" y="648"/>
                </a:cxn>
                <a:cxn ang="0">
                  <a:pos x="393" y="554"/>
                </a:cxn>
                <a:cxn ang="0">
                  <a:pos x="574" y="384"/>
                </a:cxn>
                <a:cxn ang="0">
                  <a:pos x="494" y="274"/>
                </a:cxn>
                <a:cxn ang="0">
                  <a:pos x="409" y="93"/>
                </a:cxn>
                <a:cxn ang="0">
                  <a:pos x="460" y="2"/>
                </a:cxn>
                <a:cxn ang="0">
                  <a:pos x="561" y="7"/>
                </a:cxn>
                <a:cxn ang="0">
                  <a:pos x="651" y="93"/>
                </a:cxn>
                <a:cxn ang="0">
                  <a:pos x="819" y="207"/>
                </a:cxn>
                <a:cxn ang="0">
                  <a:pos x="950" y="245"/>
                </a:cxn>
                <a:cxn ang="0">
                  <a:pos x="1110" y="216"/>
                </a:cxn>
                <a:cxn ang="0">
                  <a:pos x="1531" y="266"/>
                </a:cxn>
                <a:cxn ang="0">
                  <a:pos x="1654" y="331"/>
                </a:cxn>
                <a:cxn ang="0">
                  <a:pos x="1622" y="411"/>
                </a:cxn>
                <a:cxn ang="0">
                  <a:pos x="1590" y="514"/>
                </a:cxn>
                <a:cxn ang="0">
                  <a:pos x="1262" y="880"/>
                </a:cxn>
                <a:cxn ang="0">
                  <a:pos x="1203" y="899"/>
                </a:cxn>
                <a:cxn ang="0">
                  <a:pos x="1211" y="975"/>
                </a:cxn>
                <a:cxn ang="0">
                  <a:pos x="1248" y="1107"/>
                </a:cxn>
                <a:cxn ang="0">
                  <a:pos x="1249" y="1207"/>
                </a:cxn>
                <a:cxn ang="0">
                  <a:pos x="1222" y="1295"/>
                </a:cxn>
                <a:cxn ang="0">
                  <a:pos x="1131" y="1375"/>
                </a:cxn>
                <a:cxn ang="0">
                  <a:pos x="998" y="1501"/>
                </a:cxn>
                <a:cxn ang="0">
                  <a:pos x="902" y="1530"/>
                </a:cxn>
                <a:cxn ang="0">
                  <a:pos x="808" y="1519"/>
                </a:cxn>
                <a:cxn ang="0">
                  <a:pos x="768" y="1599"/>
                </a:cxn>
                <a:cxn ang="0">
                  <a:pos x="726" y="1679"/>
                </a:cxn>
                <a:cxn ang="0">
                  <a:pos x="635" y="1683"/>
                </a:cxn>
                <a:cxn ang="0">
                  <a:pos x="542" y="1688"/>
                </a:cxn>
                <a:cxn ang="0">
                  <a:pos x="518" y="1799"/>
                </a:cxn>
                <a:cxn ang="0">
                  <a:pos x="446" y="1907"/>
                </a:cxn>
              </a:cxnLst>
              <a:rect l="0" t="0" r="r" b="b"/>
              <a:pathLst>
                <a:path w="1654" h="1931">
                  <a:moveTo>
                    <a:pt x="446" y="1907"/>
                  </a:moveTo>
                  <a:cubicBezTo>
                    <a:pt x="436" y="1901"/>
                    <a:pt x="404" y="1856"/>
                    <a:pt x="376" y="1808"/>
                  </a:cubicBezTo>
                  <a:cubicBezTo>
                    <a:pt x="347" y="1759"/>
                    <a:pt x="321" y="1719"/>
                    <a:pt x="320" y="1715"/>
                  </a:cubicBezTo>
                  <a:cubicBezTo>
                    <a:pt x="316" y="1714"/>
                    <a:pt x="276" y="1704"/>
                    <a:pt x="228" y="1696"/>
                  </a:cubicBezTo>
                  <a:cubicBezTo>
                    <a:pt x="161" y="1683"/>
                    <a:pt x="132" y="1667"/>
                    <a:pt x="97" y="1627"/>
                  </a:cubicBezTo>
                  <a:cubicBezTo>
                    <a:pt x="57" y="1581"/>
                    <a:pt x="0" y="1472"/>
                    <a:pt x="9" y="1463"/>
                  </a:cubicBezTo>
                  <a:cubicBezTo>
                    <a:pt x="12" y="1461"/>
                    <a:pt x="41" y="1448"/>
                    <a:pt x="75" y="1434"/>
                  </a:cubicBezTo>
                  <a:cubicBezTo>
                    <a:pt x="107" y="1421"/>
                    <a:pt x="134" y="1400"/>
                    <a:pt x="134" y="1387"/>
                  </a:cubicBezTo>
                  <a:cubicBezTo>
                    <a:pt x="134" y="1376"/>
                    <a:pt x="163" y="1306"/>
                    <a:pt x="198" y="1234"/>
                  </a:cubicBezTo>
                  <a:cubicBezTo>
                    <a:pt x="238" y="1151"/>
                    <a:pt x="262" y="1079"/>
                    <a:pt x="262" y="1040"/>
                  </a:cubicBezTo>
                  <a:cubicBezTo>
                    <a:pt x="262" y="944"/>
                    <a:pt x="280" y="883"/>
                    <a:pt x="318" y="843"/>
                  </a:cubicBezTo>
                  <a:cubicBezTo>
                    <a:pt x="337" y="824"/>
                    <a:pt x="364" y="786"/>
                    <a:pt x="377" y="760"/>
                  </a:cubicBezTo>
                  <a:cubicBezTo>
                    <a:pt x="400" y="719"/>
                    <a:pt x="400" y="706"/>
                    <a:pt x="379" y="648"/>
                  </a:cubicBezTo>
                  <a:cubicBezTo>
                    <a:pt x="358" y="586"/>
                    <a:pt x="358" y="583"/>
                    <a:pt x="393" y="554"/>
                  </a:cubicBezTo>
                  <a:cubicBezTo>
                    <a:pt x="454" y="506"/>
                    <a:pt x="561" y="403"/>
                    <a:pt x="574" y="384"/>
                  </a:cubicBezTo>
                  <a:cubicBezTo>
                    <a:pt x="579" y="375"/>
                    <a:pt x="544" y="325"/>
                    <a:pt x="494" y="274"/>
                  </a:cubicBezTo>
                  <a:cubicBezTo>
                    <a:pt x="406" y="179"/>
                    <a:pt x="404" y="178"/>
                    <a:pt x="409" y="93"/>
                  </a:cubicBezTo>
                  <a:cubicBezTo>
                    <a:pt x="414" y="11"/>
                    <a:pt x="417" y="8"/>
                    <a:pt x="460" y="2"/>
                  </a:cubicBezTo>
                  <a:cubicBezTo>
                    <a:pt x="486" y="0"/>
                    <a:pt x="531" y="2"/>
                    <a:pt x="561" y="7"/>
                  </a:cubicBezTo>
                  <a:cubicBezTo>
                    <a:pt x="606" y="16"/>
                    <a:pt x="622" y="31"/>
                    <a:pt x="651" y="93"/>
                  </a:cubicBezTo>
                  <a:cubicBezTo>
                    <a:pt x="686" y="165"/>
                    <a:pt x="689" y="168"/>
                    <a:pt x="819" y="207"/>
                  </a:cubicBezTo>
                  <a:lnTo>
                    <a:pt x="950" y="245"/>
                  </a:lnTo>
                  <a:lnTo>
                    <a:pt x="1110" y="216"/>
                  </a:lnTo>
                  <a:cubicBezTo>
                    <a:pt x="1288" y="183"/>
                    <a:pt x="1310" y="186"/>
                    <a:pt x="1531" y="266"/>
                  </a:cubicBezTo>
                  <a:cubicBezTo>
                    <a:pt x="1598" y="290"/>
                    <a:pt x="1654" y="320"/>
                    <a:pt x="1654" y="331"/>
                  </a:cubicBezTo>
                  <a:cubicBezTo>
                    <a:pt x="1654" y="343"/>
                    <a:pt x="1640" y="379"/>
                    <a:pt x="1622" y="411"/>
                  </a:cubicBezTo>
                  <a:cubicBezTo>
                    <a:pt x="1604" y="445"/>
                    <a:pt x="1590" y="490"/>
                    <a:pt x="1590" y="514"/>
                  </a:cubicBezTo>
                  <a:cubicBezTo>
                    <a:pt x="1590" y="587"/>
                    <a:pt x="1358" y="848"/>
                    <a:pt x="1262" y="880"/>
                  </a:cubicBezTo>
                  <a:lnTo>
                    <a:pt x="1203" y="899"/>
                  </a:lnTo>
                  <a:lnTo>
                    <a:pt x="1211" y="975"/>
                  </a:lnTo>
                  <a:cubicBezTo>
                    <a:pt x="1216" y="1016"/>
                    <a:pt x="1232" y="1075"/>
                    <a:pt x="1248" y="1107"/>
                  </a:cubicBezTo>
                  <a:cubicBezTo>
                    <a:pt x="1273" y="1162"/>
                    <a:pt x="1273" y="1168"/>
                    <a:pt x="1249" y="1207"/>
                  </a:cubicBezTo>
                  <a:cubicBezTo>
                    <a:pt x="1235" y="1229"/>
                    <a:pt x="1222" y="1267"/>
                    <a:pt x="1222" y="1295"/>
                  </a:cubicBezTo>
                  <a:cubicBezTo>
                    <a:pt x="1222" y="1338"/>
                    <a:pt x="1214" y="1344"/>
                    <a:pt x="1131" y="1375"/>
                  </a:cubicBezTo>
                  <a:cubicBezTo>
                    <a:pt x="1028" y="1413"/>
                    <a:pt x="998" y="1442"/>
                    <a:pt x="998" y="1501"/>
                  </a:cubicBezTo>
                  <a:cubicBezTo>
                    <a:pt x="998" y="1539"/>
                    <a:pt x="996" y="1539"/>
                    <a:pt x="902" y="1530"/>
                  </a:cubicBezTo>
                  <a:lnTo>
                    <a:pt x="808" y="1519"/>
                  </a:lnTo>
                  <a:lnTo>
                    <a:pt x="768" y="1599"/>
                  </a:lnTo>
                  <a:lnTo>
                    <a:pt x="726" y="1679"/>
                  </a:lnTo>
                  <a:lnTo>
                    <a:pt x="635" y="1683"/>
                  </a:lnTo>
                  <a:lnTo>
                    <a:pt x="542" y="1688"/>
                  </a:lnTo>
                  <a:lnTo>
                    <a:pt x="518" y="1799"/>
                  </a:lnTo>
                  <a:cubicBezTo>
                    <a:pt x="494" y="1907"/>
                    <a:pt x="478" y="1931"/>
                    <a:pt x="446" y="190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8" name="Приморский край"/>
            <p:cNvSpPr>
              <a:spLocks/>
            </p:cNvSpPr>
            <p:nvPr/>
          </p:nvSpPr>
          <p:spPr bwMode="auto">
            <a:xfrm>
              <a:off x="13956507" y="6966872"/>
              <a:ext cx="654843" cy="1744101"/>
            </a:xfrm>
            <a:custGeom>
              <a:avLst/>
              <a:gdLst/>
              <a:ahLst/>
              <a:cxnLst>
                <a:cxn ang="0">
                  <a:pos x="277" y="2916"/>
                </a:cxn>
                <a:cxn ang="0">
                  <a:pos x="320" y="2784"/>
                </a:cxn>
                <a:cxn ang="0">
                  <a:pos x="384" y="2644"/>
                </a:cxn>
                <a:cxn ang="0">
                  <a:pos x="280" y="2459"/>
                </a:cxn>
                <a:cxn ang="0">
                  <a:pos x="88" y="2224"/>
                </a:cxn>
                <a:cxn ang="0">
                  <a:pos x="0" y="2128"/>
                </a:cxn>
                <a:cxn ang="0">
                  <a:pos x="68" y="1926"/>
                </a:cxn>
                <a:cxn ang="0">
                  <a:pos x="189" y="1889"/>
                </a:cxn>
                <a:cxn ang="0">
                  <a:pos x="384" y="1819"/>
                </a:cxn>
                <a:cxn ang="0">
                  <a:pos x="362" y="1737"/>
                </a:cxn>
                <a:cxn ang="0">
                  <a:pos x="328" y="1505"/>
                </a:cxn>
                <a:cxn ang="0">
                  <a:pos x="279" y="1251"/>
                </a:cxn>
                <a:cxn ang="0">
                  <a:pos x="253" y="1121"/>
                </a:cxn>
                <a:cxn ang="0">
                  <a:pos x="295" y="1099"/>
                </a:cxn>
                <a:cxn ang="0">
                  <a:pos x="298" y="1038"/>
                </a:cxn>
                <a:cxn ang="0">
                  <a:pos x="314" y="923"/>
                </a:cxn>
                <a:cxn ang="0">
                  <a:pos x="356" y="849"/>
                </a:cxn>
                <a:cxn ang="0">
                  <a:pos x="602" y="849"/>
                </a:cxn>
                <a:cxn ang="0">
                  <a:pos x="690" y="771"/>
                </a:cxn>
                <a:cxn ang="0">
                  <a:pos x="776" y="692"/>
                </a:cxn>
                <a:cxn ang="0">
                  <a:pos x="733" y="603"/>
                </a:cxn>
                <a:cxn ang="0">
                  <a:pos x="690" y="515"/>
                </a:cxn>
                <a:cxn ang="0">
                  <a:pos x="749" y="510"/>
                </a:cxn>
                <a:cxn ang="0">
                  <a:pos x="818" y="465"/>
                </a:cxn>
                <a:cxn ang="0">
                  <a:pos x="816" y="233"/>
                </a:cxn>
                <a:cxn ang="0">
                  <a:pos x="743" y="240"/>
                </a:cxn>
                <a:cxn ang="0">
                  <a:pos x="639" y="232"/>
                </a:cxn>
                <a:cxn ang="0">
                  <a:pos x="592" y="195"/>
                </a:cxn>
                <a:cxn ang="0">
                  <a:pos x="658" y="91"/>
                </a:cxn>
                <a:cxn ang="0">
                  <a:pos x="724" y="0"/>
                </a:cxn>
                <a:cxn ang="0">
                  <a:pos x="797" y="52"/>
                </a:cxn>
                <a:cxn ang="0">
                  <a:pos x="877" y="150"/>
                </a:cxn>
                <a:cxn ang="0">
                  <a:pos x="935" y="216"/>
                </a:cxn>
                <a:cxn ang="0">
                  <a:pos x="997" y="299"/>
                </a:cxn>
                <a:cxn ang="0">
                  <a:pos x="1040" y="497"/>
                </a:cxn>
                <a:cxn ang="0">
                  <a:pos x="1084" y="1297"/>
                </a:cxn>
                <a:cxn ang="0">
                  <a:pos x="1092" y="1961"/>
                </a:cxn>
                <a:cxn ang="0">
                  <a:pos x="989" y="2185"/>
                </a:cxn>
                <a:cxn ang="0">
                  <a:pos x="887" y="2408"/>
                </a:cxn>
                <a:cxn ang="0">
                  <a:pos x="690" y="2467"/>
                </a:cxn>
                <a:cxn ang="0">
                  <a:pos x="474" y="2544"/>
                </a:cxn>
                <a:cxn ang="0">
                  <a:pos x="445" y="2672"/>
                </a:cxn>
                <a:cxn ang="0">
                  <a:pos x="407" y="2856"/>
                </a:cxn>
                <a:cxn ang="0">
                  <a:pos x="336" y="2929"/>
                </a:cxn>
                <a:cxn ang="0">
                  <a:pos x="277" y="2916"/>
                </a:cxn>
              </a:cxnLst>
              <a:rect l="0" t="0" r="r" b="b"/>
              <a:pathLst>
                <a:path w="1092" h="2929">
                  <a:moveTo>
                    <a:pt x="277" y="2916"/>
                  </a:moveTo>
                  <a:cubicBezTo>
                    <a:pt x="263" y="2907"/>
                    <a:pt x="274" y="2872"/>
                    <a:pt x="320" y="2784"/>
                  </a:cubicBezTo>
                  <a:cubicBezTo>
                    <a:pt x="356" y="2718"/>
                    <a:pt x="384" y="2656"/>
                    <a:pt x="384" y="2644"/>
                  </a:cubicBezTo>
                  <a:cubicBezTo>
                    <a:pt x="384" y="2633"/>
                    <a:pt x="338" y="2550"/>
                    <a:pt x="280" y="2459"/>
                  </a:cubicBezTo>
                  <a:cubicBezTo>
                    <a:pt x="208" y="2342"/>
                    <a:pt x="151" y="2273"/>
                    <a:pt x="88" y="2224"/>
                  </a:cubicBezTo>
                  <a:cubicBezTo>
                    <a:pt x="40" y="2185"/>
                    <a:pt x="0" y="2142"/>
                    <a:pt x="0" y="2128"/>
                  </a:cubicBezTo>
                  <a:cubicBezTo>
                    <a:pt x="0" y="2096"/>
                    <a:pt x="48" y="1950"/>
                    <a:pt x="68" y="1926"/>
                  </a:cubicBezTo>
                  <a:cubicBezTo>
                    <a:pt x="76" y="1916"/>
                    <a:pt x="130" y="1900"/>
                    <a:pt x="189" y="1889"/>
                  </a:cubicBezTo>
                  <a:cubicBezTo>
                    <a:pt x="317" y="1868"/>
                    <a:pt x="384" y="1844"/>
                    <a:pt x="384" y="1819"/>
                  </a:cubicBezTo>
                  <a:cubicBezTo>
                    <a:pt x="384" y="1809"/>
                    <a:pt x="375" y="1772"/>
                    <a:pt x="362" y="1737"/>
                  </a:cubicBezTo>
                  <a:cubicBezTo>
                    <a:pt x="349" y="1702"/>
                    <a:pt x="335" y="1596"/>
                    <a:pt x="328" y="1505"/>
                  </a:cubicBezTo>
                  <a:cubicBezTo>
                    <a:pt x="320" y="1379"/>
                    <a:pt x="308" y="1315"/>
                    <a:pt x="279" y="1251"/>
                  </a:cubicBezTo>
                  <a:cubicBezTo>
                    <a:pt x="239" y="1161"/>
                    <a:pt x="231" y="1121"/>
                    <a:pt x="253" y="1121"/>
                  </a:cubicBezTo>
                  <a:cubicBezTo>
                    <a:pt x="261" y="1121"/>
                    <a:pt x="279" y="1112"/>
                    <a:pt x="295" y="1099"/>
                  </a:cubicBezTo>
                  <a:cubicBezTo>
                    <a:pt x="324" y="1080"/>
                    <a:pt x="324" y="1075"/>
                    <a:pt x="298" y="1038"/>
                  </a:cubicBezTo>
                  <a:cubicBezTo>
                    <a:pt x="274" y="1000"/>
                    <a:pt x="274" y="995"/>
                    <a:pt x="314" y="923"/>
                  </a:cubicBezTo>
                  <a:lnTo>
                    <a:pt x="356" y="849"/>
                  </a:lnTo>
                  <a:lnTo>
                    <a:pt x="602" y="849"/>
                  </a:lnTo>
                  <a:lnTo>
                    <a:pt x="690" y="771"/>
                  </a:lnTo>
                  <a:lnTo>
                    <a:pt x="776" y="692"/>
                  </a:lnTo>
                  <a:lnTo>
                    <a:pt x="733" y="603"/>
                  </a:lnTo>
                  <a:lnTo>
                    <a:pt x="690" y="515"/>
                  </a:lnTo>
                  <a:lnTo>
                    <a:pt x="749" y="510"/>
                  </a:lnTo>
                  <a:cubicBezTo>
                    <a:pt x="796" y="505"/>
                    <a:pt x="810" y="497"/>
                    <a:pt x="818" y="465"/>
                  </a:cubicBezTo>
                  <a:cubicBezTo>
                    <a:pt x="836" y="403"/>
                    <a:pt x="834" y="244"/>
                    <a:pt x="816" y="233"/>
                  </a:cubicBezTo>
                  <a:cubicBezTo>
                    <a:pt x="808" y="227"/>
                    <a:pt x="775" y="230"/>
                    <a:pt x="743" y="240"/>
                  </a:cubicBezTo>
                  <a:cubicBezTo>
                    <a:pt x="698" y="252"/>
                    <a:pt x="674" y="249"/>
                    <a:pt x="639" y="232"/>
                  </a:cubicBezTo>
                  <a:cubicBezTo>
                    <a:pt x="613" y="219"/>
                    <a:pt x="592" y="203"/>
                    <a:pt x="592" y="195"/>
                  </a:cubicBezTo>
                  <a:cubicBezTo>
                    <a:pt x="592" y="188"/>
                    <a:pt x="621" y="140"/>
                    <a:pt x="658" y="91"/>
                  </a:cubicBezTo>
                  <a:lnTo>
                    <a:pt x="724" y="0"/>
                  </a:lnTo>
                  <a:lnTo>
                    <a:pt x="797" y="52"/>
                  </a:lnTo>
                  <a:cubicBezTo>
                    <a:pt x="850" y="91"/>
                    <a:pt x="874" y="120"/>
                    <a:pt x="877" y="150"/>
                  </a:cubicBezTo>
                  <a:cubicBezTo>
                    <a:pt x="882" y="182"/>
                    <a:pt x="896" y="200"/>
                    <a:pt x="935" y="216"/>
                  </a:cubicBezTo>
                  <a:cubicBezTo>
                    <a:pt x="978" y="233"/>
                    <a:pt x="989" y="248"/>
                    <a:pt x="997" y="299"/>
                  </a:cubicBezTo>
                  <a:cubicBezTo>
                    <a:pt x="1004" y="332"/>
                    <a:pt x="1023" y="422"/>
                    <a:pt x="1040" y="497"/>
                  </a:cubicBezTo>
                  <a:cubicBezTo>
                    <a:pt x="1072" y="620"/>
                    <a:pt x="1076" y="691"/>
                    <a:pt x="1084" y="1297"/>
                  </a:cubicBezTo>
                  <a:lnTo>
                    <a:pt x="1092" y="1961"/>
                  </a:lnTo>
                  <a:lnTo>
                    <a:pt x="989" y="2185"/>
                  </a:lnTo>
                  <a:lnTo>
                    <a:pt x="887" y="2408"/>
                  </a:lnTo>
                  <a:lnTo>
                    <a:pt x="690" y="2467"/>
                  </a:lnTo>
                  <a:cubicBezTo>
                    <a:pt x="583" y="2500"/>
                    <a:pt x="485" y="2534"/>
                    <a:pt x="474" y="2544"/>
                  </a:cubicBezTo>
                  <a:cubicBezTo>
                    <a:pt x="461" y="2553"/>
                    <a:pt x="450" y="2609"/>
                    <a:pt x="445" y="2672"/>
                  </a:cubicBezTo>
                  <a:cubicBezTo>
                    <a:pt x="440" y="2732"/>
                    <a:pt x="423" y="2814"/>
                    <a:pt x="407" y="2856"/>
                  </a:cubicBezTo>
                  <a:cubicBezTo>
                    <a:pt x="383" y="2915"/>
                    <a:pt x="368" y="2929"/>
                    <a:pt x="336" y="2929"/>
                  </a:cubicBezTo>
                  <a:cubicBezTo>
                    <a:pt x="314" y="2928"/>
                    <a:pt x="288" y="2923"/>
                    <a:pt x="277" y="2916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9" name="Псковская область"/>
            <p:cNvSpPr>
              <a:spLocks/>
            </p:cNvSpPr>
            <p:nvPr/>
          </p:nvSpPr>
          <p:spPr bwMode="auto">
            <a:xfrm>
              <a:off x="1383507" y="4060037"/>
              <a:ext cx="466725" cy="733857"/>
            </a:xfrm>
            <a:custGeom>
              <a:avLst/>
              <a:gdLst/>
              <a:ahLst/>
              <a:cxnLst>
                <a:cxn ang="0">
                  <a:pos x="193" y="1171"/>
                </a:cxn>
                <a:cxn ang="0">
                  <a:pos x="9" y="677"/>
                </a:cxn>
                <a:cxn ang="0">
                  <a:pos x="251" y="267"/>
                </a:cxn>
                <a:cxn ang="0">
                  <a:pos x="324" y="240"/>
                </a:cxn>
                <a:cxn ang="0">
                  <a:pos x="492" y="114"/>
                </a:cxn>
                <a:cxn ang="0">
                  <a:pos x="670" y="0"/>
                </a:cxn>
                <a:cxn ang="0">
                  <a:pos x="776" y="283"/>
                </a:cxn>
                <a:cxn ang="0">
                  <a:pos x="787" y="400"/>
                </a:cxn>
                <a:cxn ang="0">
                  <a:pos x="747" y="400"/>
                </a:cxn>
                <a:cxn ang="0">
                  <a:pos x="675" y="515"/>
                </a:cxn>
                <a:cxn ang="0">
                  <a:pos x="694" y="616"/>
                </a:cxn>
                <a:cxn ang="0">
                  <a:pos x="630" y="728"/>
                </a:cxn>
                <a:cxn ang="0">
                  <a:pos x="400" y="1063"/>
                </a:cxn>
                <a:cxn ang="0">
                  <a:pos x="382" y="1163"/>
                </a:cxn>
                <a:cxn ang="0">
                  <a:pos x="252" y="1232"/>
                </a:cxn>
                <a:cxn ang="0">
                  <a:pos x="193" y="1171"/>
                </a:cxn>
              </a:cxnLst>
              <a:rect l="0" t="0" r="r" b="b"/>
              <a:pathLst>
                <a:path w="787" h="1232">
                  <a:moveTo>
                    <a:pt x="193" y="1171"/>
                  </a:moveTo>
                  <a:cubicBezTo>
                    <a:pt x="123" y="1034"/>
                    <a:pt x="0" y="704"/>
                    <a:pt x="9" y="677"/>
                  </a:cubicBezTo>
                  <a:cubicBezTo>
                    <a:pt x="24" y="635"/>
                    <a:pt x="222" y="301"/>
                    <a:pt x="251" y="267"/>
                  </a:cubicBezTo>
                  <a:cubicBezTo>
                    <a:pt x="264" y="253"/>
                    <a:pt x="297" y="240"/>
                    <a:pt x="324" y="240"/>
                  </a:cubicBezTo>
                  <a:cubicBezTo>
                    <a:pt x="392" y="240"/>
                    <a:pt x="432" y="210"/>
                    <a:pt x="492" y="114"/>
                  </a:cubicBezTo>
                  <a:cubicBezTo>
                    <a:pt x="542" y="37"/>
                    <a:pt x="601" y="0"/>
                    <a:pt x="670" y="0"/>
                  </a:cubicBezTo>
                  <a:cubicBezTo>
                    <a:pt x="708" y="0"/>
                    <a:pt x="763" y="146"/>
                    <a:pt x="776" y="283"/>
                  </a:cubicBezTo>
                  <a:lnTo>
                    <a:pt x="787" y="400"/>
                  </a:lnTo>
                  <a:lnTo>
                    <a:pt x="747" y="400"/>
                  </a:lnTo>
                  <a:cubicBezTo>
                    <a:pt x="688" y="400"/>
                    <a:pt x="665" y="437"/>
                    <a:pt x="675" y="515"/>
                  </a:cubicBezTo>
                  <a:cubicBezTo>
                    <a:pt x="680" y="554"/>
                    <a:pt x="688" y="599"/>
                    <a:pt x="694" y="616"/>
                  </a:cubicBezTo>
                  <a:cubicBezTo>
                    <a:pt x="700" y="639"/>
                    <a:pt x="683" y="669"/>
                    <a:pt x="630" y="728"/>
                  </a:cubicBezTo>
                  <a:cubicBezTo>
                    <a:pt x="435" y="939"/>
                    <a:pt x="417" y="965"/>
                    <a:pt x="400" y="1063"/>
                  </a:cubicBezTo>
                  <a:cubicBezTo>
                    <a:pt x="390" y="1115"/>
                    <a:pt x="382" y="1160"/>
                    <a:pt x="382" y="1163"/>
                  </a:cubicBezTo>
                  <a:cubicBezTo>
                    <a:pt x="382" y="1176"/>
                    <a:pt x="276" y="1232"/>
                    <a:pt x="252" y="1232"/>
                  </a:cubicBezTo>
                  <a:cubicBezTo>
                    <a:pt x="238" y="1232"/>
                    <a:pt x="211" y="1205"/>
                    <a:pt x="193" y="117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0" name="Республика Адыгея"/>
            <p:cNvSpPr>
              <a:spLocks/>
            </p:cNvSpPr>
            <p:nvPr/>
          </p:nvSpPr>
          <p:spPr bwMode="auto">
            <a:xfrm>
              <a:off x="588169" y="7214668"/>
              <a:ext cx="197644" cy="352632"/>
            </a:xfrm>
            <a:custGeom>
              <a:avLst/>
              <a:gdLst>
                <a:gd name="T0" fmla="*/ 30 w 21"/>
                <a:gd name="T1" fmla="*/ 556 h 37"/>
                <a:gd name="T2" fmla="*/ 3 w 21"/>
                <a:gd name="T3" fmla="*/ 500 h 37"/>
                <a:gd name="T4" fmla="*/ 35 w 21"/>
                <a:gd name="T5" fmla="*/ 489 h 37"/>
                <a:gd name="T6" fmla="*/ 96 w 21"/>
                <a:gd name="T7" fmla="*/ 473 h 37"/>
                <a:gd name="T8" fmla="*/ 101 w 21"/>
                <a:gd name="T9" fmla="*/ 425 h 37"/>
                <a:gd name="T10" fmla="*/ 142 w 21"/>
                <a:gd name="T11" fmla="*/ 321 h 37"/>
                <a:gd name="T12" fmla="*/ 232 w 21"/>
                <a:gd name="T13" fmla="*/ 200 h 37"/>
                <a:gd name="T14" fmla="*/ 168 w 21"/>
                <a:gd name="T15" fmla="*/ 185 h 37"/>
                <a:gd name="T16" fmla="*/ 22 w 21"/>
                <a:gd name="T17" fmla="*/ 60 h 37"/>
                <a:gd name="T18" fmla="*/ 80 w 21"/>
                <a:gd name="T19" fmla="*/ 46 h 37"/>
                <a:gd name="T20" fmla="*/ 194 w 21"/>
                <a:gd name="T21" fmla="*/ 89 h 37"/>
                <a:gd name="T22" fmla="*/ 282 w 21"/>
                <a:gd name="T23" fmla="*/ 145 h 37"/>
                <a:gd name="T24" fmla="*/ 307 w 21"/>
                <a:gd name="T25" fmla="*/ 435 h 37"/>
                <a:gd name="T26" fmla="*/ 272 w 21"/>
                <a:gd name="T27" fmla="*/ 412 h 37"/>
                <a:gd name="T28" fmla="*/ 234 w 21"/>
                <a:gd name="T29" fmla="*/ 361 h 37"/>
                <a:gd name="T30" fmla="*/ 144 w 21"/>
                <a:gd name="T31" fmla="*/ 481 h 37"/>
                <a:gd name="T32" fmla="*/ 62 w 21"/>
                <a:gd name="T33" fmla="*/ 601 h 37"/>
                <a:gd name="T34" fmla="*/ 30 w 21"/>
                <a:gd name="T35" fmla="*/ 556 h 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37"/>
                <a:gd name="T56" fmla="*/ 330 w 21"/>
                <a:gd name="T57" fmla="*/ 601 h 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37">
                  <a:moveTo>
                    <a:pt x="2" y="34"/>
                  </a:moveTo>
                  <a:cubicBezTo>
                    <a:pt x="1" y="33"/>
                    <a:pt x="0" y="31"/>
                    <a:pt x="0" y="31"/>
                  </a:cubicBezTo>
                  <a:cubicBezTo>
                    <a:pt x="0" y="30"/>
                    <a:pt x="1" y="30"/>
                    <a:pt x="2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8"/>
                    <a:pt x="7" y="28"/>
                    <a:pt x="6" y="26"/>
                  </a:cubicBezTo>
                  <a:cubicBezTo>
                    <a:pt x="4" y="23"/>
                    <a:pt x="5" y="22"/>
                    <a:pt x="9" y="20"/>
                  </a:cubicBezTo>
                  <a:cubicBezTo>
                    <a:pt x="13" y="18"/>
                    <a:pt x="16" y="14"/>
                    <a:pt x="15" y="12"/>
                  </a:cubicBezTo>
                  <a:cubicBezTo>
                    <a:pt x="14" y="12"/>
                    <a:pt x="13" y="11"/>
                    <a:pt x="11" y="11"/>
                  </a:cubicBezTo>
                  <a:cubicBezTo>
                    <a:pt x="7" y="11"/>
                    <a:pt x="2" y="8"/>
                    <a:pt x="1" y="4"/>
                  </a:cubicBezTo>
                  <a:cubicBezTo>
                    <a:pt x="1" y="0"/>
                    <a:pt x="2" y="0"/>
                    <a:pt x="5" y="3"/>
                  </a:cubicBezTo>
                  <a:cubicBezTo>
                    <a:pt x="7" y="5"/>
                    <a:pt x="9" y="5"/>
                    <a:pt x="12" y="5"/>
                  </a:cubicBezTo>
                  <a:cubicBezTo>
                    <a:pt x="16" y="5"/>
                    <a:pt x="16" y="6"/>
                    <a:pt x="18" y="9"/>
                  </a:cubicBezTo>
                  <a:cubicBezTo>
                    <a:pt x="20" y="14"/>
                    <a:pt x="21" y="24"/>
                    <a:pt x="20" y="27"/>
                  </a:cubicBezTo>
                  <a:cubicBezTo>
                    <a:pt x="19" y="28"/>
                    <a:pt x="18" y="28"/>
                    <a:pt x="17" y="25"/>
                  </a:cubicBezTo>
                  <a:cubicBezTo>
                    <a:pt x="17" y="24"/>
                    <a:pt x="16" y="22"/>
                    <a:pt x="15" y="22"/>
                  </a:cubicBezTo>
                  <a:cubicBezTo>
                    <a:pt x="14" y="22"/>
                    <a:pt x="12" y="25"/>
                    <a:pt x="9" y="30"/>
                  </a:cubicBezTo>
                  <a:cubicBezTo>
                    <a:pt x="7" y="34"/>
                    <a:pt x="4" y="37"/>
                    <a:pt x="4" y="37"/>
                  </a:cubicBezTo>
                  <a:cubicBezTo>
                    <a:pt x="4" y="37"/>
                    <a:pt x="3" y="36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1" name="Республика Алтай"/>
            <p:cNvSpPr>
              <a:spLocks/>
            </p:cNvSpPr>
            <p:nvPr/>
          </p:nvSpPr>
          <p:spPr bwMode="auto">
            <a:xfrm>
              <a:off x="7077075" y="8358341"/>
              <a:ext cx="750094" cy="724326"/>
            </a:xfrm>
            <a:custGeom>
              <a:avLst/>
              <a:gdLst/>
              <a:ahLst/>
              <a:cxnLst>
                <a:cxn ang="0">
                  <a:pos x="760" y="1204"/>
                </a:cxn>
                <a:cxn ang="0">
                  <a:pos x="660" y="1124"/>
                </a:cxn>
                <a:cxn ang="0">
                  <a:pos x="604" y="1024"/>
                </a:cxn>
                <a:cxn ang="0">
                  <a:pos x="508" y="1001"/>
                </a:cxn>
                <a:cxn ang="0">
                  <a:pos x="260" y="1011"/>
                </a:cxn>
                <a:cxn ang="0">
                  <a:pos x="14" y="684"/>
                </a:cxn>
                <a:cxn ang="0">
                  <a:pos x="60" y="673"/>
                </a:cxn>
                <a:cxn ang="0">
                  <a:pos x="120" y="608"/>
                </a:cxn>
                <a:cxn ang="0">
                  <a:pos x="115" y="528"/>
                </a:cxn>
                <a:cxn ang="0">
                  <a:pos x="169" y="428"/>
                </a:cxn>
                <a:cxn ang="0">
                  <a:pos x="371" y="289"/>
                </a:cxn>
                <a:cxn ang="0">
                  <a:pos x="552" y="208"/>
                </a:cxn>
                <a:cxn ang="0">
                  <a:pos x="652" y="121"/>
                </a:cxn>
                <a:cxn ang="0">
                  <a:pos x="819" y="32"/>
                </a:cxn>
                <a:cxn ang="0">
                  <a:pos x="961" y="72"/>
                </a:cxn>
                <a:cxn ang="0">
                  <a:pos x="913" y="177"/>
                </a:cxn>
                <a:cxn ang="0">
                  <a:pos x="872" y="328"/>
                </a:cxn>
                <a:cxn ang="0">
                  <a:pos x="876" y="440"/>
                </a:cxn>
                <a:cxn ang="0">
                  <a:pos x="947" y="460"/>
                </a:cxn>
                <a:cxn ang="0">
                  <a:pos x="1052" y="457"/>
                </a:cxn>
                <a:cxn ang="0">
                  <a:pos x="1137" y="542"/>
                </a:cxn>
                <a:cxn ang="0">
                  <a:pos x="1222" y="708"/>
                </a:cxn>
                <a:cxn ang="0">
                  <a:pos x="1259" y="769"/>
                </a:cxn>
                <a:cxn ang="0">
                  <a:pos x="1214" y="816"/>
                </a:cxn>
                <a:cxn ang="0">
                  <a:pos x="1168" y="864"/>
                </a:cxn>
                <a:cxn ang="0">
                  <a:pos x="1217" y="920"/>
                </a:cxn>
                <a:cxn ang="0">
                  <a:pos x="1232" y="1028"/>
                </a:cxn>
                <a:cxn ang="0">
                  <a:pos x="1078" y="1067"/>
                </a:cxn>
                <a:cxn ang="0">
                  <a:pos x="896" y="1156"/>
                </a:cxn>
                <a:cxn ang="0">
                  <a:pos x="830" y="1214"/>
                </a:cxn>
                <a:cxn ang="0">
                  <a:pos x="760" y="1204"/>
                </a:cxn>
              </a:cxnLst>
              <a:rect l="0" t="0" r="r" b="b"/>
              <a:pathLst>
                <a:path w="1270" h="1216">
                  <a:moveTo>
                    <a:pt x="760" y="1204"/>
                  </a:moveTo>
                  <a:cubicBezTo>
                    <a:pt x="716" y="1200"/>
                    <a:pt x="697" y="1184"/>
                    <a:pt x="660" y="1124"/>
                  </a:cubicBezTo>
                  <a:cubicBezTo>
                    <a:pt x="633" y="1084"/>
                    <a:pt x="609" y="1038"/>
                    <a:pt x="604" y="1024"/>
                  </a:cubicBezTo>
                  <a:cubicBezTo>
                    <a:pt x="592" y="984"/>
                    <a:pt x="558" y="976"/>
                    <a:pt x="508" y="1001"/>
                  </a:cubicBezTo>
                  <a:cubicBezTo>
                    <a:pt x="464" y="1025"/>
                    <a:pt x="331" y="1030"/>
                    <a:pt x="260" y="1011"/>
                  </a:cubicBezTo>
                  <a:cubicBezTo>
                    <a:pt x="219" y="1000"/>
                    <a:pt x="0" y="708"/>
                    <a:pt x="14" y="684"/>
                  </a:cubicBezTo>
                  <a:cubicBezTo>
                    <a:pt x="19" y="678"/>
                    <a:pt x="40" y="673"/>
                    <a:pt x="60" y="673"/>
                  </a:cubicBezTo>
                  <a:cubicBezTo>
                    <a:pt x="92" y="673"/>
                    <a:pt x="104" y="660"/>
                    <a:pt x="120" y="608"/>
                  </a:cubicBezTo>
                  <a:cubicBezTo>
                    <a:pt x="136" y="552"/>
                    <a:pt x="136" y="539"/>
                    <a:pt x="115" y="528"/>
                  </a:cubicBezTo>
                  <a:cubicBezTo>
                    <a:pt x="27" y="476"/>
                    <a:pt x="28" y="475"/>
                    <a:pt x="169" y="428"/>
                  </a:cubicBezTo>
                  <a:cubicBezTo>
                    <a:pt x="300" y="385"/>
                    <a:pt x="307" y="380"/>
                    <a:pt x="371" y="289"/>
                  </a:cubicBezTo>
                  <a:cubicBezTo>
                    <a:pt x="441" y="188"/>
                    <a:pt x="452" y="184"/>
                    <a:pt x="552" y="208"/>
                  </a:cubicBezTo>
                  <a:cubicBezTo>
                    <a:pt x="622" y="224"/>
                    <a:pt x="635" y="212"/>
                    <a:pt x="652" y="121"/>
                  </a:cubicBezTo>
                  <a:cubicBezTo>
                    <a:pt x="673" y="1"/>
                    <a:pt x="675" y="0"/>
                    <a:pt x="819" y="32"/>
                  </a:cubicBezTo>
                  <a:cubicBezTo>
                    <a:pt x="888" y="48"/>
                    <a:pt x="952" y="65"/>
                    <a:pt x="961" y="72"/>
                  </a:cubicBezTo>
                  <a:cubicBezTo>
                    <a:pt x="987" y="86"/>
                    <a:pt x="966" y="131"/>
                    <a:pt x="913" y="177"/>
                  </a:cubicBezTo>
                  <a:cubicBezTo>
                    <a:pt x="868" y="214"/>
                    <a:pt x="867" y="222"/>
                    <a:pt x="872" y="328"/>
                  </a:cubicBezTo>
                  <a:lnTo>
                    <a:pt x="876" y="440"/>
                  </a:lnTo>
                  <a:lnTo>
                    <a:pt x="947" y="460"/>
                  </a:lnTo>
                  <a:cubicBezTo>
                    <a:pt x="1008" y="476"/>
                    <a:pt x="1024" y="476"/>
                    <a:pt x="1052" y="457"/>
                  </a:cubicBezTo>
                  <a:cubicBezTo>
                    <a:pt x="1086" y="436"/>
                    <a:pt x="1089" y="440"/>
                    <a:pt x="1137" y="542"/>
                  </a:cubicBezTo>
                  <a:cubicBezTo>
                    <a:pt x="1164" y="601"/>
                    <a:pt x="1203" y="676"/>
                    <a:pt x="1222" y="708"/>
                  </a:cubicBezTo>
                  <a:lnTo>
                    <a:pt x="1259" y="769"/>
                  </a:lnTo>
                  <a:lnTo>
                    <a:pt x="1214" y="816"/>
                  </a:lnTo>
                  <a:lnTo>
                    <a:pt x="1168" y="864"/>
                  </a:lnTo>
                  <a:lnTo>
                    <a:pt x="1217" y="920"/>
                  </a:lnTo>
                  <a:cubicBezTo>
                    <a:pt x="1265" y="974"/>
                    <a:pt x="1270" y="1016"/>
                    <a:pt x="1232" y="1028"/>
                  </a:cubicBezTo>
                  <a:cubicBezTo>
                    <a:pt x="1220" y="1033"/>
                    <a:pt x="1152" y="1049"/>
                    <a:pt x="1078" y="1067"/>
                  </a:cubicBezTo>
                  <a:cubicBezTo>
                    <a:pt x="960" y="1094"/>
                    <a:pt x="939" y="1104"/>
                    <a:pt x="896" y="1156"/>
                  </a:cubicBezTo>
                  <a:cubicBezTo>
                    <a:pt x="868" y="1190"/>
                    <a:pt x="840" y="1216"/>
                    <a:pt x="830" y="1214"/>
                  </a:cubicBezTo>
                  <a:cubicBezTo>
                    <a:pt x="820" y="1212"/>
                    <a:pt x="788" y="1209"/>
                    <a:pt x="760" y="1204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2" name="Республика Башкортостан"/>
            <p:cNvSpPr>
              <a:spLocks/>
            </p:cNvSpPr>
            <p:nvPr/>
          </p:nvSpPr>
          <p:spPr bwMode="auto">
            <a:xfrm>
              <a:off x="3443288" y="6461750"/>
              <a:ext cx="835819" cy="1105550"/>
            </a:xfrm>
            <a:custGeom>
              <a:avLst/>
              <a:gdLst/>
              <a:ahLst/>
              <a:cxnLst>
                <a:cxn ang="0">
                  <a:pos x="507" y="1803"/>
                </a:cxn>
                <a:cxn ang="0">
                  <a:pos x="406" y="1771"/>
                </a:cxn>
                <a:cxn ang="0">
                  <a:pos x="237" y="1781"/>
                </a:cxn>
                <a:cxn ang="0">
                  <a:pos x="245" y="1717"/>
                </a:cxn>
                <a:cxn ang="0">
                  <a:pos x="246" y="1627"/>
                </a:cxn>
                <a:cxn ang="0">
                  <a:pos x="259" y="1505"/>
                </a:cxn>
                <a:cxn ang="0">
                  <a:pos x="210" y="1374"/>
                </a:cxn>
                <a:cxn ang="0">
                  <a:pos x="131" y="1374"/>
                </a:cxn>
                <a:cxn ang="0">
                  <a:pos x="139" y="1289"/>
                </a:cxn>
                <a:cxn ang="0">
                  <a:pos x="74" y="1032"/>
                </a:cxn>
                <a:cxn ang="0">
                  <a:pos x="0" y="765"/>
                </a:cxn>
                <a:cxn ang="0">
                  <a:pos x="75" y="557"/>
                </a:cxn>
                <a:cxn ang="0">
                  <a:pos x="160" y="369"/>
                </a:cxn>
                <a:cxn ang="0">
                  <a:pos x="168" y="294"/>
                </a:cxn>
                <a:cxn ang="0">
                  <a:pos x="288" y="257"/>
                </a:cxn>
                <a:cxn ang="0">
                  <a:pos x="418" y="152"/>
                </a:cxn>
                <a:cxn ang="0">
                  <a:pos x="507" y="37"/>
                </a:cxn>
                <a:cxn ang="0">
                  <a:pos x="606" y="0"/>
                </a:cxn>
                <a:cxn ang="0">
                  <a:pos x="646" y="53"/>
                </a:cxn>
                <a:cxn ang="0">
                  <a:pos x="766" y="117"/>
                </a:cxn>
                <a:cxn ang="0">
                  <a:pos x="944" y="275"/>
                </a:cxn>
                <a:cxn ang="0">
                  <a:pos x="1008" y="336"/>
                </a:cxn>
                <a:cxn ang="0">
                  <a:pos x="1080" y="381"/>
                </a:cxn>
                <a:cxn ang="0">
                  <a:pos x="1360" y="521"/>
                </a:cxn>
                <a:cxn ang="0">
                  <a:pos x="1362" y="646"/>
                </a:cxn>
                <a:cxn ang="0">
                  <a:pos x="1333" y="726"/>
                </a:cxn>
                <a:cxn ang="0">
                  <a:pos x="1242" y="731"/>
                </a:cxn>
                <a:cxn ang="0">
                  <a:pos x="1016" y="638"/>
                </a:cxn>
                <a:cxn ang="0">
                  <a:pos x="965" y="606"/>
                </a:cxn>
                <a:cxn ang="0">
                  <a:pos x="768" y="750"/>
                </a:cxn>
                <a:cxn ang="0">
                  <a:pos x="878" y="981"/>
                </a:cxn>
                <a:cxn ang="0">
                  <a:pos x="1203" y="1035"/>
                </a:cxn>
                <a:cxn ang="0">
                  <a:pos x="1290" y="1041"/>
                </a:cxn>
                <a:cxn ang="0">
                  <a:pos x="1258" y="1125"/>
                </a:cxn>
                <a:cxn ang="0">
                  <a:pos x="1168" y="1179"/>
                </a:cxn>
                <a:cxn ang="0">
                  <a:pos x="1083" y="1171"/>
                </a:cxn>
                <a:cxn ang="0">
                  <a:pos x="880" y="1358"/>
                </a:cxn>
                <a:cxn ang="0">
                  <a:pos x="806" y="1550"/>
                </a:cxn>
                <a:cxn ang="0">
                  <a:pos x="699" y="1729"/>
                </a:cxn>
                <a:cxn ang="0">
                  <a:pos x="632" y="1793"/>
                </a:cxn>
                <a:cxn ang="0">
                  <a:pos x="584" y="1853"/>
                </a:cxn>
                <a:cxn ang="0">
                  <a:pos x="507" y="1803"/>
                </a:cxn>
              </a:cxnLst>
              <a:rect l="0" t="0" r="r" b="b"/>
              <a:pathLst>
                <a:path w="1400" h="1854">
                  <a:moveTo>
                    <a:pt x="507" y="1803"/>
                  </a:moveTo>
                  <a:cubicBezTo>
                    <a:pt x="454" y="1760"/>
                    <a:pt x="442" y="1755"/>
                    <a:pt x="406" y="1771"/>
                  </a:cubicBezTo>
                  <a:cubicBezTo>
                    <a:pt x="365" y="1790"/>
                    <a:pt x="253" y="1797"/>
                    <a:pt x="237" y="1781"/>
                  </a:cubicBezTo>
                  <a:cubicBezTo>
                    <a:pt x="232" y="1776"/>
                    <a:pt x="235" y="1747"/>
                    <a:pt x="245" y="1717"/>
                  </a:cubicBezTo>
                  <a:cubicBezTo>
                    <a:pt x="256" y="1681"/>
                    <a:pt x="256" y="1651"/>
                    <a:pt x="246" y="1627"/>
                  </a:cubicBezTo>
                  <a:cubicBezTo>
                    <a:pt x="235" y="1601"/>
                    <a:pt x="238" y="1568"/>
                    <a:pt x="259" y="1505"/>
                  </a:cubicBezTo>
                  <a:cubicBezTo>
                    <a:pt x="301" y="1377"/>
                    <a:pt x="301" y="1374"/>
                    <a:pt x="210" y="1374"/>
                  </a:cubicBezTo>
                  <a:lnTo>
                    <a:pt x="131" y="1374"/>
                  </a:lnTo>
                  <a:lnTo>
                    <a:pt x="139" y="1289"/>
                  </a:lnTo>
                  <a:cubicBezTo>
                    <a:pt x="147" y="1214"/>
                    <a:pt x="139" y="1185"/>
                    <a:pt x="74" y="1032"/>
                  </a:cubicBezTo>
                  <a:cubicBezTo>
                    <a:pt x="14" y="891"/>
                    <a:pt x="0" y="841"/>
                    <a:pt x="0" y="765"/>
                  </a:cubicBezTo>
                  <a:cubicBezTo>
                    <a:pt x="0" y="678"/>
                    <a:pt x="6" y="659"/>
                    <a:pt x="75" y="557"/>
                  </a:cubicBezTo>
                  <a:cubicBezTo>
                    <a:pt x="128" y="477"/>
                    <a:pt x="154" y="421"/>
                    <a:pt x="160" y="369"/>
                  </a:cubicBezTo>
                  <a:lnTo>
                    <a:pt x="168" y="294"/>
                  </a:lnTo>
                  <a:lnTo>
                    <a:pt x="288" y="257"/>
                  </a:lnTo>
                  <a:cubicBezTo>
                    <a:pt x="432" y="213"/>
                    <a:pt x="445" y="203"/>
                    <a:pt x="418" y="152"/>
                  </a:cubicBezTo>
                  <a:cubicBezTo>
                    <a:pt x="386" y="94"/>
                    <a:pt x="400" y="78"/>
                    <a:pt x="507" y="37"/>
                  </a:cubicBezTo>
                  <a:lnTo>
                    <a:pt x="606" y="0"/>
                  </a:lnTo>
                  <a:lnTo>
                    <a:pt x="646" y="53"/>
                  </a:lnTo>
                  <a:cubicBezTo>
                    <a:pt x="678" y="96"/>
                    <a:pt x="701" y="107"/>
                    <a:pt x="766" y="117"/>
                  </a:cubicBezTo>
                  <a:cubicBezTo>
                    <a:pt x="851" y="128"/>
                    <a:pt x="886" y="160"/>
                    <a:pt x="944" y="275"/>
                  </a:cubicBezTo>
                  <a:cubicBezTo>
                    <a:pt x="957" y="301"/>
                    <a:pt x="986" y="328"/>
                    <a:pt x="1008" y="336"/>
                  </a:cubicBezTo>
                  <a:cubicBezTo>
                    <a:pt x="1030" y="345"/>
                    <a:pt x="1062" y="365"/>
                    <a:pt x="1080" y="381"/>
                  </a:cubicBezTo>
                  <a:cubicBezTo>
                    <a:pt x="1141" y="435"/>
                    <a:pt x="1328" y="529"/>
                    <a:pt x="1360" y="521"/>
                  </a:cubicBezTo>
                  <a:cubicBezTo>
                    <a:pt x="1400" y="510"/>
                    <a:pt x="1400" y="536"/>
                    <a:pt x="1362" y="646"/>
                  </a:cubicBezTo>
                  <a:lnTo>
                    <a:pt x="1333" y="726"/>
                  </a:lnTo>
                  <a:lnTo>
                    <a:pt x="1242" y="731"/>
                  </a:lnTo>
                  <a:cubicBezTo>
                    <a:pt x="1146" y="736"/>
                    <a:pt x="1080" y="709"/>
                    <a:pt x="1016" y="638"/>
                  </a:cubicBezTo>
                  <a:cubicBezTo>
                    <a:pt x="1000" y="621"/>
                    <a:pt x="978" y="606"/>
                    <a:pt x="965" y="606"/>
                  </a:cubicBezTo>
                  <a:cubicBezTo>
                    <a:pt x="925" y="606"/>
                    <a:pt x="768" y="721"/>
                    <a:pt x="768" y="750"/>
                  </a:cubicBezTo>
                  <a:cubicBezTo>
                    <a:pt x="768" y="800"/>
                    <a:pt x="851" y="973"/>
                    <a:pt x="878" y="981"/>
                  </a:cubicBezTo>
                  <a:cubicBezTo>
                    <a:pt x="987" y="1013"/>
                    <a:pt x="1141" y="1038"/>
                    <a:pt x="1203" y="1035"/>
                  </a:cubicBezTo>
                  <a:cubicBezTo>
                    <a:pt x="1245" y="1033"/>
                    <a:pt x="1285" y="1037"/>
                    <a:pt x="1290" y="1041"/>
                  </a:cubicBezTo>
                  <a:cubicBezTo>
                    <a:pt x="1296" y="1048"/>
                    <a:pt x="1282" y="1085"/>
                    <a:pt x="1258" y="1125"/>
                  </a:cubicBezTo>
                  <a:cubicBezTo>
                    <a:pt x="1218" y="1193"/>
                    <a:pt x="1214" y="1195"/>
                    <a:pt x="1168" y="1179"/>
                  </a:cubicBezTo>
                  <a:cubicBezTo>
                    <a:pt x="1141" y="1169"/>
                    <a:pt x="1104" y="1166"/>
                    <a:pt x="1083" y="1171"/>
                  </a:cubicBezTo>
                  <a:cubicBezTo>
                    <a:pt x="1042" y="1182"/>
                    <a:pt x="880" y="1331"/>
                    <a:pt x="880" y="1358"/>
                  </a:cubicBezTo>
                  <a:cubicBezTo>
                    <a:pt x="880" y="1369"/>
                    <a:pt x="848" y="1456"/>
                    <a:pt x="806" y="1550"/>
                  </a:cubicBezTo>
                  <a:cubicBezTo>
                    <a:pt x="749" y="1688"/>
                    <a:pt x="726" y="1725"/>
                    <a:pt x="699" y="1729"/>
                  </a:cubicBezTo>
                  <a:cubicBezTo>
                    <a:pt x="678" y="1731"/>
                    <a:pt x="651" y="1757"/>
                    <a:pt x="632" y="1793"/>
                  </a:cubicBezTo>
                  <a:cubicBezTo>
                    <a:pt x="614" y="1827"/>
                    <a:pt x="594" y="1854"/>
                    <a:pt x="584" y="1853"/>
                  </a:cubicBezTo>
                  <a:cubicBezTo>
                    <a:pt x="576" y="1853"/>
                    <a:pt x="541" y="1830"/>
                    <a:pt x="507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3" name="Республика Бурятия"/>
            <p:cNvSpPr>
              <a:spLocks/>
            </p:cNvSpPr>
            <p:nvPr/>
          </p:nvSpPr>
          <p:spPr bwMode="auto">
            <a:xfrm>
              <a:off x="9041607" y="6785791"/>
              <a:ext cx="2105025" cy="1906121"/>
            </a:xfrm>
            <a:custGeom>
              <a:avLst/>
              <a:gdLst/>
              <a:ahLst/>
              <a:cxnLst>
                <a:cxn ang="0">
                  <a:pos x="940" y="3122"/>
                </a:cxn>
                <a:cxn ang="0">
                  <a:pos x="833" y="2834"/>
                </a:cxn>
                <a:cxn ang="0">
                  <a:pos x="9" y="2539"/>
                </a:cxn>
                <a:cxn ang="0">
                  <a:pos x="174" y="2318"/>
                </a:cxn>
                <a:cxn ang="0">
                  <a:pos x="516" y="2454"/>
                </a:cxn>
                <a:cxn ang="0">
                  <a:pos x="934" y="2614"/>
                </a:cxn>
                <a:cxn ang="0">
                  <a:pos x="1076" y="2776"/>
                </a:cxn>
                <a:cxn ang="0">
                  <a:pos x="1203" y="2866"/>
                </a:cxn>
                <a:cxn ang="0">
                  <a:pos x="1396" y="2704"/>
                </a:cxn>
                <a:cxn ang="0">
                  <a:pos x="1619" y="2378"/>
                </a:cxn>
                <a:cxn ang="0">
                  <a:pos x="2003" y="1782"/>
                </a:cxn>
                <a:cxn ang="0">
                  <a:pos x="1947" y="1206"/>
                </a:cxn>
                <a:cxn ang="0">
                  <a:pos x="1849" y="784"/>
                </a:cxn>
                <a:cxn ang="0">
                  <a:pos x="1996" y="557"/>
                </a:cxn>
                <a:cxn ang="0">
                  <a:pos x="2276" y="408"/>
                </a:cxn>
                <a:cxn ang="0">
                  <a:pos x="2467" y="387"/>
                </a:cxn>
                <a:cxn ang="0">
                  <a:pos x="2702" y="426"/>
                </a:cxn>
                <a:cxn ang="0">
                  <a:pos x="2958" y="206"/>
                </a:cxn>
                <a:cxn ang="0">
                  <a:pos x="3092" y="94"/>
                </a:cxn>
                <a:cxn ang="0">
                  <a:pos x="3344" y="658"/>
                </a:cxn>
                <a:cxn ang="0">
                  <a:pos x="3556" y="826"/>
                </a:cxn>
                <a:cxn ang="0">
                  <a:pos x="3235" y="1218"/>
                </a:cxn>
                <a:cxn ang="0">
                  <a:pos x="3201" y="1562"/>
                </a:cxn>
                <a:cxn ang="0">
                  <a:pos x="2985" y="1946"/>
                </a:cxn>
                <a:cxn ang="0">
                  <a:pos x="2788" y="2186"/>
                </a:cxn>
                <a:cxn ang="0">
                  <a:pos x="2592" y="2363"/>
                </a:cxn>
                <a:cxn ang="0">
                  <a:pos x="2358" y="2451"/>
                </a:cxn>
                <a:cxn ang="0">
                  <a:pos x="2230" y="2592"/>
                </a:cxn>
                <a:cxn ang="0">
                  <a:pos x="2238" y="2824"/>
                </a:cxn>
                <a:cxn ang="0">
                  <a:pos x="2240" y="2891"/>
                </a:cxn>
                <a:cxn ang="0">
                  <a:pos x="1984" y="3024"/>
                </a:cxn>
                <a:cxn ang="0">
                  <a:pos x="1553" y="3019"/>
                </a:cxn>
                <a:cxn ang="0">
                  <a:pos x="1267" y="3194"/>
                </a:cxn>
              </a:cxnLst>
              <a:rect l="0" t="0" r="r" b="b"/>
              <a:pathLst>
                <a:path w="3556" h="3194">
                  <a:moveTo>
                    <a:pt x="1084" y="3157"/>
                  </a:moveTo>
                  <a:lnTo>
                    <a:pt x="940" y="3122"/>
                  </a:lnTo>
                  <a:lnTo>
                    <a:pt x="891" y="2981"/>
                  </a:lnTo>
                  <a:cubicBezTo>
                    <a:pt x="862" y="2904"/>
                    <a:pt x="836" y="2838"/>
                    <a:pt x="833" y="2834"/>
                  </a:cubicBezTo>
                  <a:cubicBezTo>
                    <a:pt x="820" y="2822"/>
                    <a:pt x="161" y="2680"/>
                    <a:pt x="104" y="2677"/>
                  </a:cubicBezTo>
                  <a:cubicBezTo>
                    <a:pt x="28" y="2672"/>
                    <a:pt x="0" y="2629"/>
                    <a:pt x="9" y="2539"/>
                  </a:cubicBezTo>
                  <a:cubicBezTo>
                    <a:pt x="16" y="2490"/>
                    <a:pt x="28" y="2459"/>
                    <a:pt x="56" y="2440"/>
                  </a:cubicBezTo>
                  <a:cubicBezTo>
                    <a:pt x="99" y="2406"/>
                    <a:pt x="96" y="2410"/>
                    <a:pt x="174" y="2318"/>
                  </a:cubicBezTo>
                  <a:cubicBezTo>
                    <a:pt x="246" y="2235"/>
                    <a:pt x="296" y="2232"/>
                    <a:pt x="308" y="2307"/>
                  </a:cubicBezTo>
                  <a:cubicBezTo>
                    <a:pt x="316" y="2350"/>
                    <a:pt x="336" y="2365"/>
                    <a:pt x="516" y="2454"/>
                  </a:cubicBezTo>
                  <a:cubicBezTo>
                    <a:pt x="654" y="2522"/>
                    <a:pt x="736" y="2554"/>
                    <a:pt x="779" y="2554"/>
                  </a:cubicBezTo>
                  <a:cubicBezTo>
                    <a:pt x="824" y="2554"/>
                    <a:pt x="870" y="2573"/>
                    <a:pt x="934" y="2614"/>
                  </a:cubicBezTo>
                  <a:cubicBezTo>
                    <a:pt x="1017" y="2667"/>
                    <a:pt x="1027" y="2680"/>
                    <a:pt x="1024" y="2723"/>
                  </a:cubicBezTo>
                  <a:cubicBezTo>
                    <a:pt x="1020" y="2766"/>
                    <a:pt x="1025" y="2771"/>
                    <a:pt x="1076" y="2776"/>
                  </a:cubicBezTo>
                  <a:cubicBezTo>
                    <a:pt x="1113" y="2779"/>
                    <a:pt x="1144" y="2794"/>
                    <a:pt x="1168" y="2822"/>
                  </a:cubicBezTo>
                  <a:lnTo>
                    <a:pt x="1203" y="2866"/>
                  </a:lnTo>
                  <a:lnTo>
                    <a:pt x="1276" y="2829"/>
                  </a:lnTo>
                  <a:cubicBezTo>
                    <a:pt x="1369" y="2782"/>
                    <a:pt x="1396" y="2754"/>
                    <a:pt x="1396" y="2704"/>
                  </a:cubicBezTo>
                  <a:cubicBezTo>
                    <a:pt x="1396" y="2677"/>
                    <a:pt x="1430" y="2626"/>
                    <a:pt x="1499" y="2549"/>
                  </a:cubicBezTo>
                  <a:cubicBezTo>
                    <a:pt x="1555" y="2486"/>
                    <a:pt x="1609" y="2408"/>
                    <a:pt x="1619" y="2378"/>
                  </a:cubicBezTo>
                  <a:cubicBezTo>
                    <a:pt x="1635" y="2330"/>
                    <a:pt x="1758" y="2176"/>
                    <a:pt x="1958" y="1958"/>
                  </a:cubicBezTo>
                  <a:cubicBezTo>
                    <a:pt x="1976" y="1939"/>
                    <a:pt x="1992" y="1877"/>
                    <a:pt x="2003" y="1782"/>
                  </a:cubicBezTo>
                  <a:cubicBezTo>
                    <a:pt x="2040" y="1462"/>
                    <a:pt x="2041" y="1424"/>
                    <a:pt x="2016" y="1384"/>
                  </a:cubicBezTo>
                  <a:cubicBezTo>
                    <a:pt x="2003" y="1363"/>
                    <a:pt x="1971" y="1283"/>
                    <a:pt x="1947" y="1206"/>
                  </a:cubicBezTo>
                  <a:cubicBezTo>
                    <a:pt x="1902" y="1067"/>
                    <a:pt x="1902" y="1066"/>
                    <a:pt x="1928" y="970"/>
                  </a:cubicBezTo>
                  <a:cubicBezTo>
                    <a:pt x="1956" y="862"/>
                    <a:pt x="1963" y="877"/>
                    <a:pt x="1849" y="784"/>
                  </a:cubicBezTo>
                  <a:cubicBezTo>
                    <a:pt x="1795" y="741"/>
                    <a:pt x="1817" y="690"/>
                    <a:pt x="1910" y="642"/>
                  </a:cubicBezTo>
                  <a:cubicBezTo>
                    <a:pt x="1966" y="613"/>
                    <a:pt x="1988" y="592"/>
                    <a:pt x="1996" y="557"/>
                  </a:cubicBezTo>
                  <a:cubicBezTo>
                    <a:pt x="2006" y="514"/>
                    <a:pt x="2011" y="510"/>
                    <a:pt x="2121" y="501"/>
                  </a:cubicBezTo>
                  <a:cubicBezTo>
                    <a:pt x="2240" y="491"/>
                    <a:pt x="2276" y="469"/>
                    <a:pt x="2276" y="408"/>
                  </a:cubicBezTo>
                  <a:cubicBezTo>
                    <a:pt x="2276" y="374"/>
                    <a:pt x="2292" y="373"/>
                    <a:pt x="2377" y="395"/>
                  </a:cubicBezTo>
                  <a:cubicBezTo>
                    <a:pt x="2428" y="410"/>
                    <a:pt x="2444" y="408"/>
                    <a:pt x="2467" y="387"/>
                  </a:cubicBezTo>
                  <a:cubicBezTo>
                    <a:pt x="2505" y="354"/>
                    <a:pt x="2524" y="357"/>
                    <a:pt x="2545" y="403"/>
                  </a:cubicBezTo>
                  <a:cubicBezTo>
                    <a:pt x="2566" y="448"/>
                    <a:pt x="2568" y="448"/>
                    <a:pt x="2702" y="426"/>
                  </a:cubicBezTo>
                  <a:cubicBezTo>
                    <a:pt x="2784" y="411"/>
                    <a:pt x="2817" y="395"/>
                    <a:pt x="2875" y="344"/>
                  </a:cubicBezTo>
                  <a:cubicBezTo>
                    <a:pt x="2934" y="293"/>
                    <a:pt x="2948" y="269"/>
                    <a:pt x="2958" y="206"/>
                  </a:cubicBezTo>
                  <a:cubicBezTo>
                    <a:pt x="2966" y="149"/>
                    <a:pt x="2982" y="118"/>
                    <a:pt x="3027" y="78"/>
                  </a:cubicBezTo>
                  <a:cubicBezTo>
                    <a:pt x="3112" y="0"/>
                    <a:pt x="3158" y="11"/>
                    <a:pt x="3092" y="94"/>
                  </a:cubicBezTo>
                  <a:cubicBezTo>
                    <a:pt x="3046" y="155"/>
                    <a:pt x="3052" y="219"/>
                    <a:pt x="3121" y="350"/>
                  </a:cubicBezTo>
                  <a:cubicBezTo>
                    <a:pt x="3228" y="557"/>
                    <a:pt x="3294" y="646"/>
                    <a:pt x="3344" y="658"/>
                  </a:cubicBezTo>
                  <a:cubicBezTo>
                    <a:pt x="3368" y="662"/>
                    <a:pt x="3427" y="690"/>
                    <a:pt x="3473" y="715"/>
                  </a:cubicBezTo>
                  <a:cubicBezTo>
                    <a:pt x="3552" y="760"/>
                    <a:pt x="3556" y="768"/>
                    <a:pt x="3556" y="826"/>
                  </a:cubicBezTo>
                  <a:cubicBezTo>
                    <a:pt x="3556" y="878"/>
                    <a:pt x="3550" y="890"/>
                    <a:pt x="3508" y="907"/>
                  </a:cubicBezTo>
                  <a:cubicBezTo>
                    <a:pt x="3452" y="930"/>
                    <a:pt x="3360" y="1035"/>
                    <a:pt x="3235" y="1218"/>
                  </a:cubicBezTo>
                  <a:cubicBezTo>
                    <a:pt x="3187" y="1286"/>
                    <a:pt x="3140" y="1355"/>
                    <a:pt x="3129" y="1370"/>
                  </a:cubicBezTo>
                  <a:cubicBezTo>
                    <a:pt x="3096" y="1414"/>
                    <a:pt x="3140" y="1534"/>
                    <a:pt x="3201" y="1562"/>
                  </a:cubicBezTo>
                  <a:cubicBezTo>
                    <a:pt x="3291" y="1602"/>
                    <a:pt x="3283" y="1662"/>
                    <a:pt x="3166" y="1802"/>
                  </a:cubicBezTo>
                  <a:cubicBezTo>
                    <a:pt x="3118" y="1861"/>
                    <a:pt x="3059" y="1907"/>
                    <a:pt x="2985" y="1946"/>
                  </a:cubicBezTo>
                  <a:cubicBezTo>
                    <a:pt x="2884" y="1998"/>
                    <a:pt x="2876" y="2008"/>
                    <a:pt x="2864" y="2069"/>
                  </a:cubicBezTo>
                  <a:cubicBezTo>
                    <a:pt x="2854" y="2118"/>
                    <a:pt x="2835" y="2147"/>
                    <a:pt x="2788" y="2186"/>
                  </a:cubicBezTo>
                  <a:cubicBezTo>
                    <a:pt x="2753" y="2213"/>
                    <a:pt x="2710" y="2266"/>
                    <a:pt x="2692" y="2299"/>
                  </a:cubicBezTo>
                  <a:cubicBezTo>
                    <a:pt x="2662" y="2358"/>
                    <a:pt x="2656" y="2363"/>
                    <a:pt x="2592" y="2363"/>
                  </a:cubicBezTo>
                  <a:cubicBezTo>
                    <a:pt x="2540" y="2363"/>
                    <a:pt x="2507" y="2374"/>
                    <a:pt x="2456" y="2411"/>
                  </a:cubicBezTo>
                  <a:cubicBezTo>
                    <a:pt x="2412" y="2445"/>
                    <a:pt x="2379" y="2458"/>
                    <a:pt x="2358" y="2451"/>
                  </a:cubicBezTo>
                  <a:cubicBezTo>
                    <a:pt x="2316" y="2438"/>
                    <a:pt x="2212" y="2490"/>
                    <a:pt x="2212" y="2525"/>
                  </a:cubicBezTo>
                  <a:cubicBezTo>
                    <a:pt x="2212" y="2541"/>
                    <a:pt x="2220" y="2571"/>
                    <a:pt x="2230" y="2592"/>
                  </a:cubicBezTo>
                  <a:cubicBezTo>
                    <a:pt x="2246" y="2626"/>
                    <a:pt x="2243" y="2640"/>
                    <a:pt x="2214" y="2680"/>
                  </a:cubicBezTo>
                  <a:cubicBezTo>
                    <a:pt x="2164" y="2750"/>
                    <a:pt x="2171" y="2789"/>
                    <a:pt x="2238" y="2824"/>
                  </a:cubicBezTo>
                  <a:lnTo>
                    <a:pt x="2296" y="2853"/>
                  </a:lnTo>
                  <a:lnTo>
                    <a:pt x="2240" y="2891"/>
                  </a:lnTo>
                  <a:cubicBezTo>
                    <a:pt x="2198" y="2920"/>
                    <a:pt x="2180" y="2944"/>
                    <a:pt x="2174" y="2990"/>
                  </a:cubicBezTo>
                  <a:cubicBezTo>
                    <a:pt x="2163" y="3061"/>
                    <a:pt x="2153" y="3062"/>
                    <a:pt x="1984" y="3024"/>
                  </a:cubicBezTo>
                  <a:cubicBezTo>
                    <a:pt x="1897" y="3005"/>
                    <a:pt x="1830" y="3002"/>
                    <a:pt x="1712" y="3008"/>
                  </a:cubicBezTo>
                  <a:lnTo>
                    <a:pt x="1553" y="3019"/>
                  </a:lnTo>
                  <a:lnTo>
                    <a:pt x="1428" y="3107"/>
                  </a:lnTo>
                  <a:cubicBezTo>
                    <a:pt x="1355" y="3158"/>
                    <a:pt x="1288" y="3194"/>
                    <a:pt x="1267" y="3194"/>
                  </a:cubicBezTo>
                  <a:cubicBezTo>
                    <a:pt x="1246" y="3192"/>
                    <a:pt x="1164" y="3176"/>
                    <a:pt x="1084" y="315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4" name="Республика Дагестан"/>
            <p:cNvSpPr>
              <a:spLocks/>
            </p:cNvSpPr>
            <p:nvPr/>
          </p:nvSpPr>
          <p:spPr bwMode="auto">
            <a:xfrm>
              <a:off x="1100138" y="7919933"/>
              <a:ext cx="445294" cy="838693"/>
            </a:xfrm>
            <a:custGeom>
              <a:avLst/>
              <a:gdLst/>
              <a:ahLst/>
              <a:cxnLst>
                <a:cxn ang="0">
                  <a:pos x="170" y="1376"/>
                </a:cxn>
                <a:cxn ang="0">
                  <a:pos x="160" y="1229"/>
                </a:cxn>
                <a:cxn ang="0">
                  <a:pos x="78" y="996"/>
                </a:cxn>
                <a:cxn ang="0">
                  <a:pos x="10" y="813"/>
                </a:cxn>
                <a:cxn ang="0">
                  <a:pos x="208" y="725"/>
                </a:cxn>
                <a:cxn ang="0">
                  <a:pos x="368" y="621"/>
                </a:cxn>
                <a:cxn ang="0">
                  <a:pos x="427" y="540"/>
                </a:cxn>
                <a:cxn ang="0">
                  <a:pos x="509" y="423"/>
                </a:cxn>
                <a:cxn ang="0">
                  <a:pos x="461" y="360"/>
                </a:cxn>
                <a:cxn ang="0">
                  <a:pos x="323" y="210"/>
                </a:cxn>
                <a:cxn ang="0">
                  <a:pos x="288" y="152"/>
                </a:cxn>
                <a:cxn ang="0">
                  <a:pos x="426" y="77"/>
                </a:cxn>
                <a:cxn ang="0">
                  <a:pos x="563" y="0"/>
                </a:cxn>
                <a:cxn ang="0">
                  <a:pos x="650" y="87"/>
                </a:cxn>
                <a:cxn ang="0">
                  <a:pos x="709" y="208"/>
                </a:cxn>
                <a:cxn ang="0">
                  <a:pos x="635" y="437"/>
                </a:cxn>
                <a:cxn ang="0">
                  <a:pos x="526" y="781"/>
                </a:cxn>
                <a:cxn ang="0">
                  <a:pos x="466" y="863"/>
                </a:cxn>
                <a:cxn ang="0">
                  <a:pos x="461" y="1117"/>
                </a:cxn>
                <a:cxn ang="0">
                  <a:pos x="456" y="1373"/>
                </a:cxn>
                <a:cxn ang="0">
                  <a:pos x="376" y="1391"/>
                </a:cxn>
                <a:cxn ang="0">
                  <a:pos x="238" y="1412"/>
                </a:cxn>
                <a:cxn ang="0">
                  <a:pos x="170" y="1376"/>
                </a:cxn>
              </a:cxnLst>
              <a:rect l="0" t="0" r="r" b="b"/>
              <a:pathLst>
                <a:path w="750" h="1413">
                  <a:moveTo>
                    <a:pt x="170" y="1376"/>
                  </a:moveTo>
                  <a:cubicBezTo>
                    <a:pt x="165" y="1357"/>
                    <a:pt x="160" y="1290"/>
                    <a:pt x="160" y="1229"/>
                  </a:cubicBezTo>
                  <a:cubicBezTo>
                    <a:pt x="160" y="1124"/>
                    <a:pt x="157" y="1114"/>
                    <a:pt x="78" y="996"/>
                  </a:cubicBezTo>
                  <a:cubicBezTo>
                    <a:pt x="6" y="885"/>
                    <a:pt x="0" y="866"/>
                    <a:pt x="10" y="813"/>
                  </a:cubicBezTo>
                  <a:cubicBezTo>
                    <a:pt x="22" y="741"/>
                    <a:pt x="58" y="725"/>
                    <a:pt x="208" y="725"/>
                  </a:cubicBezTo>
                  <a:cubicBezTo>
                    <a:pt x="328" y="725"/>
                    <a:pt x="330" y="724"/>
                    <a:pt x="368" y="621"/>
                  </a:cubicBezTo>
                  <a:cubicBezTo>
                    <a:pt x="382" y="586"/>
                    <a:pt x="408" y="549"/>
                    <a:pt x="427" y="540"/>
                  </a:cubicBezTo>
                  <a:cubicBezTo>
                    <a:pt x="498" y="506"/>
                    <a:pt x="514" y="480"/>
                    <a:pt x="509" y="423"/>
                  </a:cubicBezTo>
                  <a:cubicBezTo>
                    <a:pt x="506" y="373"/>
                    <a:pt x="498" y="364"/>
                    <a:pt x="461" y="360"/>
                  </a:cubicBezTo>
                  <a:cubicBezTo>
                    <a:pt x="418" y="354"/>
                    <a:pt x="395" y="330"/>
                    <a:pt x="323" y="210"/>
                  </a:cubicBezTo>
                  <a:lnTo>
                    <a:pt x="288" y="152"/>
                  </a:lnTo>
                  <a:lnTo>
                    <a:pt x="426" y="77"/>
                  </a:lnTo>
                  <a:lnTo>
                    <a:pt x="563" y="0"/>
                  </a:lnTo>
                  <a:lnTo>
                    <a:pt x="650" y="87"/>
                  </a:lnTo>
                  <a:cubicBezTo>
                    <a:pt x="744" y="180"/>
                    <a:pt x="750" y="192"/>
                    <a:pt x="709" y="208"/>
                  </a:cubicBezTo>
                  <a:cubicBezTo>
                    <a:pt x="630" y="236"/>
                    <a:pt x="624" y="255"/>
                    <a:pt x="635" y="437"/>
                  </a:cubicBezTo>
                  <a:cubicBezTo>
                    <a:pt x="646" y="629"/>
                    <a:pt x="648" y="621"/>
                    <a:pt x="526" y="781"/>
                  </a:cubicBezTo>
                  <a:lnTo>
                    <a:pt x="466" y="863"/>
                  </a:lnTo>
                  <a:lnTo>
                    <a:pt x="461" y="1117"/>
                  </a:lnTo>
                  <a:lnTo>
                    <a:pt x="456" y="1373"/>
                  </a:lnTo>
                  <a:lnTo>
                    <a:pt x="376" y="1391"/>
                  </a:lnTo>
                  <a:cubicBezTo>
                    <a:pt x="333" y="1402"/>
                    <a:pt x="270" y="1410"/>
                    <a:pt x="238" y="1412"/>
                  </a:cubicBezTo>
                  <a:cubicBezTo>
                    <a:pt x="190" y="1413"/>
                    <a:pt x="178" y="1407"/>
                    <a:pt x="170" y="1376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5" name="Республика Ингушетия"/>
            <p:cNvSpPr>
              <a:spLocks/>
            </p:cNvSpPr>
            <p:nvPr/>
          </p:nvSpPr>
          <p:spPr bwMode="auto">
            <a:xfrm>
              <a:off x="1052513" y="8062892"/>
              <a:ext cx="238125" cy="181082"/>
            </a:xfrm>
            <a:custGeom>
              <a:avLst/>
              <a:gdLst/>
              <a:ahLst/>
              <a:cxnLst>
                <a:cxn ang="0">
                  <a:pos x="6" y="280"/>
                </a:cxn>
                <a:cxn ang="0">
                  <a:pos x="32" y="216"/>
                </a:cxn>
                <a:cxn ang="0">
                  <a:pos x="58" y="88"/>
                </a:cxn>
                <a:cxn ang="0">
                  <a:pos x="46" y="0"/>
                </a:cxn>
                <a:cxn ang="0">
                  <a:pos x="165" y="0"/>
                </a:cxn>
                <a:cxn ang="0">
                  <a:pos x="390" y="40"/>
                </a:cxn>
                <a:cxn ang="0">
                  <a:pos x="53" y="285"/>
                </a:cxn>
                <a:cxn ang="0">
                  <a:pos x="6" y="280"/>
                </a:cxn>
              </a:cxnLst>
              <a:rect l="0" t="0" r="r" b="b"/>
              <a:pathLst>
                <a:path w="397" h="304">
                  <a:moveTo>
                    <a:pt x="6" y="280"/>
                  </a:moveTo>
                  <a:cubicBezTo>
                    <a:pt x="0" y="264"/>
                    <a:pt x="10" y="239"/>
                    <a:pt x="32" y="216"/>
                  </a:cubicBezTo>
                  <a:cubicBezTo>
                    <a:pt x="64" y="183"/>
                    <a:pt x="67" y="167"/>
                    <a:pt x="58" y="88"/>
                  </a:cubicBezTo>
                  <a:lnTo>
                    <a:pt x="46" y="0"/>
                  </a:lnTo>
                  <a:lnTo>
                    <a:pt x="165" y="0"/>
                  </a:lnTo>
                  <a:cubicBezTo>
                    <a:pt x="309" y="0"/>
                    <a:pt x="379" y="13"/>
                    <a:pt x="390" y="40"/>
                  </a:cubicBezTo>
                  <a:cubicBezTo>
                    <a:pt x="397" y="58"/>
                    <a:pt x="331" y="104"/>
                    <a:pt x="53" y="285"/>
                  </a:cubicBezTo>
                  <a:cubicBezTo>
                    <a:pt x="21" y="304"/>
                    <a:pt x="16" y="304"/>
                    <a:pt x="6" y="28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6" name="Республика Калмыкия"/>
            <p:cNvSpPr>
              <a:spLocks/>
            </p:cNvSpPr>
            <p:nvPr/>
          </p:nvSpPr>
          <p:spPr bwMode="auto">
            <a:xfrm>
              <a:off x="1100138" y="7233729"/>
              <a:ext cx="769144" cy="791040"/>
            </a:xfrm>
            <a:custGeom>
              <a:avLst/>
              <a:gdLst/>
              <a:ahLst/>
              <a:cxnLst>
                <a:cxn ang="0">
                  <a:pos x="712" y="1232"/>
                </a:cxn>
                <a:cxn ang="0">
                  <a:pos x="587" y="1045"/>
                </a:cxn>
                <a:cxn ang="0">
                  <a:pos x="501" y="824"/>
                </a:cxn>
                <a:cxn ang="0">
                  <a:pos x="435" y="639"/>
                </a:cxn>
                <a:cxn ang="0">
                  <a:pos x="282" y="338"/>
                </a:cxn>
                <a:cxn ang="0">
                  <a:pos x="199" y="309"/>
                </a:cxn>
                <a:cxn ang="0">
                  <a:pos x="138" y="272"/>
                </a:cxn>
                <a:cxn ang="0">
                  <a:pos x="83" y="242"/>
                </a:cxn>
                <a:cxn ang="0">
                  <a:pos x="16" y="223"/>
                </a:cxn>
                <a:cxn ang="0">
                  <a:pos x="80" y="189"/>
                </a:cxn>
                <a:cxn ang="0">
                  <a:pos x="192" y="154"/>
                </a:cxn>
                <a:cxn ang="0">
                  <a:pos x="261" y="197"/>
                </a:cxn>
                <a:cxn ang="0">
                  <a:pos x="323" y="316"/>
                </a:cxn>
                <a:cxn ang="0">
                  <a:pos x="464" y="432"/>
                </a:cxn>
                <a:cxn ang="0">
                  <a:pos x="573" y="389"/>
                </a:cxn>
                <a:cxn ang="0">
                  <a:pos x="669" y="349"/>
                </a:cxn>
                <a:cxn ang="0">
                  <a:pos x="746" y="359"/>
                </a:cxn>
                <a:cxn ang="0">
                  <a:pos x="805" y="263"/>
                </a:cxn>
                <a:cxn ang="0">
                  <a:pos x="853" y="149"/>
                </a:cxn>
                <a:cxn ang="0">
                  <a:pos x="779" y="133"/>
                </a:cxn>
                <a:cxn ang="0">
                  <a:pos x="720" y="104"/>
                </a:cxn>
                <a:cxn ang="0">
                  <a:pos x="845" y="72"/>
                </a:cxn>
                <a:cxn ang="0">
                  <a:pos x="999" y="36"/>
                </a:cxn>
                <a:cxn ang="0">
                  <a:pos x="1053" y="60"/>
                </a:cxn>
                <a:cxn ang="0">
                  <a:pos x="1122" y="114"/>
                </a:cxn>
                <a:cxn ang="0">
                  <a:pos x="1189" y="314"/>
                </a:cxn>
                <a:cxn ang="0">
                  <a:pos x="1189" y="493"/>
                </a:cxn>
                <a:cxn ang="0">
                  <a:pos x="1250" y="498"/>
                </a:cxn>
                <a:cxn ang="0">
                  <a:pos x="1309" y="517"/>
                </a:cxn>
                <a:cxn ang="0">
                  <a:pos x="1269" y="589"/>
                </a:cxn>
                <a:cxn ang="0">
                  <a:pos x="1239" y="690"/>
                </a:cxn>
                <a:cxn ang="0">
                  <a:pos x="1149" y="816"/>
                </a:cxn>
                <a:cxn ang="0">
                  <a:pos x="1031" y="853"/>
                </a:cxn>
                <a:cxn ang="0">
                  <a:pos x="1045" y="933"/>
                </a:cxn>
                <a:cxn ang="0">
                  <a:pos x="1075" y="999"/>
                </a:cxn>
                <a:cxn ang="0">
                  <a:pos x="999" y="1072"/>
                </a:cxn>
                <a:cxn ang="0">
                  <a:pos x="955" y="1175"/>
                </a:cxn>
                <a:cxn ang="0">
                  <a:pos x="938" y="1264"/>
                </a:cxn>
                <a:cxn ang="0">
                  <a:pos x="712" y="1232"/>
                </a:cxn>
              </a:cxnLst>
              <a:rect l="0" t="0" r="r" b="b"/>
              <a:pathLst>
                <a:path w="1309" h="1330">
                  <a:moveTo>
                    <a:pt x="712" y="1232"/>
                  </a:moveTo>
                  <a:cubicBezTo>
                    <a:pt x="634" y="1160"/>
                    <a:pt x="615" y="1130"/>
                    <a:pt x="587" y="1045"/>
                  </a:cubicBezTo>
                  <a:cubicBezTo>
                    <a:pt x="570" y="989"/>
                    <a:pt x="531" y="890"/>
                    <a:pt x="501" y="824"/>
                  </a:cubicBezTo>
                  <a:cubicBezTo>
                    <a:pt x="471" y="759"/>
                    <a:pt x="440" y="676"/>
                    <a:pt x="435" y="639"/>
                  </a:cubicBezTo>
                  <a:cubicBezTo>
                    <a:pt x="424" y="570"/>
                    <a:pt x="331" y="388"/>
                    <a:pt x="282" y="338"/>
                  </a:cubicBezTo>
                  <a:cubicBezTo>
                    <a:pt x="266" y="320"/>
                    <a:pt x="231" y="309"/>
                    <a:pt x="199" y="309"/>
                  </a:cubicBezTo>
                  <a:cubicBezTo>
                    <a:pt x="154" y="309"/>
                    <a:pt x="143" y="303"/>
                    <a:pt x="138" y="272"/>
                  </a:cubicBezTo>
                  <a:cubicBezTo>
                    <a:pt x="135" y="244"/>
                    <a:pt x="125" y="237"/>
                    <a:pt x="83" y="242"/>
                  </a:cubicBezTo>
                  <a:cubicBezTo>
                    <a:pt x="55" y="244"/>
                    <a:pt x="26" y="236"/>
                    <a:pt x="16" y="223"/>
                  </a:cubicBezTo>
                  <a:cubicBezTo>
                    <a:pt x="0" y="205"/>
                    <a:pt x="11" y="199"/>
                    <a:pt x="80" y="189"/>
                  </a:cubicBezTo>
                  <a:cubicBezTo>
                    <a:pt x="127" y="183"/>
                    <a:pt x="178" y="167"/>
                    <a:pt x="192" y="154"/>
                  </a:cubicBezTo>
                  <a:cubicBezTo>
                    <a:pt x="216" y="132"/>
                    <a:pt x="223" y="136"/>
                    <a:pt x="261" y="197"/>
                  </a:cubicBezTo>
                  <a:cubicBezTo>
                    <a:pt x="285" y="234"/>
                    <a:pt x="312" y="287"/>
                    <a:pt x="323" y="316"/>
                  </a:cubicBezTo>
                  <a:cubicBezTo>
                    <a:pt x="360" y="415"/>
                    <a:pt x="373" y="426"/>
                    <a:pt x="464" y="432"/>
                  </a:cubicBezTo>
                  <a:cubicBezTo>
                    <a:pt x="551" y="440"/>
                    <a:pt x="552" y="439"/>
                    <a:pt x="573" y="389"/>
                  </a:cubicBezTo>
                  <a:cubicBezTo>
                    <a:pt x="594" y="340"/>
                    <a:pt x="595" y="338"/>
                    <a:pt x="669" y="349"/>
                  </a:cubicBezTo>
                  <a:lnTo>
                    <a:pt x="746" y="359"/>
                  </a:lnTo>
                  <a:lnTo>
                    <a:pt x="805" y="263"/>
                  </a:lnTo>
                  <a:cubicBezTo>
                    <a:pt x="837" y="208"/>
                    <a:pt x="859" y="157"/>
                    <a:pt x="853" y="149"/>
                  </a:cubicBezTo>
                  <a:cubicBezTo>
                    <a:pt x="848" y="140"/>
                    <a:pt x="815" y="133"/>
                    <a:pt x="779" y="133"/>
                  </a:cubicBezTo>
                  <a:cubicBezTo>
                    <a:pt x="727" y="133"/>
                    <a:pt x="715" y="128"/>
                    <a:pt x="720" y="104"/>
                  </a:cubicBezTo>
                  <a:cubicBezTo>
                    <a:pt x="725" y="82"/>
                    <a:pt x="746" y="76"/>
                    <a:pt x="845" y="72"/>
                  </a:cubicBezTo>
                  <a:cubicBezTo>
                    <a:pt x="938" y="68"/>
                    <a:pt x="973" y="60"/>
                    <a:pt x="999" y="36"/>
                  </a:cubicBezTo>
                  <a:cubicBezTo>
                    <a:pt x="1035" y="0"/>
                    <a:pt x="1053" y="8"/>
                    <a:pt x="1053" y="60"/>
                  </a:cubicBezTo>
                  <a:cubicBezTo>
                    <a:pt x="1053" y="111"/>
                    <a:pt x="1083" y="135"/>
                    <a:pt x="1122" y="114"/>
                  </a:cubicBezTo>
                  <a:cubicBezTo>
                    <a:pt x="1176" y="85"/>
                    <a:pt x="1189" y="122"/>
                    <a:pt x="1189" y="314"/>
                  </a:cubicBezTo>
                  <a:lnTo>
                    <a:pt x="1189" y="493"/>
                  </a:lnTo>
                  <a:lnTo>
                    <a:pt x="1250" y="498"/>
                  </a:lnTo>
                  <a:cubicBezTo>
                    <a:pt x="1282" y="501"/>
                    <a:pt x="1309" y="509"/>
                    <a:pt x="1309" y="517"/>
                  </a:cubicBezTo>
                  <a:cubicBezTo>
                    <a:pt x="1309" y="525"/>
                    <a:pt x="1291" y="557"/>
                    <a:pt x="1269" y="589"/>
                  </a:cubicBezTo>
                  <a:cubicBezTo>
                    <a:pt x="1243" y="629"/>
                    <a:pt x="1234" y="661"/>
                    <a:pt x="1239" y="690"/>
                  </a:cubicBezTo>
                  <a:cubicBezTo>
                    <a:pt x="1259" y="796"/>
                    <a:pt x="1261" y="796"/>
                    <a:pt x="1149" y="816"/>
                  </a:cubicBezTo>
                  <a:cubicBezTo>
                    <a:pt x="1093" y="829"/>
                    <a:pt x="1039" y="845"/>
                    <a:pt x="1031" y="853"/>
                  </a:cubicBezTo>
                  <a:cubicBezTo>
                    <a:pt x="1021" y="861"/>
                    <a:pt x="1027" y="893"/>
                    <a:pt x="1045" y="933"/>
                  </a:cubicBezTo>
                  <a:lnTo>
                    <a:pt x="1075" y="999"/>
                  </a:lnTo>
                  <a:lnTo>
                    <a:pt x="999" y="1072"/>
                  </a:lnTo>
                  <a:cubicBezTo>
                    <a:pt x="922" y="1148"/>
                    <a:pt x="922" y="1148"/>
                    <a:pt x="955" y="1175"/>
                  </a:cubicBezTo>
                  <a:cubicBezTo>
                    <a:pt x="1000" y="1212"/>
                    <a:pt x="999" y="1223"/>
                    <a:pt x="938" y="1264"/>
                  </a:cubicBezTo>
                  <a:cubicBezTo>
                    <a:pt x="839" y="1330"/>
                    <a:pt x="815" y="1325"/>
                    <a:pt x="712" y="1232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7" name="Республика Карелия"/>
            <p:cNvSpPr>
              <a:spLocks/>
            </p:cNvSpPr>
            <p:nvPr/>
          </p:nvSpPr>
          <p:spPr bwMode="auto">
            <a:xfrm>
              <a:off x="2305050" y="3145099"/>
              <a:ext cx="1090613" cy="1286632"/>
            </a:xfrm>
            <a:custGeom>
              <a:avLst/>
              <a:gdLst/>
              <a:ahLst/>
              <a:cxnLst>
                <a:cxn ang="0">
                  <a:pos x="1010" y="2106"/>
                </a:cxn>
                <a:cxn ang="0">
                  <a:pos x="842" y="2040"/>
                </a:cxn>
                <a:cxn ang="0">
                  <a:pos x="725" y="2029"/>
                </a:cxn>
                <a:cxn ang="0">
                  <a:pos x="614" y="1879"/>
                </a:cxn>
                <a:cxn ang="0">
                  <a:pos x="485" y="1728"/>
                </a:cxn>
                <a:cxn ang="0">
                  <a:pos x="429" y="1768"/>
                </a:cxn>
                <a:cxn ang="0">
                  <a:pos x="278" y="1799"/>
                </a:cxn>
                <a:cxn ang="0">
                  <a:pos x="122" y="1514"/>
                </a:cxn>
                <a:cxn ang="0">
                  <a:pos x="0" y="1219"/>
                </a:cxn>
                <a:cxn ang="0">
                  <a:pos x="109" y="1200"/>
                </a:cxn>
                <a:cxn ang="0">
                  <a:pos x="682" y="1099"/>
                </a:cxn>
                <a:cxn ang="0">
                  <a:pos x="726" y="912"/>
                </a:cxn>
                <a:cxn ang="0">
                  <a:pos x="765" y="731"/>
                </a:cxn>
                <a:cxn ang="0">
                  <a:pos x="850" y="699"/>
                </a:cxn>
                <a:cxn ang="0">
                  <a:pos x="1008" y="522"/>
                </a:cxn>
                <a:cxn ang="0">
                  <a:pos x="1192" y="309"/>
                </a:cxn>
                <a:cxn ang="0">
                  <a:pos x="1427" y="91"/>
                </a:cxn>
                <a:cxn ang="0">
                  <a:pos x="1504" y="0"/>
                </a:cxn>
                <a:cxn ang="0">
                  <a:pos x="1602" y="58"/>
                </a:cxn>
                <a:cxn ang="0">
                  <a:pos x="1672" y="167"/>
                </a:cxn>
                <a:cxn ang="0">
                  <a:pos x="1738" y="320"/>
                </a:cxn>
                <a:cxn ang="0">
                  <a:pos x="1810" y="519"/>
                </a:cxn>
                <a:cxn ang="0">
                  <a:pos x="1829" y="663"/>
                </a:cxn>
                <a:cxn ang="0">
                  <a:pos x="1784" y="695"/>
                </a:cxn>
                <a:cxn ang="0">
                  <a:pos x="1528" y="954"/>
                </a:cxn>
                <a:cxn ang="0">
                  <a:pos x="1434" y="1075"/>
                </a:cxn>
                <a:cxn ang="0">
                  <a:pos x="1464" y="1221"/>
                </a:cxn>
                <a:cxn ang="0">
                  <a:pos x="1501" y="1395"/>
                </a:cxn>
                <a:cxn ang="0">
                  <a:pos x="1435" y="1424"/>
                </a:cxn>
                <a:cxn ang="0">
                  <a:pos x="1298" y="1509"/>
                </a:cxn>
                <a:cxn ang="0">
                  <a:pos x="1234" y="1698"/>
                </a:cxn>
                <a:cxn ang="0">
                  <a:pos x="1246" y="1840"/>
                </a:cxn>
                <a:cxn ang="0">
                  <a:pos x="1224" y="1922"/>
                </a:cxn>
                <a:cxn ang="0">
                  <a:pos x="1178" y="2039"/>
                </a:cxn>
                <a:cxn ang="0">
                  <a:pos x="1120" y="2136"/>
                </a:cxn>
                <a:cxn ang="0">
                  <a:pos x="1069" y="2160"/>
                </a:cxn>
                <a:cxn ang="0">
                  <a:pos x="1010" y="2106"/>
                </a:cxn>
              </a:cxnLst>
              <a:rect l="0" t="0" r="r" b="b"/>
              <a:pathLst>
                <a:path w="1829" h="2160">
                  <a:moveTo>
                    <a:pt x="1010" y="2106"/>
                  </a:moveTo>
                  <a:cubicBezTo>
                    <a:pt x="963" y="2056"/>
                    <a:pt x="946" y="2050"/>
                    <a:pt x="842" y="2040"/>
                  </a:cubicBezTo>
                  <a:lnTo>
                    <a:pt x="725" y="2029"/>
                  </a:lnTo>
                  <a:lnTo>
                    <a:pt x="614" y="1879"/>
                  </a:lnTo>
                  <a:cubicBezTo>
                    <a:pt x="554" y="1797"/>
                    <a:pt x="494" y="1728"/>
                    <a:pt x="485" y="1728"/>
                  </a:cubicBezTo>
                  <a:cubicBezTo>
                    <a:pt x="474" y="1728"/>
                    <a:pt x="448" y="1746"/>
                    <a:pt x="429" y="1768"/>
                  </a:cubicBezTo>
                  <a:cubicBezTo>
                    <a:pt x="395" y="1807"/>
                    <a:pt x="347" y="1816"/>
                    <a:pt x="278" y="1799"/>
                  </a:cubicBezTo>
                  <a:cubicBezTo>
                    <a:pt x="251" y="1791"/>
                    <a:pt x="214" y="1725"/>
                    <a:pt x="122" y="1514"/>
                  </a:cubicBezTo>
                  <a:cubicBezTo>
                    <a:pt x="54" y="1363"/>
                    <a:pt x="0" y="1231"/>
                    <a:pt x="0" y="1219"/>
                  </a:cubicBezTo>
                  <a:cubicBezTo>
                    <a:pt x="0" y="1205"/>
                    <a:pt x="32" y="1200"/>
                    <a:pt x="109" y="1200"/>
                  </a:cubicBezTo>
                  <a:cubicBezTo>
                    <a:pt x="240" y="1200"/>
                    <a:pt x="656" y="1127"/>
                    <a:pt x="682" y="1099"/>
                  </a:cubicBezTo>
                  <a:cubicBezTo>
                    <a:pt x="693" y="1088"/>
                    <a:pt x="712" y="1005"/>
                    <a:pt x="726" y="912"/>
                  </a:cubicBezTo>
                  <a:cubicBezTo>
                    <a:pt x="741" y="819"/>
                    <a:pt x="758" y="739"/>
                    <a:pt x="765" y="731"/>
                  </a:cubicBezTo>
                  <a:cubicBezTo>
                    <a:pt x="773" y="725"/>
                    <a:pt x="810" y="711"/>
                    <a:pt x="850" y="699"/>
                  </a:cubicBezTo>
                  <a:cubicBezTo>
                    <a:pt x="917" y="680"/>
                    <a:pt x="925" y="671"/>
                    <a:pt x="1008" y="522"/>
                  </a:cubicBezTo>
                  <a:cubicBezTo>
                    <a:pt x="1088" y="379"/>
                    <a:pt x="1104" y="360"/>
                    <a:pt x="1192" y="309"/>
                  </a:cubicBezTo>
                  <a:cubicBezTo>
                    <a:pt x="1315" y="237"/>
                    <a:pt x="1349" y="205"/>
                    <a:pt x="1427" y="91"/>
                  </a:cubicBezTo>
                  <a:cubicBezTo>
                    <a:pt x="1461" y="42"/>
                    <a:pt x="1496" y="0"/>
                    <a:pt x="1504" y="0"/>
                  </a:cubicBezTo>
                  <a:cubicBezTo>
                    <a:pt x="1514" y="0"/>
                    <a:pt x="1557" y="26"/>
                    <a:pt x="1602" y="58"/>
                  </a:cubicBezTo>
                  <a:cubicBezTo>
                    <a:pt x="1677" y="112"/>
                    <a:pt x="1682" y="120"/>
                    <a:pt x="1672" y="167"/>
                  </a:cubicBezTo>
                  <a:cubicBezTo>
                    <a:pt x="1648" y="267"/>
                    <a:pt x="1670" y="320"/>
                    <a:pt x="1738" y="320"/>
                  </a:cubicBezTo>
                  <a:cubicBezTo>
                    <a:pt x="1781" y="320"/>
                    <a:pt x="1782" y="328"/>
                    <a:pt x="1810" y="519"/>
                  </a:cubicBezTo>
                  <a:lnTo>
                    <a:pt x="1829" y="663"/>
                  </a:lnTo>
                  <a:lnTo>
                    <a:pt x="1784" y="695"/>
                  </a:lnTo>
                  <a:cubicBezTo>
                    <a:pt x="1690" y="762"/>
                    <a:pt x="1619" y="834"/>
                    <a:pt x="1528" y="954"/>
                  </a:cubicBezTo>
                  <a:lnTo>
                    <a:pt x="1434" y="1075"/>
                  </a:lnTo>
                  <a:lnTo>
                    <a:pt x="1464" y="1221"/>
                  </a:lnTo>
                  <a:cubicBezTo>
                    <a:pt x="1480" y="1301"/>
                    <a:pt x="1496" y="1379"/>
                    <a:pt x="1501" y="1395"/>
                  </a:cubicBezTo>
                  <a:cubicBezTo>
                    <a:pt x="1507" y="1419"/>
                    <a:pt x="1498" y="1424"/>
                    <a:pt x="1435" y="1424"/>
                  </a:cubicBezTo>
                  <a:cubicBezTo>
                    <a:pt x="1368" y="1424"/>
                    <a:pt x="1360" y="1429"/>
                    <a:pt x="1298" y="1509"/>
                  </a:cubicBezTo>
                  <a:cubicBezTo>
                    <a:pt x="1235" y="1589"/>
                    <a:pt x="1232" y="1600"/>
                    <a:pt x="1234" y="1698"/>
                  </a:cubicBezTo>
                  <a:cubicBezTo>
                    <a:pt x="1235" y="1754"/>
                    <a:pt x="1240" y="1818"/>
                    <a:pt x="1246" y="1840"/>
                  </a:cubicBezTo>
                  <a:cubicBezTo>
                    <a:pt x="1256" y="1869"/>
                    <a:pt x="1250" y="1891"/>
                    <a:pt x="1224" y="1922"/>
                  </a:cubicBezTo>
                  <a:cubicBezTo>
                    <a:pt x="1203" y="1946"/>
                    <a:pt x="1182" y="1999"/>
                    <a:pt x="1178" y="2039"/>
                  </a:cubicBezTo>
                  <a:cubicBezTo>
                    <a:pt x="1168" y="2098"/>
                    <a:pt x="1157" y="2117"/>
                    <a:pt x="1120" y="2136"/>
                  </a:cubicBezTo>
                  <a:cubicBezTo>
                    <a:pt x="1094" y="2149"/>
                    <a:pt x="1070" y="2160"/>
                    <a:pt x="1069" y="2160"/>
                  </a:cubicBezTo>
                  <a:cubicBezTo>
                    <a:pt x="1066" y="2160"/>
                    <a:pt x="1038" y="2135"/>
                    <a:pt x="1010" y="210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8" name="Республика Коми"/>
            <p:cNvSpPr>
              <a:spLocks/>
            </p:cNvSpPr>
            <p:nvPr/>
          </p:nvSpPr>
          <p:spPr bwMode="auto">
            <a:xfrm>
              <a:off x="3624263" y="4326894"/>
              <a:ext cx="2276475" cy="1324754"/>
            </a:xfrm>
            <a:custGeom>
              <a:avLst/>
              <a:gdLst/>
              <a:ahLst/>
              <a:cxnLst>
                <a:cxn ang="0">
                  <a:pos x="1341" y="2124"/>
                </a:cxn>
                <a:cxn ang="0">
                  <a:pos x="958" y="2005"/>
                </a:cxn>
                <a:cxn ang="0">
                  <a:pos x="798" y="1914"/>
                </a:cxn>
                <a:cxn ang="0">
                  <a:pos x="381" y="2069"/>
                </a:cxn>
                <a:cxn ang="0">
                  <a:pos x="72" y="2141"/>
                </a:cxn>
                <a:cxn ang="0">
                  <a:pos x="54" y="1837"/>
                </a:cxn>
                <a:cxn ang="0">
                  <a:pos x="166" y="1530"/>
                </a:cxn>
                <a:cxn ang="0">
                  <a:pos x="453" y="1514"/>
                </a:cxn>
                <a:cxn ang="0">
                  <a:pos x="616" y="1245"/>
                </a:cxn>
                <a:cxn ang="0">
                  <a:pos x="709" y="1028"/>
                </a:cxn>
                <a:cxn ang="0">
                  <a:pos x="461" y="1039"/>
                </a:cxn>
                <a:cxn ang="0">
                  <a:pos x="366" y="949"/>
                </a:cxn>
                <a:cxn ang="0">
                  <a:pos x="536" y="834"/>
                </a:cxn>
                <a:cxn ang="0">
                  <a:pos x="544" y="597"/>
                </a:cxn>
                <a:cxn ang="0">
                  <a:pos x="483" y="330"/>
                </a:cxn>
                <a:cxn ang="0">
                  <a:pos x="834" y="519"/>
                </a:cxn>
                <a:cxn ang="0">
                  <a:pos x="1091" y="589"/>
                </a:cxn>
                <a:cxn ang="0">
                  <a:pos x="1238" y="564"/>
                </a:cxn>
                <a:cxn ang="0">
                  <a:pos x="1238" y="394"/>
                </a:cxn>
                <a:cxn ang="0">
                  <a:pos x="1243" y="199"/>
                </a:cxn>
                <a:cxn ang="0">
                  <a:pos x="1358" y="0"/>
                </a:cxn>
                <a:cxn ang="0">
                  <a:pos x="1947" y="5"/>
                </a:cxn>
                <a:cxn ang="0">
                  <a:pos x="2656" y="420"/>
                </a:cxn>
                <a:cxn ang="0">
                  <a:pos x="3264" y="605"/>
                </a:cxn>
                <a:cxn ang="0">
                  <a:pos x="3568" y="456"/>
                </a:cxn>
                <a:cxn ang="0">
                  <a:pos x="3768" y="405"/>
                </a:cxn>
                <a:cxn ang="0">
                  <a:pos x="3826" y="565"/>
                </a:cxn>
                <a:cxn ang="0">
                  <a:pos x="3664" y="760"/>
                </a:cxn>
                <a:cxn ang="0">
                  <a:pos x="3142" y="991"/>
                </a:cxn>
                <a:cxn ang="0">
                  <a:pos x="2800" y="1152"/>
                </a:cxn>
                <a:cxn ang="0">
                  <a:pos x="2530" y="1266"/>
                </a:cxn>
                <a:cxn ang="0">
                  <a:pos x="2413" y="1508"/>
                </a:cxn>
                <a:cxn ang="0">
                  <a:pos x="2138" y="1848"/>
                </a:cxn>
                <a:cxn ang="0">
                  <a:pos x="1768" y="2160"/>
                </a:cxn>
              </a:cxnLst>
              <a:rect l="0" t="0" r="r" b="b"/>
              <a:pathLst>
                <a:path w="3834" h="2216">
                  <a:moveTo>
                    <a:pt x="1768" y="2160"/>
                  </a:moveTo>
                  <a:cubicBezTo>
                    <a:pt x="1605" y="2095"/>
                    <a:pt x="1530" y="2088"/>
                    <a:pt x="1341" y="2124"/>
                  </a:cubicBezTo>
                  <a:cubicBezTo>
                    <a:pt x="1226" y="2144"/>
                    <a:pt x="1210" y="2144"/>
                    <a:pt x="1109" y="2116"/>
                  </a:cubicBezTo>
                  <a:cubicBezTo>
                    <a:pt x="1005" y="2087"/>
                    <a:pt x="998" y="2082"/>
                    <a:pt x="958" y="2005"/>
                  </a:cubicBezTo>
                  <a:lnTo>
                    <a:pt x="918" y="1925"/>
                  </a:lnTo>
                  <a:lnTo>
                    <a:pt x="798" y="1914"/>
                  </a:lnTo>
                  <a:cubicBezTo>
                    <a:pt x="632" y="1900"/>
                    <a:pt x="624" y="1903"/>
                    <a:pt x="624" y="1999"/>
                  </a:cubicBezTo>
                  <a:cubicBezTo>
                    <a:pt x="624" y="2112"/>
                    <a:pt x="590" y="2122"/>
                    <a:pt x="381" y="2069"/>
                  </a:cubicBezTo>
                  <a:cubicBezTo>
                    <a:pt x="210" y="2028"/>
                    <a:pt x="195" y="2029"/>
                    <a:pt x="130" y="2100"/>
                  </a:cubicBezTo>
                  <a:cubicBezTo>
                    <a:pt x="107" y="2122"/>
                    <a:pt x="82" y="2141"/>
                    <a:pt x="72" y="2141"/>
                  </a:cubicBezTo>
                  <a:cubicBezTo>
                    <a:pt x="53" y="2141"/>
                    <a:pt x="0" y="1983"/>
                    <a:pt x="0" y="1925"/>
                  </a:cubicBezTo>
                  <a:cubicBezTo>
                    <a:pt x="0" y="1909"/>
                    <a:pt x="24" y="1869"/>
                    <a:pt x="54" y="1837"/>
                  </a:cubicBezTo>
                  <a:cubicBezTo>
                    <a:pt x="96" y="1791"/>
                    <a:pt x="115" y="1746"/>
                    <a:pt x="138" y="1653"/>
                  </a:cubicBezTo>
                  <a:lnTo>
                    <a:pt x="166" y="1530"/>
                  </a:lnTo>
                  <a:lnTo>
                    <a:pt x="224" y="1540"/>
                  </a:lnTo>
                  <a:cubicBezTo>
                    <a:pt x="400" y="1573"/>
                    <a:pt x="410" y="1572"/>
                    <a:pt x="453" y="1514"/>
                  </a:cubicBezTo>
                  <a:cubicBezTo>
                    <a:pt x="480" y="1479"/>
                    <a:pt x="491" y="1447"/>
                    <a:pt x="486" y="1421"/>
                  </a:cubicBezTo>
                  <a:cubicBezTo>
                    <a:pt x="480" y="1388"/>
                    <a:pt x="501" y="1357"/>
                    <a:pt x="616" y="1245"/>
                  </a:cubicBezTo>
                  <a:cubicBezTo>
                    <a:pt x="691" y="1170"/>
                    <a:pt x="752" y="1103"/>
                    <a:pt x="752" y="1096"/>
                  </a:cubicBezTo>
                  <a:cubicBezTo>
                    <a:pt x="752" y="1088"/>
                    <a:pt x="733" y="1058"/>
                    <a:pt x="709" y="1028"/>
                  </a:cubicBezTo>
                  <a:cubicBezTo>
                    <a:pt x="669" y="980"/>
                    <a:pt x="656" y="973"/>
                    <a:pt x="589" y="973"/>
                  </a:cubicBezTo>
                  <a:cubicBezTo>
                    <a:pt x="522" y="973"/>
                    <a:pt x="510" y="978"/>
                    <a:pt x="461" y="1039"/>
                  </a:cubicBezTo>
                  <a:cubicBezTo>
                    <a:pt x="411" y="1098"/>
                    <a:pt x="402" y="1103"/>
                    <a:pt x="371" y="1087"/>
                  </a:cubicBezTo>
                  <a:cubicBezTo>
                    <a:pt x="330" y="1064"/>
                    <a:pt x="330" y="1055"/>
                    <a:pt x="366" y="949"/>
                  </a:cubicBezTo>
                  <a:cubicBezTo>
                    <a:pt x="392" y="874"/>
                    <a:pt x="400" y="868"/>
                    <a:pt x="466" y="852"/>
                  </a:cubicBezTo>
                  <a:lnTo>
                    <a:pt x="536" y="834"/>
                  </a:lnTo>
                  <a:lnTo>
                    <a:pt x="531" y="738"/>
                  </a:lnTo>
                  <a:cubicBezTo>
                    <a:pt x="528" y="687"/>
                    <a:pt x="534" y="623"/>
                    <a:pt x="544" y="597"/>
                  </a:cubicBezTo>
                  <a:cubicBezTo>
                    <a:pt x="558" y="559"/>
                    <a:pt x="554" y="536"/>
                    <a:pt x="512" y="448"/>
                  </a:cubicBezTo>
                  <a:cubicBezTo>
                    <a:pt x="474" y="367"/>
                    <a:pt x="467" y="340"/>
                    <a:pt x="483" y="330"/>
                  </a:cubicBezTo>
                  <a:cubicBezTo>
                    <a:pt x="520" y="308"/>
                    <a:pt x="557" y="316"/>
                    <a:pt x="643" y="367"/>
                  </a:cubicBezTo>
                  <a:cubicBezTo>
                    <a:pt x="776" y="445"/>
                    <a:pt x="818" y="477"/>
                    <a:pt x="834" y="519"/>
                  </a:cubicBezTo>
                  <a:cubicBezTo>
                    <a:pt x="845" y="551"/>
                    <a:pt x="858" y="557"/>
                    <a:pt x="918" y="557"/>
                  </a:cubicBezTo>
                  <a:cubicBezTo>
                    <a:pt x="957" y="557"/>
                    <a:pt x="1035" y="572"/>
                    <a:pt x="1091" y="589"/>
                  </a:cubicBezTo>
                  <a:cubicBezTo>
                    <a:pt x="1147" y="605"/>
                    <a:pt x="1194" y="620"/>
                    <a:pt x="1195" y="621"/>
                  </a:cubicBezTo>
                  <a:cubicBezTo>
                    <a:pt x="1197" y="621"/>
                    <a:pt x="1216" y="596"/>
                    <a:pt x="1238" y="564"/>
                  </a:cubicBezTo>
                  <a:lnTo>
                    <a:pt x="1277" y="506"/>
                  </a:lnTo>
                  <a:lnTo>
                    <a:pt x="1238" y="394"/>
                  </a:lnTo>
                  <a:lnTo>
                    <a:pt x="1202" y="282"/>
                  </a:lnTo>
                  <a:lnTo>
                    <a:pt x="1243" y="199"/>
                  </a:lnTo>
                  <a:cubicBezTo>
                    <a:pt x="1266" y="154"/>
                    <a:pt x="1301" y="92"/>
                    <a:pt x="1322" y="60"/>
                  </a:cubicBezTo>
                  <a:lnTo>
                    <a:pt x="1358" y="0"/>
                  </a:lnTo>
                  <a:lnTo>
                    <a:pt x="1653" y="4"/>
                  </a:lnTo>
                  <a:lnTo>
                    <a:pt x="1947" y="5"/>
                  </a:lnTo>
                  <a:lnTo>
                    <a:pt x="2194" y="167"/>
                  </a:lnTo>
                  <a:cubicBezTo>
                    <a:pt x="2368" y="280"/>
                    <a:pt x="2504" y="356"/>
                    <a:pt x="2656" y="420"/>
                  </a:cubicBezTo>
                  <a:cubicBezTo>
                    <a:pt x="2774" y="471"/>
                    <a:pt x="2901" y="525"/>
                    <a:pt x="2936" y="540"/>
                  </a:cubicBezTo>
                  <a:cubicBezTo>
                    <a:pt x="3168" y="644"/>
                    <a:pt x="3141" y="639"/>
                    <a:pt x="3264" y="605"/>
                  </a:cubicBezTo>
                  <a:cubicBezTo>
                    <a:pt x="3339" y="586"/>
                    <a:pt x="3395" y="559"/>
                    <a:pt x="3440" y="520"/>
                  </a:cubicBezTo>
                  <a:cubicBezTo>
                    <a:pt x="3482" y="485"/>
                    <a:pt x="3528" y="461"/>
                    <a:pt x="3568" y="456"/>
                  </a:cubicBezTo>
                  <a:cubicBezTo>
                    <a:pt x="3613" y="450"/>
                    <a:pt x="3643" y="432"/>
                    <a:pt x="3682" y="391"/>
                  </a:cubicBezTo>
                  <a:cubicBezTo>
                    <a:pt x="3755" y="306"/>
                    <a:pt x="3834" y="319"/>
                    <a:pt x="3768" y="405"/>
                  </a:cubicBezTo>
                  <a:cubicBezTo>
                    <a:pt x="3734" y="452"/>
                    <a:pt x="3739" y="490"/>
                    <a:pt x="3786" y="530"/>
                  </a:cubicBezTo>
                  <a:lnTo>
                    <a:pt x="3826" y="565"/>
                  </a:lnTo>
                  <a:lnTo>
                    <a:pt x="3781" y="629"/>
                  </a:lnTo>
                  <a:cubicBezTo>
                    <a:pt x="3757" y="666"/>
                    <a:pt x="3704" y="725"/>
                    <a:pt x="3664" y="760"/>
                  </a:cubicBezTo>
                  <a:cubicBezTo>
                    <a:pt x="3597" y="821"/>
                    <a:pt x="3578" y="829"/>
                    <a:pt x="3440" y="853"/>
                  </a:cubicBezTo>
                  <a:cubicBezTo>
                    <a:pt x="3290" y="879"/>
                    <a:pt x="3211" y="914"/>
                    <a:pt x="3142" y="991"/>
                  </a:cubicBezTo>
                  <a:cubicBezTo>
                    <a:pt x="3128" y="1007"/>
                    <a:pt x="3066" y="1036"/>
                    <a:pt x="3006" y="1053"/>
                  </a:cubicBezTo>
                  <a:cubicBezTo>
                    <a:pt x="2946" y="1071"/>
                    <a:pt x="2853" y="1116"/>
                    <a:pt x="2800" y="1152"/>
                  </a:cubicBezTo>
                  <a:cubicBezTo>
                    <a:pt x="2712" y="1213"/>
                    <a:pt x="2701" y="1218"/>
                    <a:pt x="2686" y="1192"/>
                  </a:cubicBezTo>
                  <a:cubicBezTo>
                    <a:pt x="2661" y="1148"/>
                    <a:pt x="2637" y="1159"/>
                    <a:pt x="2530" y="1266"/>
                  </a:cubicBezTo>
                  <a:cubicBezTo>
                    <a:pt x="2443" y="1354"/>
                    <a:pt x="2429" y="1378"/>
                    <a:pt x="2422" y="1437"/>
                  </a:cubicBezTo>
                  <a:cubicBezTo>
                    <a:pt x="2419" y="1476"/>
                    <a:pt x="2414" y="1508"/>
                    <a:pt x="2413" y="1508"/>
                  </a:cubicBezTo>
                  <a:cubicBezTo>
                    <a:pt x="2410" y="1509"/>
                    <a:pt x="2365" y="1544"/>
                    <a:pt x="2310" y="1586"/>
                  </a:cubicBezTo>
                  <a:cubicBezTo>
                    <a:pt x="2216" y="1658"/>
                    <a:pt x="2210" y="1668"/>
                    <a:pt x="2138" y="1848"/>
                  </a:cubicBezTo>
                  <a:cubicBezTo>
                    <a:pt x="2022" y="2132"/>
                    <a:pt x="1981" y="2212"/>
                    <a:pt x="1944" y="2215"/>
                  </a:cubicBezTo>
                  <a:cubicBezTo>
                    <a:pt x="1926" y="2216"/>
                    <a:pt x="1848" y="2192"/>
                    <a:pt x="1768" y="216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9" name="Республика Марий Эл"/>
            <p:cNvSpPr>
              <a:spLocks/>
            </p:cNvSpPr>
            <p:nvPr/>
          </p:nvSpPr>
          <p:spPr bwMode="auto">
            <a:xfrm>
              <a:off x="2912269" y="5842261"/>
              <a:ext cx="464344" cy="324041"/>
            </a:xfrm>
            <a:custGeom>
              <a:avLst/>
              <a:gdLst/>
              <a:ahLst/>
              <a:cxnLst>
                <a:cxn ang="0">
                  <a:pos x="317" y="530"/>
                </a:cxn>
                <a:cxn ang="0">
                  <a:pos x="274" y="392"/>
                </a:cxn>
                <a:cxn ang="0">
                  <a:pos x="212" y="263"/>
                </a:cxn>
                <a:cxn ang="0">
                  <a:pos x="93" y="237"/>
                </a:cxn>
                <a:cxn ang="0">
                  <a:pos x="0" y="218"/>
                </a:cxn>
                <a:cxn ang="0">
                  <a:pos x="5" y="128"/>
                </a:cxn>
                <a:cxn ang="0">
                  <a:pos x="10" y="40"/>
                </a:cxn>
                <a:cxn ang="0">
                  <a:pos x="82" y="20"/>
                </a:cxn>
                <a:cxn ang="0">
                  <a:pos x="189" y="21"/>
                </a:cxn>
                <a:cxn ang="0">
                  <a:pos x="247" y="45"/>
                </a:cxn>
                <a:cxn ang="0">
                  <a:pos x="280" y="141"/>
                </a:cxn>
                <a:cxn ang="0">
                  <a:pos x="402" y="191"/>
                </a:cxn>
                <a:cxn ang="0">
                  <a:pos x="466" y="144"/>
                </a:cxn>
                <a:cxn ang="0">
                  <a:pos x="597" y="175"/>
                </a:cxn>
                <a:cxn ang="0">
                  <a:pos x="733" y="212"/>
                </a:cxn>
                <a:cxn ang="0">
                  <a:pos x="762" y="349"/>
                </a:cxn>
                <a:cxn ang="0">
                  <a:pos x="762" y="508"/>
                </a:cxn>
                <a:cxn ang="0">
                  <a:pos x="693" y="496"/>
                </a:cxn>
                <a:cxn ang="0">
                  <a:pos x="624" y="458"/>
                </a:cxn>
                <a:cxn ang="0">
                  <a:pos x="348" y="535"/>
                </a:cxn>
                <a:cxn ang="0">
                  <a:pos x="317" y="530"/>
                </a:cxn>
              </a:cxnLst>
              <a:rect l="0" t="0" r="r" b="b"/>
              <a:pathLst>
                <a:path w="783" h="540">
                  <a:moveTo>
                    <a:pt x="317" y="530"/>
                  </a:moveTo>
                  <a:cubicBezTo>
                    <a:pt x="314" y="522"/>
                    <a:pt x="293" y="461"/>
                    <a:pt x="274" y="392"/>
                  </a:cubicBezTo>
                  <a:cubicBezTo>
                    <a:pt x="252" y="316"/>
                    <a:pt x="228" y="266"/>
                    <a:pt x="212" y="263"/>
                  </a:cubicBezTo>
                  <a:cubicBezTo>
                    <a:pt x="197" y="258"/>
                    <a:pt x="144" y="247"/>
                    <a:pt x="93" y="237"/>
                  </a:cubicBezTo>
                  <a:lnTo>
                    <a:pt x="0" y="218"/>
                  </a:lnTo>
                  <a:lnTo>
                    <a:pt x="5" y="128"/>
                  </a:lnTo>
                  <a:lnTo>
                    <a:pt x="10" y="40"/>
                  </a:lnTo>
                  <a:lnTo>
                    <a:pt x="82" y="20"/>
                  </a:lnTo>
                  <a:cubicBezTo>
                    <a:pt x="143" y="0"/>
                    <a:pt x="159" y="2"/>
                    <a:pt x="189" y="21"/>
                  </a:cubicBezTo>
                  <a:cubicBezTo>
                    <a:pt x="208" y="34"/>
                    <a:pt x="236" y="45"/>
                    <a:pt x="247" y="45"/>
                  </a:cubicBezTo>
                  <a:cubicBezTo>
                    <a:pt x="263" y="45"/>
                    <a:pt x="274" y="74"/>
                    <a:pt x="280" y="141"/>
                  </a:cubicBezTo>
                  <a:cubicBezTo>
                    <a:pt x="293" y="253"/>
                    <a:pt x="308" y="258"/>
                    <a:pt x="402" y="191"/>
                  </a:cubicBezTo>
                  <a:lnTo>
                    <a:pt x="466" y="144"/>
                  </a:lnTo>
                  <a:lnTo>
                    <a:pt x="597" y="175"/>
                  </a:lnTo>
                  <a:cubicBezTo>
                    <a:pt x="669" y="192"/>
                    <a:pt x="732" y="208"/>
                    <a:pt x="733" y="212"/>
                  </a:cubicBezTo>
                  <a:cubicBezTo>
                    <a:pt x="736" y="213"/>
                    <a:pt x="749" y="276"/>
                    <a:pt x="762" y="349"/>
                  </a:cubicBezTo>
                  <a:cubicBezTo>
                    <a:pt x="783" y="468"/>
                    <a:pt x="783" y="487"/>
                    <a:pt x="762" y="508"/>
                  </a:cubicBezTo>
                  <a:cubicBezTo>
                    <a:pt x="741" y="528"/>
                    <a:pt x="733" y="527"/>
                    <a:pt x="693" y="496"/>
                  </a:cubicBezTo>
                  <a:cubicBezTo>
                    <a:pt x="668" y="479"/>
                    <a:pt x="637" y="461"/>
                    <a:pt x="624" y="458"/>
                  </a:cubicBezTo>
                  <a:cubicBezTo>
                    <a:pt x="605" y="455"/>
                    <a:pt x="429" y="503"/>
                    <a:pt x="348" y="535"/>
                  </a:cubicBezTo>
                  <a:cubicBezTo>
                    <a:pt x="336" y="540"/>
                    <a:pt x="322" y="536"/>
                    <a:pt x="317" y="530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0" name="Республика Мордовия"/>
            <p:cNvSpPr>
              <a:spLocks/>
            </p:cNvSpPr>
            <p:nvPr/>
          </p:nvSpPr>
          <p:spPr bwMode="auto">
            <a:xfrm>
              <a:off x="2257425" y="5908975"/>
              <a:ext cx="521494" cy="400285"/>
            </a:xfrm>
            <a:custGeom>
              <a:avLst/>
              <a:gdLst/>
              <a:ahLst/>
              <a:cxnLst>
                <a:cxn ang="0">
                  <a:pos x="499" y="609"/>
                </a:cxn>
                <a:cxn ang="0">
                  <a:pos x="349" y="563"/>
                </a:cxn>
                <a:cxn ang="0">
                  <a:pos x="264" y="509"/>
                </a:cxn>
                <a:cxn ang="0">
                  <a:pos x="112" y="363"/>
                </a:cxn>
                <a:cxn ang="0">
                  <a:pos x="0" y="289"/>
                </a:cxn>
                <a:cxn ang="0">
                  <a:pos x="61" y="224"/>
                </a:cxn>
                <a:cxn ang="0">
                  <a:pos x="176" y="96"/>
                </a:cxn>
                <a:cxn ang="0">
                  <a:pos x="370" y="30"/>
                </a:cxn>
                <a:cxn ang="0">
                  <a:pos x="448" y="56"/>
                </a:cxn>
                <a:cxn ang="0">
                  <a:pos x="448" y="168"/>
                </a:cxn>
                <a:cxn ang="0">
                  <a:pos x="498" y="366"/>
                </a:cxn>
                <a:cxn ang="0">
                  <a:pos x="560" y="461"/>
                </a:cxn>
                <a:cxn ang="0">
                  <a:pos x="686" y="413"/>
                </a:cxn>
                <a:cxn ang="0">
                  <a:pos x="808" y="358"/>
                </a:cxn>
                <a:cxn ang="0">
                  <a:pos x="846" y="422"/>
                </a:cxn>
                <a:cxn ang="0">
                  <a:pos x="880" y="486"/>
                </a:cxn>
                <a:cxn ang="0">
                  <a:pos x="784" y="678"/>
                </a:cxn>
                <a:cxn ang="0">
                  <a:pos x="707" y="677"/>
                </a:cxn>
                <a:cxn ang="0">
                  <a:pos x="499" y="609"/>
                </a:cxn>
              </a:cxnLst>
              <a:rect l="0" t="0" r="r" b="b"/>
              <a:pathLst>
                <a:path w="880" h="678">
                  <a:moveTo>
                    <a:pt x="499" y="609"/>
                  </a:moveTo>
                  <a:cubicBezTo>
                    <a:pt x="400" y="561"/>
                    <a:pt x="362" y="550"/>
                    <a:pt x="349" y="563"/>
                  </a:cubicBezTo>
                  <a:cubicBezTo>
                    <a:pt x="318" y="592"/>
                    <a:pt x="310" y="587"/>
                    <a:pt x="264" y="509"/>
                  </a:cubicBezTo>
                  <a:cubicBezTo>
                    <a:pt x="235" y="459"/>
                    <a:pt x="187" y="413"/>
                    <a:pt x="112" y="363"/>
                  </a:cubicBezTo>
                  <a:lnTo>
                    <a:pt x="0" y="289"/>
                  </a:lnTo>
                  <a:lnTo>
                    <a:pt x="61" y="224"/>
                  </a:lnTo>
                  <a:cubicBezTo>
                    <a:pt x="94" y="187"/>
                    <a:pt x="146" y="129"/>
                    <a:pt x="176" y="96"/>
                  </a:cubicBezTo>
                  <a:cubicBezTo>
                    <a:pt x="258" y="6"/>
                    <a:pt x="277" y="0"/>
                    <a:pt x="370" y="30"/>
                  </a:cubicBezTo>
                  <a:lnTo>
                    <a:pt x="448" y="56"/>
                  </a:lnTo>
                  <a:lnTo>
                    <a:pt x="448" y="168"/>
                  </a:lnTo>
                  <a:cubicBezTo>
                    <a:pt x="448" y="262"/>
                    <a:pt x="456" y="291"/>
                    <a:pt x="498" y="366"/>
                  </a:cubicBezTo>
                  <a:cubicBezTo>
                    <a:pt x="525" y="414"/>
                    <a:pt x="552" y="457"/>
                    <a:pt x="560" y="461"/>
                  </a:cubicBezTo>
                  <a:cubicBezTo>
                    <a:pt x="566" y="465"/>
                    <a:pt x="624" y="443"/>
                    <a:pt x="686" y="413"/>
                  </a:cubicBezTo>
                  <a:cubicBezTo>
                    <a:pt x="750" y="382"/>
                    <a:pt x="805" y="358"/>
                    <a:pt x="808" y="358"/>
                  </a:cubicBezTo>
                  <a:cubicBezTo>
                    <a:pt x="811" y="358"/>
                    <a:pt x="829" y="387"/>
                    <a:pt x="846" y="422"/>
                  </a:cubicBezTo>
                  <a:lnTo>
                    <a:pt x="880" y="486"/>
                  </a:lnTo>
                  <a:lnTo>
                    <a:pt x="784" y="678"/>
                  </a:lnTo>
                  <a:lnTo>
                    <a:pt x="707" y="677"/>
                  </a:lnTo>
                  <a:cubicBezTo>
                    <a:pt x="653" y="675"/>
                    <a:pt x="595" y="657"/>
                    <a:pt x="499" y="609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1" name="Республика Саха (Якутия)"/>
            <p:cNvSpPr>
              <a:spLocks/>
            </p:cNvSpPr>
            <p:nvPr/>
          </p:nvSpPr>
          <p:spPr bwMode="auto">
            <a:xfrm>
              <a:off x="9184482" y="1944243"/>
              <a:ext cx="3926681" cy="4727180"/>
            </a:xfrm>
            <a:custGeom>
              <a:avLst/>
              <a:gdLst/>
              <a:ahLst/>
              <a:cxnLst>
                <a:cxn ang="0">
                  <a:pos x="3029" y="7176"/>
                </a:cxn>
                <a:cxn ang="0">
                  <a:pos x="2683" y="7111"/>
                </a:cxn>
                <a:cxn ang="0">
                  <a:pos x="2322" y="7042"/>
                </a:cxn>
                <a:cxn ang="0">
                  <a:pos x="2064" y="7651"/>
                </a:cxn>
                <a:cxn ang="0">
                  <a:pos x="1586" y="7811"/>
                </a:cxn>
                <a:cxn ang="0">
                  <a:pos x="1453" y="7397"/>
                </a:cxn>
                <a:cxn ang="0">
                  <a:pos x="1298" y="6989"/>
                </a:cxn>
                <a:cxn ang="0">
                  <a:pos x="1197" y="6683"/>
                </a:cxn>
                <a:cxn ang="0">
                  <a:pos x="898" y="6317"/>
                </a:cxn>
                <a:cxn ang="0">
                  <a:pos x="579" y="6083"/>
                </a:cxn>
                <a:cxn ang="0">
                  <a:pos x="387" y="5855"/>
                </a:cxn>
                <a:cxn ang="0">
                  <a:pos x="259" y="5410"/>
                </a:cxn>
                <a:cxn ang="0">
                  <a:pos x="280" y="5066"/>
                </a:cxn>
                <a:cxn ang="0">
                  <a:pos x="82" y="4383"/>
                </a:cxn>
                <a:cxn ang="0">
                  <a:pos x="245" y="4123"/>
                </a:cxn>
                <a:cxn ang="0">
                  <a:pos x="509" y="3603"/>
                </a:cxn>
                <a:cxn ang="0">
                  <a:pos x="187" y="2779"/>
                </a:cxn>
                <a:cxn ang="0">
                  <a:pos x="339" y="2568"/>
                </a:cxn>
                <a:cxn ang="0">
                  <a:pos x="867" y="2415"/>
                </a:cxn>
                <a:cxn ang="0">
                  <a:pos x="1455" y="2354"/>
                </a:cxn>
                <a:cxn ang="0">
                  <a:pos x="1594" y="2005"/>
                </a:cxn>
                <a:cxn ang="0">
                  <a:pos x="2021" y="2059"/>
                </a:cxn>
                <a:cxn ang="0">
                  <a:pos x="2207" y="2368"/>
                </a:cxn>
                <a:cxn ang="0">
                  <a:pos x="2691" y="2163"/>
                </a:cxn>
                <a:cxn ang="0">
                  <a:pos x="3019" y="2051"/>
                </a:cxn>
                <a:cxn ang="0">
                  <a:pos x="3339" y="1859"/>
                </a:cxn>
                <a:cxn ang="0">
                  <a:pos x="3363" y="1573"/>
                </a:cxn>
                <a:cxn ang="0">
                  <a:pos x="3931" y="815"/>
                </a:cxn>
                <a:cxn ang="0">
                  <a:pos x="4167" y="891"/>
                </a:cxn>
                <a:cxn ang="0">
                  <a:pos x="5027" y="221"/>
                </a:cxn>
                <a:cxn ang="0">
                  <a:pos x="5503" y="165"/>
                </a:cxn>
                <a:cxn ang="0">
                  <a:pos x="5821" y="63"/>
                </a:cxn>
                <a:cxn ang="0">
                  <a:pos x="6195" y="277"/>
                </a:cxn>
                <a:cxn ang="0">
                  <a:pos x="6035" y="701"/>
                </a:cxn>
                <a:cxn ang="0">
                  <a:pos x="6344" y="976"/>
                </a:cxn>
                <a:cxn ang="0">
                  <a:pos x="6624" y="1162"/>
                </a:cxn>
                <a:cxn ang="0">
                  <a:pos x="6467" y="1383"/>
                </a:cxn>
                <a:cxn ang="0">
                  <a:pos x="6269" y="1669"/>
                </a:cxn>
                <a:cxn ang="0">
                  <a:pos x="6395" y="1992"/>
                </a:cxn>
                <a:cxn ang="0">
                  <a:pos x="6498" y="2367"/>
                </a:cxn>
                <a:cxn ang="0">
                  <a:pos x="6227" y="2632"/>
                </a:cxn>
                <a:cxn ang="0">
                  <a:pos x="6223" y="2893"/>
                </a:cxn>
                <a:cxn ang="0">
                  <a:pos x="6023" y="3112"/>
                </a:cxn>
                <a:cxn ang="0">
                  <a:pos x="6341" y="3754"/>
                </a:cxn>
                <a:cxn ang="0">
                  <a:pos x="5893" y="4122"/>
                </a:cxn>
                <a:cxn ang="0">
                  <a:pos x="5789" y="4397"/>
                </a:cxn>
                <a:cxn ang="0">
                  <a:pos x="5760" y="4661"/>
                </a:cxn>
                <a:cxn ang="0">
                  <a:pos x="5994" y="5256"/>
                </a:cxn>
                <a:cxn ang="0">
                  <a:pos x="5840" y="5536"/>
                </a:cxn>
                <a:cxn ang="0">
                  <a:pos x="5592" y="5843"/>
                </a:cxn>
                <a:cxn ang="0">
                  <a:pos x="5413" y="6407"/>
                </a:cxn>
                <a:cxn ang="0">
                  <a:pos x="5490" y="6725"/>
                </a:cxn>
                <a:cxn ang="0">
                  <a:pos x="5696" y="6947"/>
                </a:cxn>
                <a:cxn ang="0">
                  <a:pos x="5515" y="7445"/>
                </a:cxn>
                <a:cxn ang="0">
                  <a:pos x="4925" y="7760"/>
                </a:cxn>
                <a:cxn ang="0">
                  <a:pos x="4450" y="7730"/>
                </a:cxn>
                <a:cxn ang="0">
                  <a:pos x="3731" y="7853"/>
                </a:cxn>
              </a:cxnLst>
              <a:rect l="0" t="0" r="r" b="b"/>
              <a:pathLst>
                <a:path w="6624" h="7927">
                  <a:moveTo>
                    <a:pt x="3507" y="7845"/>
                  </a:moveTo>
                  <a:cubicBezTo>
                    <a:pt x="3395" y="7760"/>
                    <a:pt x="3384" y="7744"/>
                    <a:pt x="3333" y="7607"/>
                  </a:cubicBezTo>
                  <a:cubicBezTo>
                    <a:pt x="3303" y="7530"/>
                    <a:pt x="3245" y="7447"/>
                    <a:pt x="3029" y="7176"/>
                  </a:cubicBezTo>
                  <a:lnTo>
                    <a:pt x="2986" y="7122"/>
                  </a:lnTo>
                  <a:lnTo>
                    <a:pt x="2784" y="7208"/>
                  </a:lnTo>
                  <a:lnTo>
                    <a:pt x="2683" y="7111"/>
                  </a:lnTo>
                  <a:lnTo>
                    <a:pt x="2581" y="7013"/>
                  </a:lnTo>
                  <a:lnTo>
                    <a:pt x="2464" y="7023"/>
                  </a:lnTo>
                  <a:cubicBezTo>
                    <a:pt x="2400" y="7029"/>
                    <a:pt x="2336" y="7037"/>
                    <a:pt x="2322" y="7042"/>
                  </a:cubicBezTo>
                  <a:cubicBezTo>
                    <a:pt x="2309" y="7045"/>
                    <a:pt x="2256" y="7133"/>
                    <a:pt x="2207" y="7235"/>
                  </a:cubicBezTo>
                  <a:cubicBezTo>
                    <a:pt x="2138" y="7378"/>
                    <a:pt x="2112" y="7448"/>
                    <a:pt x="2106" y="7523"/>
                  </a:cubicBezTo>
                  <a:cubicBezTo>
                    <a:pt x="2098" y="7592"/>
                    <a:pt x="2085" y="7632"/>
                    <a:pt x="2064" y="7651"/>
                  </a:cubicBezTo>
                  <a:cubicBezTo>
                    <a:pt x="2034" y="7679"/>
                    <a:pt x="2031" y="7677"/>
                    <a:pt x="1989" y="7624"/>
                  </a:cubicBezTo>
                  <a:cubicBezTo>
                    <a:pt x="1959" y="7587"/>
                    <a:pt x="1936" y="7573"/>
                    <a:pt x="1919" y="7581"/>
                  </a:cubicBezTo>
                  <a:cubicBezTo>
                    <a:pt x="1869" y="7599"/>
                    <a:pt x="1643" y="7755"/>
                    <a:pt x="1586" y="7811"/>
                  </a:cubicBezTo>
                  <a:lnTo>
                    <a:pt x="1528" y="7866"/>
                  </a:lnTo>
                  <a:lnTo>
                    <a:pt x="1479" y="7823"/>
                  </a:lnTo>
                  <a:cubicBezTo>
                    <a:pt x="1418" y="7773"/>
                    <a:pt x="1416" y="7760"/>
                    <a:pt x="1453" y="7397"/>
                  </a:cubicBezTo>
                  <a:cubicBezTo>
                    <a:pt x="1467" y="7256"/>
                    <a:pt x="1474" y="7131"/>
                    <a:pt x="1471" y="7120"/>
                  </a:cubicBezTo>
                  <a:cubicBezTo>
                    <a:pt x="1466" y="7109"/>
                    <a:pt x="1439" y="7095"/>
                    <a:pt x="1411" y="7088"/>
                  </a:cubicBezTo>
                  <a:cubicBezTo>
                    <a:pt x="1376" y="7080"/>
                    <a:pt x="1344" y="7051"/>
                    <a:pt x="1298" y="6989"/>
                  </a:cubicBezTo>
                  <a:cubicBezTo>
                    <a:pt x="1240" y="6911"/>
                    <a:pt x="1234" y="6893"/>
                    <a:pt x="1242" y="6839"/>
                  </a:cubicBezTo>
                  <a:cubicBezTo>
                    <a:pt x="1247" y="6807"/>
                    <a:pt x="1256" y="6767"/>
                    <a:pt x="1261" y="6754"/>
                  </a:cubicBezTo>
                  <a:cubicBezTo>
                    <a:pt x="1267" y="6736"/>
                    <a:pt x="1250" y="6715"/>
                    <a:pt x="1197" y="6683"/>
                  </a:cubicBezTo>
                  <a:cubicBezTo>
                    <a:pt x="1152" y="6656"/>
                    <a:pt x="1125" y="6627"/>
                    <a:pt x="1123" y="6610"/>
                  </a:cubicBezTo>
                  <a:cubicBezTo>
                    <a:pt x="1123" y="6576"/>
                    <a:pt x="1063" y="6464"/>
                    <a:pt x="1000" y="6379"/>
                  </a:cubicBezTo>
                  <a:cubicBezTo>
                    <a:pt x="973" y="6341"/>
                    <a:pt x="944" y="6325"/>
                    <a:pt x="898" y="6317"/>
                  </a:cubicBezTo>
                  <a:cubicBezTo>
                    <a:pt x="839" y="6307"/>
                    <a:pt x="835" y="6306"/>
                    <a:pt x="861" y="6279"/>
                  </a:cubicBezTo>
                  <a:cubicBezTo>
                    <a:pt x="882" y="6255"/>
                    <a:pt x="883" y="6240"/>
                    <a:pt x="869" y="6195"/>
                  </a:cubicBezTo>
                  <a:cubicBezTo>
                    <a:pt x="835" y="6096"/>
                    <a:pt x="818" y="6090"/>
                    <a:pt x="579" y="6083"/>
                  </a:cubicBezTo>
                  <a:lnTo>
                    <a:pt x="363" y="6080"/>
                  </a:lnTo>
                  <a:lnTo>
                    <a:pt x="359" y="6003"/>
                  </a:lnTo>
                  <a:cubicBezTo>
                    <a:pt x="355" y="5954"/>
                    <a:pt x="365" y="5904"/>
                    <a:pt x="387" y="5855"/>
                  </a:cubicBezTo>
                  <a:cubicBezTo>
                    <a:pt x="405" y="5813"/>
                    <a:pt x="419" y="5765"/>
                    <a:pt x="419" y="5749"/>
                  </a:cubicBezTo>
                  <a:cubicBezTo>
                    <a:pt x="419" y="5731"/>
                    <a:pt x="386" y="5671"/>
                    <a:pt x="346" y="5615"/>
                  </a:cubicBezTo>
                  <a:cubicBezTo>
                    <a:pt x="287" y="5531"/>
                    <a:pt x="271" y="5493"/>
                    <a:pt x="259" y="5410"/>
                  </a:cubicBezTo>
                  <a:cubicBezTo>
                    <a:pt x="242" y="5293"/>
                    <a:pt x="231" y="5256"/>
                    <a:pt x="210" y="5256"/>
                  </a:cubicBezTo>
                  <a:cubicBezTo>
                    <a:pt x="173" y="5256"/>
                    <a:pt x="181" y="5205"/>
                    <a:pt x="229" y="5139"/>
                  </a:cubicBezTo>
                  <a:lnTo>
                    <a:pt x="280" y="5066"/>
                  </a:lnTo>
                  <a:lnTo>
                    <a:pt x="221" y="4765"/>
                  </a:lnTo>
                  <a:lnTo>
                    <a:pt x="163" y="4464"/>
                  </a:lnTo>
                  <a:lnTo>
                    <a:pt x="82" y="4383"/>
                  </a:lnTo>
                  <a:lnTo>
                    <a:pt x="0" y="4299"/>
                  </a:lnTo>
                  <a:lnTo>
                    <a:pt x="91" y="4208"/>
                  </a:lnTo>
                  <a:cubicBezTo>
                    <a:pt x="178" y="4122"/>
                    <a:pt x="187" y="4117"/>
                    <a:pt x="245" y="4123"/>
                  </a:cubicBezTo>
                  <a:cubicBezTo>
                    <a:pt x="330" y="4136"/>
                    <a:pt x="347" y="4107"/>
                    <a:pt x="370" y="3928"/>
                  </a:cubicBezTo>
                  <a:cubicBezTo>
                    <a:pt x="381" y="3843"/>
                    <a:pt x="394" y="3763"/>
                    <a:pt x="399" y="3747"/>
                  </a:cubicBezTo>
                  <a:cubicBezTo>
                    <a:pt x="402" y="3731"/>
                    <a:pt x="453" y="3666"/>
                    <a:pt x="509" y="3603"/>
                  </a:cubicBezTo>
                  <a:cubicBezTo>
                    <a:pt x="565" y="3539"/>
                    <a:pt x="611" y="3475"/>
                    <a:pt x="611" y="3461"/>
                  </a:cubicBezTo>
                  <a:cubicBezTo>
                    <a:pt x="611" y="3416"/>
                    <a:pt x="365" y="3059"/>
                    <a:pt x="291" y="2995"/>
                  </a:cubicBezTo>
                  <a:cubicBezTo>
                    <a:pt x="226" y="2939"/>
                    <a:pt x="219" y="2927"/>
                    <a:pt x="187" y="2779"/>
                  </a:cubicBezTo>
                  <a:cubicBezTo>
                    <a:pt x="168" y="2695"/>
                    <a:pt x="155" y="2613"/>
                    <a:pt x="159" y="2600"/>
                  </a:cubicBezTo>
                  <a:cubicBezTo>
                    <a:pt x="165" y="2575"/>
                    <a:pt x="263" y="2504"/>
                    <a:pt x="291" y="2504"/>
                  </a:cubicBezTo>
                  <a:cubicBezTo>
                    <a:pt x="299" y="2504"/>
                    <a:pt x="322" y="2533"/>
                    <a:pt x="339" y="2568"/>
                  </a:cubicBezTo>
                  <a:cubicBezTo>
                    <a:pt x="383" y="2653"/>
                    <a:pt x="419" y="2651"/>
                    <a:pt x="464" y="2560"/>
                  </a:cubicBezTo>
                  <a:cubicBezTo>
                    <a:pt x="507" y="2471"/>
                    <a:pt x="541" y="2450"/>
                    <a:pt x="706" y="2408"/>
                  </a:cubicBezTo>
                  <a:cubicBezTo>
                    <a:pt x="840" y="2376"/>
                    <a:pt x="867" y="2376"/>
                    <a:pt x="867" y="2415"/>
                  </a:cubicBezTo>
                  <a:cubicBezTo>
                    <a:pt x="867" y="2448"/>
                    <a:pt x="962" y="2520"/>
                    <a:pt x="1005" y="2520"/>
                  </a:cubicBezTo>
                  <a:cubicBezTo>
                    <a:pt x="1026" y="2520"/>
                    <a:pt x="1128" y="2485"/>
                    <a:pt x="1232" y="2442"/>
                  </a:cubicBezTo>
                  <a:cubicBezTo>
                    <a:pt x="1335" y="2399"/>
                    <a:pt x="1435" y="2359"/>
                    <a:pt x="1455" y="2354"/>
                  </a:cubicBezTo>
                  <a:cubicBezTo>
                    <a:pt x="1507" y="2336"/>
                    <a:pt x="1511" y="2303"/>
                    <a:pt x="1467" y="2205"/>
                  </a:cubicBezTo>
                  <a:cubicBezTo>
                    <a:pt x="1421" y="2103"/>
                    <a:pt x="1419" y="2074"/>
                    <a:pt x="1450" y="2031"/>
                  </a:cubicBezTo>
                  <a:cubicBezTo>
                    <a:pt x="1469" y="2005"/>
                    <a:pt x="1490" y="2002"/>
                    <a:pt x="1594" y="2005"/>
                  </a:cubicBezTo>
                  <a:cubicBezTo>
                    <a:pt x="1711" y="2010"/>
                    <a:pt x="1719" y="2008"/>
                    <a:pt x="1773" y="1960"/>
                  </a:cubicBezTo>
                  <a:cubicBezTo>
                    <a:pt x="1803" y="1935"/>
                    <a:pt x="1835" y="1912"/>
                    <a:pt x="1842" y="1912"/>
                  </a:cubicBezTo>
                  <a:cubicBezTo>
                    <a:pt x="1850" y="1912"/>
                    <a:pt x="1930" y="1978"/>
                    <a:pt x="2021" y="2059"/>
                  </a:cubicBezTo>
                  <a:cubicBezTo>
                    <a:pt x="2147" y="2175"/>
                    <a:pt x="2178" y="2208"/>
                    <a:pt x="2154" y="2213"/>
                  </a:cubicBezTo>
                  <a:cubicBezTo>
                    <a:pt x="2120" y="2219"/>
                    <a:pt x="2083" y="2245"/>
                    <a:pt x="2083" y="2264"/>
                  </a:cubicBezTo>
                  <a:cubicBezTo>
                    <a:pt x="2083" y="2271"/>
                    <a:pt x="2139" y="2317"/>
                    <a:pt x="2207" y="2368"/>
                  </a:cubicBezTo>
                  <a:cubicBezTo>
                    <a:pt x="2315" y="2450"/>
                    <a:pt x="2359" y="2471"/>
                    <a:pt x="2546" y="2531"/>
                  </a:cubicBezTo>
                  <a:cubicBezTo>
                    <a:pt x="2832" y="2623"/>
                    <a:pt x="2834" y="2621"/>
                    <a:pt x="2751" y="2371"/>
                  </a:cubicBezTo>
                  <a:cubicBezTo>
                    <a:pt x="2719" y="2272"/>
                    <a:pt x="2691" y="2178"/>
                    <a:pt x="2691" y="2163"/>
                  </a:cubicBezTo>
                  <a:cubicBezTo>
                    <a:pt x="2691" y="2141"/>
                    <a:pt x="2712" y="2138"/>
                    <a:pt x="2840" y="2141"/>
                  </a:cubicBezTo>
                  <a:lnTo>
                    <a:pt x="2987" y="2144"/>
                  </a:lnTo>
                  <a:lnTo>
                    <a:pt x="3019" y="2051"/>
                  </a:lnTo>
                  <a:cubicBezTo>
                    <a:pt x="3037" y="2002"/>
                    <a:pt x="3061" y="1957"/>
                    <a:pt x="3074" y="1952"/>
                  </a:cubicBezTo>
                  <a:cubicBezTo>
                    <a:pt x="3087" y="1947"/>
                    <a:pt x="3141" y="1938"/>
                    <a:pt x="3194" y="1933"/>
                  </a:cubicBezTo>
                  <a:cubicBezTo>
                    <a:pt x="3320" y="1920"/>
                    <a:pt x="3351" y="1904"/>
                    <a:pt x="3339" y="1859"/>
                  </a:cubicBezTo>
                  <a:cubicBezTo>
                    <a:pt x="3331" y="1832"/>
                    <a:pt x="3347" y="1808"/>
                    <a:pt x="3403" y="1754"/>
                  </a:cubicBezTo>
                  <a:cubicBezTo>
                    <a:pt x="3443" y="1715"/>
                    <a:pt x="3475" y="1679"/>
                    <a:pt x="3475" y="1671"/>
                  </a:cubicBezTo>
                  <a:cubicBezTo>
                    <a:pt x="3475" y="1663"/>
                    <a:pt x="3426" y="1618"/>
                    <a:pt x="3363" y="1573"/>
                  </a:cubicBezTo>
                  <a:cubicBezTo>
                    <a:pt x="3248" y="1490"/>
                    <a:pt x="3242" y="1480"/>
                    <a:pt x="3231" y="1347"/>
                  </a:cubicBezTo>
                  <a:cubicBezTo>
                    <a:pt x="3223" y="1258"/>
                    <a:pt x="3229" y="1248"/>
                    <a:pt x="3360" y="1175"/>
                  </a:cubicBezTo>
                  <a:cubicBezTo>
                    <a:pt x="3648" y="1011"/>
                    <a:pt x="3835" y="895"/>
                    <a:pt x="3931" y="815"/>
                  </a:cubicBezTo>
                  <a:cubicBezTo>
                    <a:pt x="4029" y="735"/>
                    <a:pt x="4047" y="727"/>
                    <a:pt x="4106" y="731"/>
                  </a:cubicBezTo>
                  <a:cubicBezTo>
                    <a:pt x="4176" y="736"/>
                    <a:pt x="4175" y="733"/>
                    <a:pt x="4152" y="842"/>
                  </a:cubicBezTo>
                  <a:cubicBezTo>
                    <a:pt x="4147" y="867"/>
                    <a:pt x="4152" y="887"/>
                    <a:pt x="4167" y="891"/>
                  </a:cubicBezTo>
                  <a:cubicBezTo>
                    <a:pt x="4189" y="899"/>
                    <a:pt x="4704" y="791"/>
                    <a:pt x="4736" y="770"/>
                  </a:cubicBezTo>
                  <a:cubicBezTo>
                    <a:pt x="4747" y="763"/>
                    <a:pt x="4816" y="637"/>
                    <a:pt x="4891" y="490"/>
                  </a:cubicBezTo>
                  <a:lnTo>
                    <a:pt x="5027" y="221"/>
                  </a:lnTo>
                  <a:lnTo>
                    <a:pt x="5155" y="154"/>
                  </a:lnTo>
                  <a:cubicBezTo>
                    <a:pt x="5282" y="88"/>
                    <a:pt x="5285" y="88"/>
                    <a:pt x="5375" y="104"/>
                  </a:cubicBezTo>
                  <a:cubicBezTo>
                    <a:pt x="5443" y="117"/>
                    <a:pt x="5475" y="133"/>
                    <a:pt x="5503" y="165"/>
                  </a:cubicBezTo>
                  <a:cubicBezTo>
                    <a:pt x="5522" y="189"/>
                    <a:pt x="5539" y="215"/>
                    <a:pt x="5539" y="221"/>
                  </a:cubicBezTo>
                  <a:cubicBezTo>
                    <a:pt x="5539" y="226"/>
                    <a:pt x="5554" y="235"/>
                    <a:pt x="5571" y="242"/>
                  </a:cubicBezTo>
                  <a:cubicBezTo>
                    <a:pt x="5619" y="256"/>
                    <a:pt x="5792" y="133"/>
                    <a:pt x="5821" y="63"/>
                  </a:cubicBezTo>
                  <a:cubicBezTo>
                    <a:pt x="5848" y="0"/>
                    <a:pt x="5845" y="0"/>
                    <a:pt x="6008" y="66"/>
                  </a:cubicBezTo>
                  <a:cubicBezTo>
                    <a:pt x="6104" y="104"/>
                    <a:pt x="6227" y="192"/>
                    <a:pt x="6227" y="219"/>
                  </a:cubicBezTo>
                  <a:cubicBezTo>
                    <a:pt x="6227" y="229"/>
                    <a:pt x="6213" y="255"/>
                    <a:pt x="6195" y="277"/>
                  </a:cubicBezTo>
                  <a:cubicBezTo>
                    <a:pt x="6178" y="299"/>
                    <a:pt x="6163" y="339"/>
                    <a:pt x="6163" y="365"/>
                  </a:cubicBezTo>
                  <a:cubicBezTo>
                    <a:pt x="6163" y="421"/>
                    <a:pt x="6143" y="463"/>
                    <a:pt x="6082" y="535"/>
                  </a:cubicBezTo>
                  <a:cubicBezTo>
                    <a:pt x="6040" y="581"/>
                    <a:pt x="6035" y="597"/>
                    <a:pt x="6035" y="701"/>
                  </a:cubicBezTo>
                  <a:cubicBezTo>
                    <a:pt x="6035" y="799"/>
                    <a:pt x="6042" y="824"/>
                    <a:pt x="6067" y="847"/>
                  </a:cubicBezTo>
                  <a:cubicBezTo>
                    <a:pt x="6085" y="863"/>
                    <a:pt x="6103" y="888"/>
                    <a:pt x="6107" y="904"/>
                  </a:cubicBezTo>
                  <a:cubicBezTo>
                    <a:pt x="6123" y="955"/>
                    <a:pt x="6231" y="989"/>
                    <a:pt x="6344" y="976"/>
                  </a:cubicBezTo>
                  <a:lnTo>
                    <a:pt x="6447" y="965"/>
                  </a:lnTo>
                  <a:lnTo>
                    <a:pt x="6535" y="1063"/>
                  </a:lnTo>
                  <a:lnTo>
                    <a:pt x="6624" y="1162"/>
                  </a:lnTo>
                  <a:lnTo>
                    <a:pt x="6605" y="1245"/>
                  </a:lnTo>
                  <a:cubicBezTo>
                    <a:pt x="6587" y="1322"/>
                    <a:pt x="6583" y="1328"/>
                    <a:pt x="6531" y="1336"/>
                  </a:cubicBezTo>
                  <a:cubicBezTo>
                    <a:pt x="6490" y="1343"/>
                    <a:pt x="6475" y="1354"/>
                    <a:pt x="6467" y="1383"/>
                  </a:cubicBezTo>
                  <a:cubicBezTo>
                    <a:pt x="6461" y="1410"/>
                    <a:pt x="6418" y="1448"/>
                    <a:pt x="6336" y="1503"/>
                  </a:cubicBezTo>
                  <a:cubicBezTo>
                    <a:pt x="6267" y="1547"/>
                    <a:pt x="6213" y="1594"/>
                    <a:pt x="6213" y="1608"/>
                  </a:cubicBezTo>
                  <a:cubicBezTo>
                    <a:pt x="6211" y="1621"/>
                    <a:pt x="6237" y="1648"/>
                    <a:pt x="6269" y="1669"/>
                  </a:cubicBezTo>
                  <a:cubicBezTo>
                    <a:pt x="6315" y="1699"/>
                    <a:pt x="6325" y="1712"/>
                    <a:pt x="6315" y="1741"/>
                  </a:cubicBezTo>
                  <a:cubicBezTo>
                    <a:pt x="6285" y="1839"/>
                    <a:pt x="6287" y="1845"/>
                    <a:pt x="6346" y="1882"/>
                  </a:cubicBezTo>
                  <a:cubicBezTo>
                    <a:pt x="6402" y="1919"/>
                    <a:pt x="6405" y="1922"/>
                    <a:pt x="6395" y="1992"/>
                  </a:cubicBezTo>
                  <a:cubicBezTo>
                    <a:pt x="6386" y="2064"/>
                    <a:pt x="6387" y="2067"/>
                    <a:pt x="6474" y="2160"/>
                  </a:cubicBezTo>
                  <a:cubicBezTo>
                    <a:pt x="6523" y="2213"/>
                    <a:pt x="6563" y="2264"/>
                    <a:pt x="6563" y="2274"/>
                  </a:cubicBezTo>
                  <a:cubicBezTo>
                    <a:pt x="6563" y="2283"/>
                    <a:pt x="6535" y="2325"/>
                    <a:pt x="6498" y="2367"/>
                  </a:cubicBezTo>
                  <a:cubicBezTo>
                    <a:pt x="6442" y="2429"/>
                    <a:pt x="6434" y="2448"/>
                    <a:pt x="6439" y="2498"/>
                  </a:cubicBezTo>
                  <a:cubicBezTo>
                    <a:pt x="6445" y="2554"/>
                    <a:pt x="6445" y="2554"/>
                    <a:pt x="6392" y="2544"/>
                  </a:cubicBezTo>
                  <a:cubicBezTo>
                    <a:pt x="6343" y="2535"/>
                    <a:pt x="6328" y="2543"/>
                    <a:pt x="6227" y="2632"/>
                  </a:cubicBezTo>
                  <a:cubicBezTo>
                    <a:pt x="6165" y="2687"/>
                    <a:pt x="6115" y="2739"/>
                    <a:pt x="6115" y="2751"/>
                  </a:cubicBezTo>
                  <a:cubicBezTo>
                    <a:pt x="6115" y="2760"/>
                    <a:pt x="6141" y="2794"/>
                    <a:pt x="6171" y="2824"/>
                  </a:cubicBezTo>
                  <a:cubicBezTo>
                    <a:pt x="6203" y="2855"/>
                    <a:pt x="6226" y="2885"/>
                    <a:pt x="6223" y="2893"/>
                  </a:cubicBezTo>
                  <a:cubicBezTo>
                    <a:pt x="6221" y="2899"/>
                    <a:pt x="6176" y="2930"/>
                    <a:pt x="6123" y="2957"/>
                  </a:cubicBezTo>
                  <a:lnTo>
                    <a:pt x="6027" y="3008"/>
                  </a:lnTo>
                  <a:lnTo>
                    <a:pt x="6023" y="3112"/>
                  </a:lnTo>
                  <a:cubicBezTo>
                    <a:pt x="6016" y="3259"/>
                    <a:pt x="6079" y="3391"/>
                    <a:pt x="6218" y="3523"/>
                  </a:cubicBezTo>
                  <a:lnTo>
                    <a:pt x="6319" y="3621"/>
                  </a:lnTo>
                  <a:lnTo>
                    <a:pt x="6341" y="3754"/>
                  </a:lnTo>
                  <a:cubicBezTo>
                    <a:pt x="6373" y="3944"/>
                    <a:pt x="6376" y="3936"/>
                    <a:pt x="6285" y="3936"/>
                  </a:cubicBezTo>
                  <a:cubicBezTo>
                    <a:pt x="6207" y="3936"/>
                    <a:pt x="6205" y="3936"/>
                    <a:pt x="6168" y="4010"/>
                  </a:cubicBezTo>
                  <a:cubicBezTo>
                    <a:pt x="6122" y="4103"/>
                    <a:pt x="6067" y="4125"/>
                    <a:pt x="5893" y="4122"/>
                  </a:cubicBezTo>
                  <a:cubicBezTo>
                    <a:pt x="5775" y="4119"/>
                    <a:pt x="5770" y="4120"/>
                    <a:pt x="5743" y="4165"/>
                  </a:cubicBezTo>
                  <a:cubicBezTo>
                    <a:pt x="5728" y="4192"/>
                    <a:pt x="5715" y="4223"/>
                    <a:pt x="5715" y="4235"/>
                  </a:cubicBezTo>
                  <a:cubicBezTo>
                    <a:pt x="5715" y="4248"/>
                    <a:pt x="5749" y="4320"/>
                    <a:pt x="5789" y="4397"/>
                  </a:cubicBezTo>
                  <a:lnTo>
                    <a:pt x="5861" y="4536"/>
                  </a:lnTo>
                  <a:lnTo>
                    <a:pt x="5811" y="4599"/>
                  </a:lnTo>
                  <a:lnTo>
                    <a:pt x="5760" y="4661"/>
                  </a:lnTo>
                  <a:lnTo>
                    <a:pt x="5786" y="4781"/>
                  </a:lnTo>
                  <a:cubicBezTo>
                    <a:pt x="5808" y="4895"/>
                    <a:pt x="5819" y="4914"/>
                    <a:pt x="5939" y="5066"/>
                  </a:cubicBezTo>
                  <a:cubicBezTo>
                    <a:pt x="6071" y="5232"/>
                    <a:pt x="6077" y="5255"/>
                    <a:pt x="5994" y="5256"/>
                  </a:cubicBezTo>
                  <a:cubicBezTo>
                    <a:pt x="5957" y="5256"/>
                    <a:pt x="5939" y="5312"/>
                    <a:pt x="5939" y="5440"/>
                  </a:cubicBezTo>
                  <a:lnTo>
                    <a:pt x="5939" y="5504"/>
                  </a:lnTo>
                  <a:lnTo>
                    <a:pt x="5840" y="5536"/>
                  </a:lnTo>
                  <a:lnTo>
                    <a:pt x="5739" y="5568"/>
                  </a:lnTo>
                  <a:lnTo>
                    <a:pt x="5749" y="5760"/>
                  </a:lnTo>
                  <a:lnTo>
                    <a:pt x="5592" y="5843"/>
                  </a:lnTo>
                  <a:lnTo>
                    <a:pt x="5435" y="5925"/>
                  </a:lnTo>
                  <a:lnTo>
                    <a:pt x="5442" y="6157"/>
                  </a:lnTo>
                  <a:cubicBezTo>
                    <a:pt x="5447" y="6379"/>
                    <a:pt x="5445" y="6389"/>
                    <a:pt x="5413" y="6407"/>
                  </a:cubicBezTo>
                  <a:cubicBezTo>
                    <a:pt x="5362" y="6434"/>
                    <a:pt x="5373" y="6466"/>
                    <a:pt x="5448" y="6507"/>
                  </a:cubicBezTo>
                  <a:cubicBezTo>
                    <a:pt x="5519" y="6547"/>
                    <a:pt x="5519" y="6549"/>
                    <a:pt x="5501" y="6659"/>
                  </a:cubicBezTo>
                  <a:lnTo>
                    <a:pt x="5490" y="6725"/>
                  </a:lnTo>
                  <a:lnTo>
                    <a:pt x="5594" y="6786"/>
                  </a:lnTo>
                  <a:cubicBezTo>
                    <a:pt x="5651" y="6819"/>
                    <a:pt x="5703" y="6856"/>
                    <a:pt x="5707" y="6869"/>
                  </a:cubicBezTo>
                  <a:cubicBezTo>
                    <a:pt x="5712" y="6882"/>
                    <a:pt x="5707" y="6917"/>
                    <a:pt x="5696" y="6947"/>
                  </a:cubicBezTo>
                  <a:cubicBezTo>
                    <a:pt x="5679" y="6994"/>
                    <a:pt x="5682" y="7021"/>
                    <a:pt x="5712" y="7139"/>
                  </a:cubicBezTo>
                  <a:cubicBezTo>
                    <a:pt x="5752" y="7296"/>
                    <a:pt x="5749" y="7307"/>
                    <a:pt x="5643" y="7335"/>
                  </a:cubicBezTo>
                  <a:cubicBezTo>
                    <a:pt x="5583" y="7349"/>
                    <a:pt x="5567" y="7363"/>
                    <a:pt x="5515" y="7445"/>
                  </a:cubicBezTo>
                  <a:cubicBezTo>
                    <a:pt x="5461" y="7533"/>
                    <a:pt x="5453" y="7541"/>
                    <a:pt x="5367" y="7560"/>
                  </a:cubicBezTo>
                  <a:cubicBezTo>
                    <a:pt x="5307" y="7575"/>
                    <a:pt x="5229" y="7615"/>
                    <a:pt x="5136" y="7677"/>
                  </a:cubicBezTo>
                  <a:cubicBezTo>
                    <a:pt x="5003" y="7767"/>
                    <a:pt x="4991" y="7771"/>
                    <a:pt x="4925" y="7760"/>
                  </a:cubicBezTo>
                  <a:cubicBezTo>
                    <a:pt x="4871" y="7752"/>
                    <a:pt x="4837" y="7759"/>
                    <a:pt x="4763" y="7791"/>
                  </a:cubicBezTo>
                  <a:cubicBezTo>
                    <a:pt x="4647" y="7843"/>
                    <a:pt x="4631" y="7842"/>
                    <a:pt x="4531" y="7781"/>
                  </a:cubicBezTo>
                  <a:lnTo>
                    <a:pt x="4450" y="7730"/>
                  </a:lnTo>
                  <a:lnTo>
                    <a:pt x="4317" y="7773"/>
                  </a:lnTo>
                  <a:cubicBezTo>
                    <a:pt x="4173" y="7819"/>
                    <a:pt x="4021" y="7829"/>
                    <a:pt x="3903" y="7797"/>
                  </a:cubicBezTo>
                  <a:cubicBezTo>
                    <a:pt x="3835" y="7779"/>
                    <a:pt x="3832" y="7779"/>
                    <a:pt x="3731" y="7853"/>
                  </a:cubicBezTo>
                  <a:cubicBezTo>
                    <a:pt x="3675" y="7895"/>
                    <a:pt x="3626" y="7927"/>
                    <a:pt x="3621" y="7927"/>
                  </a:cubicBezTo>
                  <a:cubicBezTo>
                    <a:pt x="3616" y="7927"/>
                    <a:pt x="3565" y="7890"/>
                    <a:pt x="3507" y="7845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2" name="Северная Осетия-Алания"/>
            <p:cNvSpPr>
              <a:spLocks/>
            </p:cNvSpPr>
            <p:nvPr/>
          </p:nvSpPr>
          <p:spPr bwMode="auto">
            <a:xfrm>
              <a:off x="881063" y="8043831"/>
              <a:ext cx="190500" cy="142959"/>
            </a:xfrm>
            <a:custGeom>
              <a:avLst/>
              <a:gdLst/>
              <a:ahLst/>
              <a:cxnLst>
                <a:cxn ang="0">
                  <a:pos x="158" y="210"/>
                </a:cxn>
                <a:cxn ang="0">
                  <a:pos x="8" y="71"/>
                </a:cxn>
                <a:cxn ang="0">
                  <a:pos x="81" y="16"/>
                </a:cxn>
                <a:cxn ang="0">
                  <a:pos x="238" y="2"/>
                </a:cxn>
                <a:cxn ang="0">
                  <a:pos x="310" y="8"/>
                </a:cxn>
                <a:cxn ang="0">
                  <a:pos x="315" y="101"/>
                </a:cxn>
                <a:cxn ang="0">
                  <a:pos x="272" y="239"/>
                </a:cxn>
                <a:cxn ang="0">
                  <a:pos x="158" y="210"/>
                </a:cxn>
              </a:cxnLst>
              <a:rect l="0" t="0" r="r" b="b"/>
              <a:pathLst>
                <a:path w="320" h="243">
                  <a:moveTo>
                    <a:pt x="158" y="210"/>
                  </a:moveTo>
                  <a:cubicBezTo>
                    <a:pt x="52" y="183"/>
                    <a:pt x="36" y="167"/>
                    <a:pt x="8" y="71"/>
                  </a:cubicBezTo>
                  <a:cubicBezTo>
                    <a:pt x="0" y="40"/>
                    <a:pt x="8" y="34"/>
                    <a:pt x="81" y="16"/>
                  </a:cubicBezTo>
                  <a:cubicBezTo>
                    <a:pt x="128" y="7"/>
                    <a:pt x="198" y="0"/>
                    <a:pt x="238" y="2"/>
                  </a:cubicBezTo>
                  <a:lnTo>
                    <a:pt x="310" y="8"/>
                  </a:lnTo>
                  <a:lnTo>
                    <a:pt x="315" y="101"/>
                  </a:lnTo>
                  <a:cubicBezTo>
                    <a:pt x="320" y="186"/>
                    <a:pt x="302" y="243"/>
                    <a:pt x="272" y="239"/>
                  </a:cubicBezTo>
                  <a:cubicBezTo>
                    <a:pt x="267" y="237"/>
                    <a:pt x="216" y="224"/>
                    <a:pt x="158" y="210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3" name="Республика Татарстан"/>
            <p:cNvSpPr>
              <a:spLocks/>
            </p:cNvSpPr>
            <p:nvPr/>
          </p:nvSpPr>
          <p:spPr bwMode="auto">
            <a:xfrm>
              <a:off x="2855119" y="6137709"/>
              <a:ext cx="826294" cy="676673"/>
            </a:xfrm>
            <a:custGeom>
              <a:avLst/>
              <a:gdLst/>
              <a:ahLst/>
              <a:cxnLst>
                <a:cxn ang="0">
                  <a:pos x="912" y="1036"/>
                </a:cxn>
                <a:cxn ang="0">
                  <a:pos x="832" y="949"/>
                </a:cxn>
                <a:cxn ang="0">
                  <a:pos x="784" y="818"/>
                </a:cxn>
                <a:cxn ang="0">
                  <a:pos x="656" y="717"/>
                </a:cxn>
                <a:cxn ang="0">
                  <a:pos x="595" y="749"/>
                </a:cxn>
                <a:cxn ang="0">
                  <a:pos x="552" y="783"/>
                </a:cxn>
                <a:cxn ang="0">
                  <a:pos x="517" y="738"/>
                </a:cxn>
                <a:cxn ang="0">
                  <a:pos x="480" y="676"/>
                </a:cxn>
                <a:cxn ang="0">
                  <a:pos x="443" y="623"/>
                </a:cxn>
                <a:cxn ang="0">
                  <a:pos x="386" y="524"/>
                </a:cxn>
                <a:cxn ang="0">
                  <a:pos x="315" y="461"/>
                </a:cxn>
                <a:cxn ang="0">
                  <a:pos x="203" y="394"/>
                </a:cxn>
                <a:cxn ang="0">
                  <a:pos x="93" y="346"/>
                </a:cxn>
                <a:cxn ang="0">
                  <a:pos x="3" y="317"/>
                </a:cxn>
                <a:cxn ang="0">
                  <a:pos x="43" y="292"/>
                </a:cxn>
                <a:cxn ang="0">
                  <a:pos x="165" y="288"/>
                </a:cxn>
                <a:cxn ang="0">
                  <a:pos x="243" y="285"/>
                </a:cxn>
                <a:cxn ang="0">
                  <a:pos x="237" y="218"/>
                </a:cxn>
                <a:cxn ang="0">
                  <a:pos x="232" y="151"/>
                </a:cxn>
                <a:cxn ang="0">
                  <a:pos x="320" y="122"/>
                </a:cxn>
                <a:cxn ang="0">
                  <a:pos x="555" y="47"/>
                </a:cxn>
                <a:cxn ang="0">
                  <a:pos x="701" y="0"/>
                </a:cxn>
                <a:cxn ang="0">
                  <a:pos x="758" y="39"/>
                </a:cxn>
                <a:cxn ang="0">
                  <a:pos x="854" y="68"/>
                </a:cxn>
                <a:cxn ang="0">
                  <a:pos x="938" y="276"/>
                </a:cxn>
                <a:cxn ang="0">
                  <a:pos x="1022" y="484"/>
                </a:cxn>
                <a:cxn ang="0">
                  <a:pos x="1176" y="445"/>
                </a:cxn>
                <a:cxn ang="0">
                  <a:pos x="1330" y="405"/>
                </a:cxn>
                <a:cxn ang="0">
                  <a:pos x="1296" y="530"/>
                </a:cxn>
                <a:cxn ang="0">
                  <a:pos x="1288" y="628"/>
                </a:cxn>
                <a:cxn ang="0">
                  <a:pos x="1344" y="730"/>
                </a:cxn>
                <a:cxn ang="0">
                  <a:pos x="1224" y="772"/>
                </a:cxn>
                <a:cxn ang="0">
                  <a:pos x="1128" y="805"/>
                </a:cxn>
                <a:cxn ang="0">
                  <a:pos x="1120" y="879"/>
                </a:cxn>
                <a:cxn ang="0">
                  <a:pos x="1051" y="1044"/>
                </a:cxn>
                <a:cxn ang="0">
                  <a:pos x="984" y="1133"/>
                </a:cxn>
                <a:cxn ang="0">
                  <a:pos x="912" y="1036"/>
                </a:cxn>
              </a:cxnLst>
              <a:rect l="0" t="0" r="r" b="b"/>
              <a:pathLst>
                <a:path w="1381" h="1133">
                  <a:moveTo>
                    <a:pt x="912" y="1036"/>
                  </a:moveTo>
                  <a:cubicBezTo>
                    <a:pt x="875" y="983"/>
                    <a:pt x="840" y="944"/>
                    <a:pt x="832" y="949"/>
                  </a:cubicBezTo>
                  <a:cubicBezTo>
                    <a:pt x="819" y="957"/>
                    <a:pt x="784" y="863"/>
                    <a:pt x="784" y="818"/>
                  </a:cubicBezTo>
                  <a:cubicBezTo>
                    <a:pt x="784" y="797"/>
                    <a:pt x="683" y="717"/>
                    <a:pt x="656" y="717"/>
                  </a:cubicBezTo>
                  <a:cubicBezTo>
                    <a:pt x="645" y="717"/>
                    <a:pt x="618" y="732"/>
                    <a:pt x="595" y="749"/>
                  </a:cubicBezTo>
                  <a:lnTo>
                    <a:pt x="552" y="783"/>
                  </a:lnTo>
                  <a:lnTo>
                    <a:pt x="517" y="738"/>
                  </a:lnTo>
                  <a:cubicBezTo>
                    <a:pt x="496" y="712"/>
                    <a:pt x="480" y="685"/>
                    <a:pt x="480" y="676"/>
                  </a:cubicBezTo>
                  <a:cubicBezTo>
                    <a:pt x="480" y="666"/>
                    <a:pt x="462" y="642"/>
                    <a:pt x="443" y="623"/>
                  </a:cubicBezTo>
                  <a:cubicBezTo>
                    <a:pt x="422" y="604"/>
                    <a:pt x="397" y="559"/>
                    <a:pt x="386" y="524"/>
                  </a:cubicBezTo>
                  <a:cubicBezTo>
                    <a:pt x="370" y="468"/>
                    <a:pt x="362" y="461"/>
                    <a:pt x="315" y="461"/>
                  </a:cubicBezTo>
                  <a:cubicBezTo>
                    <a:pt x="256" y="460"/>
                    <a:pt x="240" y="452"/>
                    <a:pt x="203" y="394"/>
                  </a:cubicBezTo>
                  <a:cubicBezTo>
                    <a:pt x="181" y="357"/>
                    <a:pt x="163" y="349"/>
                    <a:pt x="93" y="346"/>
                  </a:cubicBezTo>
                  <a:cubicBezTo>
                    <a:pt x="34" y="343"/>
                    <a:pt x="6" y="333"/>
                    <a:pt x="3" y="317"/>
                  </a:cubicBezTo>
                  <a:cubicBezTo>
                    <a:pt x="0" y="300"/>
                    <a:pt x="13" y="292"/>
                    <a:pt x="43" y="292"/>
                  </a:cubicBezTo>
                  <a:cubicBezTo>
                    <a:pt x="69" y="292"/>
                    <a:pt x="123" y="290"/>
                    <a:pt x="165" y="288"/>
                  </a:cubicBezTo>
                  <a:lnTo>
                    <a:pt x="243" y="285"/>
                  </a:lnTo>
                  <a:lnTo>
                    <a:pt x="237" y="218"/>
                  </a:lnTo>
                  <a:lnTo>
                    <a:pt x="232" y="151"/>
                  </a:lnTo>
                  <a:lnTo>
                    <a:pt x="320" y="122"/>
                  </a:lnTo>
                  <a:cubicBezTo>
                    <a:pt x="368" y="106"/>
                    <a:pt x="474" y="72"/>
                    <a:pt x="555" y="47"/>
                  </a:cubicBezTo>
                  <a:lnTo>
                    <a:pt x="701" y="0"/>
                  </a:lnTo>
                  <a:lnTo>
                    <a:pt x="758" y="39"/>
                  </a:lnTo>
                  <a:cubicBezTo>
                    <a:pt x="797" y="66"/>
                    <a:pt x="827" y="74"/>
                    <a:pt x="854" y="68"/>
                  </a:cubicBezTo>
                  <a:cubicBezTo>
                    <a:pt x="896" y="58"/>
                    <a:pt x="899" y="64"/>
                    <a:pt x="938" y="276"/>
                  </a:cubicBezTo>
                  <a:cubicBezTo>
                    <a:pt x="950" y="346"/>
                    <a:pt x="1002" y="471"/>
                    <a:pt x="1022" y="484"/>
                  </a:cubicBezTo>
                  <a:cubicBezTo>
                    <a:pt x="1030" y="488"/>
                    <a:pt x="1099" y="471"/>
                    <a:pt x="1176" y="445"/>
                  </a:cubicBezTo>
                  <a:cubicBezTo>
                    <a:pt x="1253" y="418"/>
                    <a:pt x="1323" y="402"/>
                    <a:pt x="1330" y="405"/>
                  </a:cubicBezTo>
                  <a:cubicBezTo>
                    <a:pt x="1358" y="423"/>
                    <a:pt x="1342" y="477"/>
                    <a:pt x="1296" y="530"/>
                  </a:cubicBezTo>
                  <a:cubicBezTo>
                    <a:pt x="1237" y="597"/>
                    <a:pt x="1237" y="615"/>
                    <a:pt x="1288" y="628"/>
                  </a:cubicBezTo>
                  <a:cubicBezTo>
                    <a:pt x="1339" y="640"/>
                    <a:pt x="1381" y="717"/>
                    <a:pt x="1344" y="730"/>
                  </a:cubicBezTo>
                  <a:cubicBezTo>
                    <a:pt x="1331" y="735"/>
                    <a:pt x="1277" y="754"/>
                    <a:pt x="1224" y="772"/>
                  </a:cubicBezTo>
                  <a:lnTo>
                    <a:pt x="1128" y="805"/>
                  </a:lnTo>
                  <a:lnTo>
                    <a:pt x="1120" y="879"/>
                  </a:lnTo>
                  <a:cubicBezTo>
                    <a:pt x="1114" y="927"/>
                    <a:pt x="1091" y="984"/>
                    <a:pt x="1051" y="1044"/>
                  </a:cubicBezTo>
                  <a:cubicBezTo>
                    <a:pt x="1019" y="1092"/>
                    <a:pt x="989" y="1133"/>
                    <a:pt x="984" y="1133"/>
                  </a:cubicBezTo>
                  <a:cubicBezTo>
                    <a:pt x="981" y="1133"/>
                    <a:pt x="947" y="1090"/>
                    <a:pt x="912" y="1036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4" name="Республика Тыва"/>
            <p:cNvSpPr>
              <a:spLocks/>
            </p:cNvSpPr>
            <p:nvPr/>
          </p:nvSpPr>
          <p:spPr bwMode="auto">
            <a:xfrm>
              <a:off x="7741444" y="8072422"/>
              <a:ext cx="1328738" cy="829163"/>
            </a:xfrm>
            <a:custGeom>
              <a:avLst/>
              <a:gdLst/>
              <a:ahLst/>
              <a:cxnLst>
                <a:cxn ang="0">
                  <a:pos x="131" y="1362"/>
                </a:cxn>
                <a:cxn ang="0">
                  <a:pos x="146" y="1301"/>
                </a:cxn>
                <a:cxn ang="0">
                  <a:pos x="131" y="1146"/>
                </a:cxn>
                <a:cxn ang="0">
                  <a:pos x="45" y="974"/>
                </a:cxn>
                <a:cxn ang="0">
                  <a:pos x="119" y="859"/>
                </a:cxn>
                <a:cxn ang="0">
                  <a:pos x="253" y="746"/>
                </a:cxn>
                <a:cxn ang="0">
                  <a:pos x="293" y="656"/>
                </a:cxn>
                <a:cxn ang="0">
                  <a:pos x="379" y="682"/>
                </a:cxn>
                <a:cxn ang="0">
                  <a:pos x="579" y="750"/>
                </a:cxn>
                <a:cxn ang="0">
                  <a:pos x="1119" y="499"/>
                </a:cxn>
                <a:cxn ang="0">
                  <a:pos x="1229" y="352"/>
                </a:cxn>
                <a:cxn ang="0">
                  <a:pos x="1283" y="262"/>
                </a:cxn>
                <a:cxn ang="0">
                  <a:pos x="1411" y="166"/>
                </a:cxn>
                <a:cxn ang="0">
                  <a:pos x="1679" y="58"/>
                </a:cxn>
                <a:cxn ang="0">
                  <a:pos x="1931" y="122"/>
                </a:cxn>
                <a:cxn ang="0">
                  <a:pos x="2151" y="200"/>
                </a:cxn>
                <a:cxn ang="0">
                  <a:pos x="2219" y="203"/>
                </a:cxn>
                <a:cxn ang="0">
                  <a:pos x="2207" y="258"/>
                </a:cxn>
                <a:cxn ang="0">
                  <a:pos x="2179" y="506"/>
                </a:cxn>
                <a:cxn ang="0">
                  <a:pos x="2211" y="566"/>
                </a:cxn>
                <a:cxn ang="0">
                  <a:pos x="2099" y="739"/>
                </a:cxn>
                <a:cxn ang="0">
                  <a:pos x="1987" y="907"/>
                </a:cxn>
                <a:cxn ang="0">
                  <a:pos x="2051" y="1078"/>
                </a:cxn>
                <a:cxn ang="0">
                  <a:pos x="2115" y="1258"/>
                </a:cxn>
                <a:cxn ang="0">
                  <a:pos x="2035" y="1315"/>
                </a:cxn>
                <a:cxn ang="0">
                  <a:pos x="1645" y="1355"/>
                </a:cxn>
                <a:cxn ang="0">
                  <a:pos x="1335" y="1355"/>
                </a:cxn>
                <a:cxn ang="0">
                  <a:pos x="1315" y="1274"/>
                </a:cxn>
                <a:cxn ang="0">
                  <a:pos x="1261" y="1173"/>
                </a:cxn>
                <a:cxn ang="0">
                  <a:pos x="1003" y="1115"/>
                </a:cxn>
                <a:cxn ang="0">
                  <a:pos x="779" y="1080"/>
                </a:cxn>
                <a:cxn ang="0">
                  <a:pos x="471" y="1234"/>
                </a:cxn>
                <a:cxn ang="0">
                  <a:pos x="157" y="1387"/>
                </a:cxn>
                <a:cxn ang="0">
                  <a:pos x="131" y="1362"/>
                </a:cxn>
              </a:cxnLst>
              <a:rect l="0" t="0" r="r" b="b"/>
              <a:pathLst>
                <a:path w="2240" h="1387">
                  <a:moveTo>
                    <a:pt x="131" y="1362"/>
                  </a:moveTo>
                  <a:cubicBezTo>
                    <a:pt x="114" y="1342"/>
                    <a:pt x="117" y="1331"/>
                    <a:pt x="146" y="1301"/>
                  </a:cubicBezTo>
                  <a:cubicBezTo>
                    <a:pt x="191" y="1253"/>
                    <a:pt x="189" y="1237"/>
                    <a:pt x="131" y="1146"/>
                  </a:cubicBezTo>
                  <a:cubicBezTo>
                    <a:pt x="106" y="1102"/>
                    <a:pt x="67" y="1026"/>
                    <a:pt x="45" y="974"/>
                  </a:cubicBezTo>
                  <a:cubicBezTo>
                    <a:pt x="0" y="869"/>
                    <a:pt x="7" y="859"/>
                    <a:pt x="119" y="859"/>
                  </a:cubicBezTo>
                  <a:cubicBezTo>
                    <a:pt x="208" y="859"/>
                    <a:pt x="240" y="832"/>
                    <a:pt x="253" y="746"/>
                  </a:cubicBezTo>
                  <a:cubicBezTo>
                    <a:pt x="259" y="712"/>
                    <a:pt x="277" y="672"/>
                    <a:pt x="293" y="656"/>
                  </a:cubicBezTo>
                  <a:cubicBezTo>
                    <a:pt x="323" y="630"/>
                    <a:pt x="327" y="632"/>
                    <a:pt x="379" y="682"/>
                  </a:cubicBezTo>
                  <a:cubicBezTo>
                    <a:pt x="429" y="730"/>
                    <a:pt x="447" y="736"/>
                    <a:pt x="579" y="750"/>
                  </a:cubicBezTo>
                  <a:cubicBezTo>
                    <a:pt x="848" y="781"/>
                    <a:pt x="992" y="714"/>
                    <a:pt x="1119" y="499"/>
                  </a:cubicBezTo>
                  <a:cubicBezTo>
                    <a:pt x="1149" y="446"/>
                    <a:pt x="1199" y="381"/>
                    <a:pt x="1229" y="352"/>
                  </a:cubicBezTo>
                  <a:cubicBezTo>
                    <a:pt x="1263" y="322"/>
                    <a:pt x="1283" y="288"/>
                    <a:pt x="1283" y="262"/>
                  </a:cubicBezTo>
                  <a:cubicBezTo>
                    <a:pt x="1283" y="211"/>
                    <a:pt x="1304" y="197"/>
                    <a:pt x="1411" y="166"/>
                  </a:cubicBezTo>
                  <a:cubicBezTo>
                    <a:pt x="1693" y="86"/>
                    <a:pt x="1687" y="90"/>
                    <a:pt x="1679" y="58"/>
                  </a:cubicBezTo>
                  <a:cubicBezTo>
                    <a:pt x="1664" y="0"/>
                    <a:pt x="1751" y="22"/>
                    <a:pt x="1931" y="122"/>
                  </a:cubicBezTo>
                  <a:cubicBezTo>
                    <a:pt x="2085" y="205"/>
                    <a:pt x="2109" y="214"/>
                    <a:pt x="2151" y="200"/>
                  </a:cubicBezTo>
                  <a:cubicBezTo>
                    <a:pt x="2184" y="187"/>
                    <a:pt x="2203" y="189"/>
                    <a:pt x="2219" y="203"/>
                  </a:cubicBezTo>
                  <a:cubicBezTo>
                    <a:pt x="2240" y="221"/>
                    <a:pt x="2239" y="227"/>
                    <a:pt x="2207" y="258"/>
                  </a:cubicBezTo>
                  <a:cubicBezTo>
                    <a:pt x="2151" y="310"/>
                    <a:pt x="2135" y="445"/>
                    <a:pt x="2179" y="506"/>
                  </a:cubicBezTo>
                  <a:cubicBezTo>
                    <a:pt x="2197" y="531"/>
                    <a:pt x="2211" y="558"/>
                    <a:pt x="2211" y="566"/>
                  </a:cubicBezTo>
                  <a:cubicBezTo>
                    <a:pt x="2211" y="574"/>
                    <a:pt x="2162" y="651"/>
                    <a:pt x="2099" y="739"/>
                  </a:cubicBezTo>
                  <a:cubicBezTo>
                    <a:pt x="2039" y="826"/>
                    <a:pt x="1987" y="901"/>
                    <a:pt x="1987" y="907"/>
                  </a:cubicBezTo>
                  <a:cubicBezTo>
                    <a:pt x="1987" y="912"/>
                    <a:pt x="2016" y="989"/>
                    <a:pt x="2051" y="1078"/>
                  </a:cubicBezTo>
                  <a:cubicBezTo>
                    <a:pt x="2087" y="1168"/>
                    <a:pt x="2115" y="1248"/>
                    <a:pt x="2115" y="1258"/>
                  </a:cubicBezTo>
                  <a:cubicBezTo>
                    <a:pt x="2115" y="1267"/>
                    <a:pt x="2080" y="1293"/>
                    <a:pt x="2035" y="1315"/>
                  </a:cubicBezTo>
                  <a:cubicBezTo>
                    <a:pt x="1959" y="1354"/>
                    <a:pt x="1946" y="1355"/>
                    <a:pt x="1645" y="1355"/>
                  </a:cubicBezTo>
                  <a:lnTo>
                    <a:pt x="1335" y="1355"/>
                  </a:lnTo>
                  <a:lnTo>
                    <a:pt x="1315" y="1274"/>
                  </a:lnTo>
                  <a:cubicBezTo>
                    <a:pt x="1303" y="1222"/>
                    <a:pt x="1283" y="1186"/>
                    <a:pt x="1261" y="1173"/>
                  </a:cubicBezTo>
                  <a:cubicBezTo>
                    <a:pt x="1243" y="1162"/>
                    <a:pt x="1127" y="1136"/>
                    <a:pt x="1003" y="1115"/>
                  </a:cubicBezTo>
                  <a:lnTo>
                    <a:pt x="779" y="1080"/>
                  </a:lnTo>
                  <a:lnTo>
                    <a:pt x="471" y="1234"/>
                  </a:lnTo>
                  <a:cubicBezTo>
                    <a:pt x="301" y="1318"/>
                    <a:pt x="160" y="1387"/>
                    <a:pt x="157" y="1387"/>
                  </a:cubicBezTo>
                  <a:cubicBezTo>
                    <a:pt x="154" y="1387"/>
                    <a:pt x="143" y="1376"/>
                    <a:pt x="131" y="136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5" name="Республика Хакасия"/>
            <p:cNvSpPr>
              <a:spLocks/>
            </p:cNvSpPr>
            <p:nvPr/>
          </p:nvSpPr>
          <p:spPr bwMode="auto">
            <a:xfrm>
              <a:off x="7608094" y="7757912"/>
              <a:ext cx="511969" cy="857754"/>
            </a:xfrm>
            <a:custGeom>
              <a:avLst/>
              <a:gdLst>
                <a:gd name="T0" fmla="*/ 49 w 54"/>
                <a:gd name="T1" fmla="*/ 1420 h 90"/>
                <a:gd name="T2" fmla="*/ 5 w 54"/>
                <a:gd name="T3" fmla="*/ 1326 h 90"/>
                <a:gd name="T4" fmla="*/ 43 w 54"/>
                <a:gd name="T5" fmla="*/ 1222 h 90"/>
                <a:gd name="T6" fmla="*/ 289 w 54"/>
                <a:gd name="T7" fmla="*/ 966 h 90"/>
                <a:gd name="T8" fmla="*/ 265 w 54"/>
                <a:gd name="T9" fmla="*/ 841 h 90"/>
                <a:gd name="T10" fmla="*/ 283 w 54"/>
                <a:gd name="T11" fmla="*/ 612 h 90"/>
                <a:gd name="T12" fmla="*/ 301 w 54"/>
                <a:gd name="T13" fmla="*/ 496 h 90"/>
                <a:gd name="T14" fmla="*/ 294 w 54"/>
                <a:gd name="T15" fmla="*/ 377 h 90"/>
                <a:gd name="T16" fmla="*/ 240 w 54"/>
                <a:gd name="T17" fmla="*/ 320 h 90"/>
                <a:gd name="T18" fmla="*/ 182 w 54"/>
                <a:gd name="T19" fmla="*/ 331 h 90"/>
                <a:gd name="T20" fmla="*/ 205 w 54"/>
                <a:gd name="T21" fmla="*/ 252 h 90"/>
                <a:gd name="T22" fmla="*/ 195 w 54"/>
                <a:gd name="T23" fmla="*/ 113 h 90"/>
                <a:gd name="T24" fmla="*/ 189 w 54"/>
                <a:gd name="T25" fmla="*/ 1 h 90"/>
                <a:gd name="T26" fmla="*/ 246 w 54"/>
                <a:gd name="T27" fmla="*/ 73 h 90"/>
                <a:gd name="T28" fmla="*/ 497 w 54"/>
                <a:gd name="T29" fmla="*/ 121 h 90"/>
                <a:gd name="T30" fmla="*/ 614 w 54"/>
                <a:gd name="T31" fmla="*/ 112 h 90"/>
                <a:gd name="T32" fmla="*/ 643 w 54"/>
                <a:gd name="T33" fmla="*/ 195 h 90"/>
                <a:gd name="T34" fmla="*/ 761 w 54"/>
                <a:gd name="T35" fmla="*/ 467 h 90"/>
                <a:gd name="T36" fmla="*/ 865 w 54"/>
                <a:gd name="T37" fmla="*/ 691 h 90"/>
                <a:gd name="T38" fmla="*/ 813 w 54"/>
                <a:gd name="T39" fmla="*/ 768 h 90"/>
                <a:gd name="T40" fmla="*/ 739 w 54"/>
                <a:gd name="T41" fmla="*/ 892 h 90"/>
                <a:gd name="T42" fmla="*/ 585 w 54"/>
                <a:gd name="T43" fmla="*/ 1073 h 90"/>
                <a:gd name="T44" fmla="*/ 440 w 54"/>
                <a:gd name="T45" fmla="*/ 1230 h 90"/>
                <a:gd name="T46" fmla="*/ 294 w 54"/>
                <a:gd name="T47" fmla="*/ 1353 h 90"/>
                <a:gd name="T48" fmla="*/ 133 w 54"/>
                <a:gd name="T49" fmla="*/ 1406 h 90"/>
                <a:gd name="T50" fmla="*/ 49 w 54"/>
                <a:gd name="T51" fmla="*/ 1420 h 9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4"/>
                <a:gd name="T79" fmla="*/ 0 h 90"/>
                <a:gd name="T80" fmla="*/ 865 w 54"/>
                <a:gd name="T81" fmla="*/ 1446 h 9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4" h="90">
                  <a:moveTo>
                    <a:pt x="3" y="88"/>
                  </a:moveTo>
                  <a:cubicBezTo>
                    <a:pt x="1" y="87"/>
                    <a:pt x="1" y="86"/>
                    <a:pt x="0" y="83"/>
                  </a:cubicBezTo>
                  <a:cubicBezTo>
                    <a:pt x="0" y="78"/>
                    <a:pt x="0" y="78"/>
                    <a:pt x="3" y="76"/>
                  </a:cubicBezTo>
                  <a:cubicBezTo>
                    <a:pt x="8" y="73"/>
                    <a:pt x="18" y="62"/>
                    <a:pt x="18" y="60"/>
                  </a:cubicBezTo>
                  <a:cubicBezTo>
                    <a:pt x="18" y="59"/>
                    <a:pt x="17" y="56"/>
                    <a:pt x="17" y="52"/>
                  </a:cubicBezTo>
                  <a:cubicBezTo>
                    <a:pt x="15" y="44"/>
                    <a:pt x="15" y="42"/>
                    <a:pt x="18" y="38"/>
                  </a:cubicBezTo>
                  <a:cubicBezTo>
                    <a:pt x="20" y="35"/>
                    <a:pt x="20" y="35"/>
                    <a:pt x="19" y="31"/>
                  </a:cubicBezTo>
                  <a:cubicBezTo>
                    <a:pt x="18" y="28"/>
                    <a:pt x="17" y="26"/>
                    <a:pt x="18" y="23"/>
                  </a:cubicBezTo>
                  <a:cubicBezTo>
                    <a:pt x="20" y="19"/>
                    <a:pt x="19" y="18"/>
                    <a:pt x="15" y="20"/>
                  </a:cubicBezTo>
                  <a:cubicBezTo>
                    <a:pt x="13" y="20"/>
                    <a:pt x="12" y="21"/>
                    <a:pt x="11" y="21"/>
                  </a:cubicBezTo>
                  <a:cubicBezTo>
                    <a:pt x="11" y="20"/>
                    <a:pt x="12" y="18"/>
                    <a:pt x="13" y="16"/>
                  </a:cubicBezTo>
                  <a:cubicBezTo>
                    <a:pt x="14" y="11"/>
                    <a:pt x="14" y="11"/>
                    <a:pt x="12" y="7"/>
                  </a:cubicBezTo>
                  <a:cubicBezTo>
                    <a:pt x="10" y="3"/>
                    <a:pt x="10" y="0"/>
                    <a:pt x="12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9" y="10"/>
                    <a:pt x="20" y="10"/>
                    <a:pt x="31" y="8"/>
                  </a:cubicBezTo>
                  <a:cubicBezTo>
                    <a:pt x="35" y="7"/>
                    <a:pt x="38" y="7"/>
                    <a:pt x="38" y="7"/>
                  </a:cubicBezTo>
                  <a:cubicBezTo>
                    <a:pt x="39" y="7"/>
                    <a:pt x="40" y="10"/>
                    <a:pt x="40" y="12"/>
                  </a:cubicBezTo>
                  <a:cubicBezTo>
                    <a:pt x="41" y="15"/>
                    <a:pt x="44" y="22"/>
                    <a:pt x="48" y="29"/>
                  </a:cubicBezTo>
                  <a:cubicBezTo>
                    <a:pt x="51" y="36"/>
                    <a:pt x="54" y="42"/>
                    <a:pt x="54" y="43"/>
                  </a:cubicBezTo>
                  <a:cubicBezTo>
                    <a:pt x="54" y="44"/>
                    <a:pt x="53" y="46"/>
                    <a:pt x="51" y="48"/>
                  </a:cubicBezTo>
                  <a:cubicBezTo>
                    <a:pt x="49" y="50"/>
                    <a:pt x="47" y="53"/>
                    <a:pt x="46" y="56"/>
                  </a:cubicBezTo>
                  <a:cubicBezTo>
                    <a:pt x="45" y="59"/>
                    <a:pt x="43" y="61"/>
                    <a:pt x="37" y="67"/>
                  </a:cubicBezTo>
                  <a:cubicBezTo>
                    <a:pt x="31" y="71"/>
                    <a:pt x="28" y="75"/>
                    <a:pt x="27" y="77"/>
                  </a:cubicBezTo>
                  <a:cubicBezTo>
                    <a:pt x="26" y="83"/>
                    <a:pt x="26" y="84"/>
                    <a:pt x="18" y="84"/>
                  </a:cubicBezTo>
                  <a:cubicBezTo>
                    <a:pt x="9" y="85"/>
                    <a:pt x="8" y="86"/>
                    <a:pt x="8" y="88"/>
                  </a:cubicBezTo>
                  <a:cubicBezTo>
                    <a:pt x="9" y="90"/>
                    <a:pt x="6" y="90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86" name="Ростовская область"/>
            <p:cNvSpPr>
              <a:spLocks/>
            </p:cNvSpPr>
            <p:nvPr/>
          </p:nvSpPr>
          <p:spPr bwMode="auto">
            <a:xfrm>
              <a:off x="871538" y="6585648"/>
              <a:ext cx="769144" cy="886346"/>
            </a:xfrm>
            <a:custGeom>
              <a:avLst/>
              <a:gdLst/>
              <a:ahLst/>
              <a:cxnLst>
                <a:cxn ang="0">
                  <a:pos x="826" y="1470"/>
                </a:cxn>
                <a:cxn ang="0">
                  <a:pos x="738" y="1400"/>
                </a:cxn>
                <a:cxn ang="0">
                  <a:pos x="600" y="1152"/>
                </a:cxn>
                <a:cxn ang="0">
                  <a:pos x="544" y="1186"/>
                </a:cxn>
                <a:cxn ang="0">
                  <a:pos x="405" y="1224"/>
                </a:cxn>
                <a:cxn ang="0">
                  <a:pos x="298" y="1219"/>
                </a:cxn>
                <a:cxn ang="0">
                  <a:pos x="290" y="1155"/>
                </a:cxn>
                <a:cxn ang="0">
                  <a:pos x="228" y="1013"/>
                </a:cxn>
                <a:cxn ang="0">
                  <a:pos x="175" y="934"/>
                </a:cxn>
                <a:cxn ang="0">
                  <a:pos x="202" y="851"/>
                </a:cxn>
                <a:cxn ang="0">
                  <a:pos x="231" y="766"/>
                </a:cxn>
                <a:cxn ang="0">
                  <a:pos x="172" y="693"/>
                </a:cxn>
                <a:cxn ang="0">
                  <a:pos x="37" y="618"/>
                </a:cxn>
                <a:cxn ang="0">
                  <a:pos x="5" y="592"/>
                </a:cxn>
                <a:cxn ang="0">
                  <a:pos x="85" y="563"/>
                </a:cxn>
                <a:cxn ang="0">
                  <a:pos x="181" y="541"/>
                </a:cxn>
                <a:cxn ang="0">
                  <a:pos x="74" y="416"/>
                </a:cxn>
                <a:cxn ang="0">
                  <a:pos x="56" y="349"/>
                </a:cxn>
                <a:cxn ang="0">
                  <a:pos x="157" y="315"/>
                </a:cxn>
                <a:cxn ang="0">
                  <a:pos x="325" y="405"/>
                </a:cxn>
                <a:cxn ang="0">
                  <a:pos x="423" y="496"/>
                </a:cxn>
                <a:cxn ang="0">
                  <a:pos x="472" y="440"/>
                </a:cxn>
                <a:cxn ang="0">
                  <a:pos x="578" y="307"/>
                </a:cxn>
                <a:cxn ang="0">
                  <a:pos x="698" y="211"/>
                </a:cxn>
                <a:cxn ang="0">
                  <a:pos x="850" y="94"/>
                </a:cxn>
                <a:cxn ang="0">
                  <a:pos x="981" y="58"/>
                </a:cxn>
                <a:cxn ang="0">
                  <a:pos x="1122" y="99"/>
                </a:cxn>
                <a:cxn ang="0">
                  <a:pos x="1264" y="184"/>
                </a:cxn>
                <a:cxn ang="0">
                  <a:pos x="1178" y="373"/>
                </a:cxn>
                <a:cxn ang="0">
                  <a:pos x="1183" y="464"/>
                </a:cxn>
                <a:cxn ang="0">
                  <a:pos x="1192" y="592"/>
                </a:cxn>
                <a:cxn ang="0">
                  <a:pos x="1087" y="651"/>
                </a:cxn>
                <a:cxn ang="0">
                  <a:pos x="914" y="715"/>
                </a:cxn>
                <a:cxn ang="0">
                  <a:pos x="940" y="781"/>
                </a:cxn>
                <a:cxn ang="0">
                  <a:pos x="948" y="901"/>
                </a:cxn>
                <a:cxn ang="0">
                  <a:pos x="1010" y="1131"/>
                </a:cxn>
                <a:cxn ang="0">
                  <a:pos x="1045" y="1210"/>
                </a:cxn>
                <a:cxn ang="0">
                  <a:pos x="1106" y="1259"/>
                </a:cxn>
                <a:cxn ang="0">
                  <a:pos x="1172" y="1259"/>
                </a:cxn>
                <a:cxn ang="0">
                  <a:pos x="1135" y="1325"/>
                </a:cxn>
                <a:cxn ang="0">
                  <a:pos x="1023" y="1381"/>
                </a:cxn>
                <a:cxn ang="0">
                  <a:pos x="922" y="1419"/>
                </a:cxn>
                <a:cxn ang="0">
                  <a:pos x="826" y="1470"/>
                </a:cxn>
              </a:cxnLst>
              <a:rect l="0" t="0" r="r" b="b"/>
              <a:pathLst>
                <a:path w="1293" h="1477">
                  <a:moveTo>
                    <a:pt x="826" y="1470"/>
                  </a:moveTo>
                  <a:cubicBezTo>
                    <a:pt x="767" y="1462"/>
                    <a:pt x="738" y="1440"/>
                    <a:pt x="738" y="1400"/>
                  </a:cubicBezTo>
                  <a:cubicBezTo>
                    <a:pt x="738" y="1358"/>
                    <a:pt x="629" y="1163"/>
                    <a:pt x="600" y="1152"/>
                  </a:cubicBezTo>
                  <a:cubicBezTo>
                    <a:pt x="588" y="1147"/>
                    <a:pt x="562" y="1162"/>
                    <a:pt x="544" y="1186"/>
                  </a:cubicBezTo>
                  <a:cubicBezTo>
                    <a:pt x="512" y="1226"/>
                    <a:pt x="503" y="1227"/>
                    <a:pt x="405" y="1224"/>
                  </a:cubicBezTo>
                  <a:lnTo>
                    <a:pt x="298" y="1219"/>
                  </a:lnTo>
                  <a:lnTo>
                    <a:pt x="290" y="1155"/>
                  </a:lnTo>
                  <a:cubicBezTo>
                    <a:pt x="285" y="1120"/>
                    <a:pt x="256" y="1056"/>
                    <a:pt x="228" y="1013"/>
                  </a:cubicBezTo>
                  <a:lnTo>
                    <a:pt x="175" y="934"/>
                  </a:lnTo>
                  <a:lnTo>
                    <a:pt x="202" y="851"/>
                  </a:lnTo>
                  <a:lnTo>
                    <a:pt x="231" y="766"/>
                  </a:lnTo>
                  <a:lnTo>
                    <a:pt x="172" y="693"/>
                  </a:lnTo>
                  <a:cubicBezTo>
                    <a:pt x="109" y="618"/>
                    <a:pt x="101" y="613"/>
                    <a:pt x="37" y="618"/>
                  </a:cubicBezTo>
                  <a:cubicBezTo>
                    <a:pt x="8" y="621"/>
                    <a:pt x="0" y="614"/>
                    <a:pt x="5" y="592"/>
                  </a:cubicBezTo>
                  <a:cubicBezTo>
                    <a:pt x="10" y="568"/>
                    <a:pt x="26" y="563"/>
                    <a:pt x="85" y="563"/>
                  </a:cubicBezTo>
                  <a:cubicBezTo>
                    <a:pt x="127" y="563"/>
                    <a:pt x="170" y="554"/>
                    <a:pt x="181" y="541"/>
                  </a:cubicBezTo>
                  <a:cubicBezTo>
                    <a:pt x="204" y="518"/>
                    <a:pt x="183" y="496"/>
                    <a:pt x="74" y="416"/>
                  </a:cubicBezTo>
                  <a:cubicBezTo>
                    <a:pt x="28" y="382"/>
                    <a:pt x="28" y="381"/>
                    <a:pt x="56" y="349"/>
                  </a:cubicBezTo>
                  <a:cubicBezTo>
                    <a:pt x="79" y="323"/>
                    <a:pt x="106" y="315"/>
                    <a:pt x="157" y="315"/>
                  </a:cubicBezTo>
                  <a:cubicBezTo>
                    <a:pt x="220" y="315"/>
                    <a:pt x="237" y="325"/>
                    <a:pt x="325" y="405"/>
                  </a:cubicBezTo>
                  <a:lnTo>
                    <a:pt x="423" y="496"/>
                  </a:lnTo>
                  <a:lnTo>
                    <a:pt x="472" y="440"/>
                  </a:lnTo>
                  <a:cubicBezTo>
                    <a:pt x="500" y="410"/>
                    <a:pt x="548" y="349"/>
                    <a:pt x="578" y="307"/>
                  </a:cubicBezTo>
                  <a:cubicBezTo>
                    <a:pt x="620" y="250"/>
                    <a:pt x="650" y="224"/>
                    <a:pt x="698" y="211"/>
                  </a:cubicBezTo>
                  <a:cubicBezTo>
                    <a:pt x="800" y="181"/>
                    <a:pt x="831" y="158"/>
                    <a:pt x="850" y="94"/>
                  </a:cubicBezTo>
                  <a:cubicBezTo>
                    <a:pt x="880" y="3"/>
                    <a:pt x="890" y="0"/>
                    <a:pt x="981" y="58"/>
                  </a:cubicBezTo>
                  <a:cubicBezTo>
                    <a:pt x="1052" y="101"/>
                    <a:pt x="1074" y="107"/>
                    <a:pt x="1122" y="99"/>
                  </a:cubicBezTo>
                  <a:cubicBezTo>
                    <a:pt x="1242" y="75"/>
                    <a:pt x="1239" y="74"/>
                    <a:pt x="1264" y="184"/>
                  </a:cubicBezTo>
                  <a:cubicBezTo>
                    <a:pt x="1292" y="296"/>
                    <a:pt x="1293" y="293"/>
                    <a:pt x="1178" y="373"/>
                  </a:cubicBezTo>
                  <a:cubicBezTo>
                    <a:pt x="1146" y="395"/>
                    <a:pt x="1146" y="395"/>
                    <a:pt x="1183" y="464"/>
                  </a:cubicBezTo>
                  <a:cubicBezTo>
                    <a:pt x="1220" y="533"/>
                    <a:pt x="1220" y="534"/>
                    <a:pt x="1192" y="592"/>
                  </a:cubicBezTo>
                  <a:cubicBezTo>
                    <a:pt x="1165" y="648"/>
                    <a:pt x="1160" y="651"/>
                    <a:pt x="1087" y="651"/>
                  </a:cubicBezTo>
                  <a:cubicBezTo>
                    <a:pt x="1007" y="651"/>
                    <a:pt x="914" y="686"/>
                    <a:pt x="914" y="715"/>
                  </a:cubicBezTo>
                  <a:cubicBezTo>
                    <a:pt x="914" y="725"/>
                    <a:pt x="925" y="755"/>
                    <a:pt x="940" y="781"/>
                  </a:cubicBezTo>
                  <a:cubicBezTo>
                    <a:pt x="960" y="822"/>
                    <a:pt x="962" y="843"/>
                    <a:pt x="948" y="901"/>
                  </a:cubicBezTo>
                  <a:cubicBezTo>
                    <a:pt x="924" y="992"/>
                    <a:pt x="951" y="1088"/>
                    <a:pt x="1010" y="1131"/>
                  </a:cubicBezTo>
                  <a:cubicBezTo>
                    <a:pt x="1044" y="1155"/>
                    <a:pt x="1052" y="1171"/>
                    <a:pt x="1045" y="1210"/>
                  </a:cubicBezTo>
                  <a:cubicBezTo>
                    <a:pt x="1039" y="1258"/>
                    <a:pt x="1040" y="1259"/>
                    <a:pt x="1106" y="1259"/>
                  </a:cubicBezTo>
                  <a:lnTo>
                    <a:pt x="1172" y="1259"/>
                  </a:lnTo>
                  <a:lnTo>
                    <a:pt x="1135" y="1325"/>
                  </a:lnTo>
                  <a:cubicBezTo>
                    <a:pt x="1098" y="1390"/>
                    <a:pt x="1098" y="1390"/>
                    <a:pt x="1023" y="1381"/>
                  </a:cubicBezTo>
                  <a:cubicBezTo>
                    <a:pt x="951" y="1373"/>
                    <a:pt x="944" y="1374"/>
                    <a:pt x="922" y="1419"/>
                  </a:cubicBezTo>
                  <a:cubicBezTo>
                    <a:pt x="893" y="1474"/>
                    <a:pt x="887" y="1477"/>
                    <a:pt x="826" y="147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7" name="Рязанская область"/>
            <p:cNvSpPr>
              <a:spLocks/>
            </p:cNvSpPr>
            <p:nvPr/>
          </p:nvSpPr>
          <p:spPr bwMode="auto">
            <a:xfrm>
              <a:off x="1869282" y="5670710"/>
              <a:ext cx="521493" cy="381224"/>
            </a:xfrm>
            <a:custGeom>
              <a:avLst/>
              <a:gdLst/>
              <a:ahLst/>
              <a:cxnLst>
                <a:cxn ang="0">
                  <a:pos x="557" y="587"/>
                </a:cxn>
                <a:cxn ang="0">
                  <a:pos x="432" y="557"/>
                </a:cxn>
                <a:cxn ang="0">
                  <a:pos x="350" y="560"/>
                </a:cxn>
                <a:cxn ang="0">
                  <a:pos x="246" y="496"/>
                </a:cxn>
                <a:cxn ang="0">
                  <a:pos x="85" y="376"/>
                </a:cxn>
                <a:cxn ang="0">
                  <a:pos x="35" y="250"/>
                </a:cxn>
                <a:cxn ang="0">
                  <a:pos x="99" y="160"/>
                </a:cxn>
                <a:cxn ang="0">
                  <a:pos x="176" y="72"/>
                </a:cxn>
                <a:cxn ang="0">
                  <a:pos x="581" y="0"/>
                </a:cxn>
                <a:cxn ang="0">
                  <a:pos x="833" y="291"/>
                </a:cxn>
                <a:cxn ang="0">
                  <a:pos x="880" y="368"/>
                </a:cxn>
                <a:cxn ang="0">
                  <a:pos x="761" y="493"/>
                </a:cxn>
                <a:cxn ang="0">
                  <a:pos x="624" y="629"/>
                </a:cxn>
                <a:cxn ang="0">
                  <a:pos x="557" y="587"/>
                </a:cxn>
              </a:cxnLst>
              <a:rect l="0" t="0" r="r" b="b"/>
              <a:pathLst>
                <a:path w="880" h="634">
                  <a:moveTo>
                    <a:pt x="557" y="587"/>
                  </a:moveTo>
                  <a:cubicBezTo>
                    <a:pt x="507" y="538"/>
                    <a:pt x="505" y="538"/>
                    <a:pt x="432" y="557"/>
                  </a:cubicBezTo>
                  <a:cubicBezTo>
                    <a:pt x="379" y="571"/>
                    <a:pt x="353" y="573"/>
                    <a:pt x="350" y="560"/>
                  </a:cubicBezTo>
                  <a:cubicBezTo>
                    <a:pt x="337" y="523"/>
                    <a:pt x="294" y="496"/>
                    <a:pt x="246" y="496"/>
                  </a:cubicBezTo>
                  <a:cubicBezTo>
                    <a:pt x="181" y="495"/>
                    <a:pt x="173" y="490"/>
                    <a:pt x="85" y="376"/>
                  </a:cubicBezTo>
                  <a:cubicBezTo>
                    <a:pt x="5" y="272"/>
                    <a:pt x="0" y="263"/>
                    <a:pt x="35" y="250"/>
                  </a:cubicBezTo>
                  <a:cubicBezTo>
                    <a:pt x="48" y="245"/>
                    <a:pt x="77" y="205"/>
                    <a:pt x="99" y="160"/>
                  </a:cubicBezTo>
                  <a:cubicBezTo>
                    <a:pt x="125" y="109"/>
                    <a:pt x="152" y="77"/>
                    <a:pt x="176" y="72"/>
                  </a:cubicBezTo>
                  <a:cubicBezTo>
                    <a:pt x="261" y="51"/>
                    <a:pt x="550" y="0"/>
                    <a:pt x="581" y="0"/>
                  </a:cubicBezTo>
                  <a:cubicBezTo>
                    <a:pt x="614" y="0"/>
                    <a:pt x="744" y="149"/>
                    <a:pt x="833" y="291"/>
                  </a:cubicBezTo>
                  <a:lnTo>
                    <a:pt x="880" y="368"/>
                  </a:lnTo>
                  <a:lnTo>
                    <a:pt x="761" y="493"/>
                  </a:lnTo>
                  <a:cubicBezTo>
                    <a:pt x="696" y="563"/>
                    <a:pt x="635" y="623"/>
                    <a:pt x="624" y="629"/>
                  </a:cubicBezTo>
                  <a:cubicBezTo>
                    <a:pt x="614" y="634"/>
                    <a:pt x="584" y="615"/>
                    <a:pt x="557" y="58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8" name="Самарская область"/>
            <p:cNvSpPr>
              <a:spLocks/>
            </p:cNvSpPr>
            <p:nvPr/>
          </p:nvSpPr>
          <p:spPr bwMode="auto">
            <a:xfrm>
              <a:off x="2731294" y="6576117"/>
              <a:ext cx="597694" cy="495591"/>
            </a:xfrm>
            <a:custGeom>
              <a:avLst/>
              <a:gdLst/>
              <a:ahLst/>
              <a:cxnLst>
                <a:cxn ang="0">
                  <a:pos x="212" y="717"/>
                </a:cxn>
                <a:cxn ang="0">
                  <a:pos x="13" y="307"/>
                </a:cxn>
                <a:cxn ang="0">
                  <a:pos x="34" y="277"/>
                </a:cxn>
                <a:cxn ang="0">
                  <a:pos x="58" y="155"/>
                </a:cxn>
                <a:cxn ang="0">
                  <a:pos x="204" y="16"/>
                </a:cxn>
                <a:cxn ang="0">
                  <a:pos x="402" y="80"/>
                </a:cxn>
                <a:cxn ang="0">
                  <a:pos x="495" y="144"/>
                </a:cxn>
                <a:cxn ang="0">
                  <a:pos x="584" y="72"/>
                </a:cxn>
                <a:cxn ang="0">
                  <a:pos x="669" y="0"/>
                </a:cxn>
                <a:cxn ang="0">
                  <a:pos x="704" y="48"/>
                </a:cxn>
                <a:cxn ang="0">
                  <a:pos x="810" y="64"/>
                </a:cxn>
                <a:cxn ang="0">
                  <a:pos x="917" y="69"/>
                </a:cxn>
                <a:cxn ang="0">
                  <a:pos x="978" y="203"/>
                </a:cxn>
                <a:cxn ang="0">
                  <a:pos x="999" y="303"/>
                </a:cxn>
                <a:cxn ang="0">
                  <a:pos x="880" y="435"/>
                </a:cxn>
                <a:cxn ang="0">
                  <a:pos x="626" y="635"/>
                </a:cxn>
                <a:cxn ang="0">
                  <a:pos x="456" y="747"/>
                </a:cxn>
                <a:cxn ang="0">
                  <a:pos x="352" y="816"/>
                </a:cxn>
                <a:cxn ang="0">
                  <a:pos x="282" y="824"/>
                </a:cxn>
                <a:cxn ang="0">
                  <a:pos x="212" y="717"/>
                </a:cxn>
              </a:cxnLst>
              <a:rect l="0" t="0" r="r" b="b"/>
              <a:pathLst>
                <a:path w="999" h="832">
                  <a:moveTo>
                    <a:pt x="212" y="717"/>
                  </a:moveTo>
                  <a:cubicBezTo>
                    <a:pt x="180" y="613"/>
                    <a:pt x="58" y="363"/>
                    <a:pt x="13" y="307"/>
                  </a:cubicBezTo>
                  <a:cubicBezTo>
                    <a:pt x="0" y="291"/>
                    <a:pt x="7" y="283"/>
                    <a:pt x="34" y="277"/>
                  </a:cubicBezTo>
                  <a:cubicBezTo>
                    <a:pt x="68" y="267"/>
                    <a:pt x="69" y="263"/>
                    <a:pt x="58" y="155"/>
                  </a:cubicBezTo>
                  <a:cubicBezTo>
                    <a:pt x="45" y="19"/>
                    <a:pt x="48" y="16"/>
                    <a:pt x="204" y="16"/>
                  </a:cubicBezTo>
                  <a:cubicBezTo>
                    <a:pt x="311" y="16"/>
                    <a:pt x="320" y="19"/>
                    <a:pt x="402" y="80"/>
                  </a:cubicBezTo>
                  <a:cubicBezTo>
                    <a:pt x="450" y="115"/>
                    <a:pt x="492" y="144"/>
                    <a:pt x="495" y="144"/>
                  </a:cubicBezTo>
                  <a:cubicBezTo>
                    <a:pt x="498" y="144"/>
                    <a:pt x="538" y="112"/>
                    <a:pt x="584" y="72"/>
                  </a:cubicBezTo>
                  <a:lnTo>
                    <a:pt x="669" y="0"/>
                  </a:lnTo>
                  <a:lnTo>
                    <a:pt x="704" y="48"/>
                  </a:lnTo>
                  <a:cubicBezTo>
                    <a:pt x="744" y="104"/>
                    <a:pt x="770" y="107"/>
                    <a:pt x="810" y="64"/>
                  </a:cubicBezTo>
                  <a:cubicBezTo>
                    <a:pt x="847" y="23"/>
                    <a:pt x="869" y="23"/>
                    <a:pt x="917" y="69"/>
                  </a:cubicBezTo>
                  <a:cubicBezTo>
                    <a:pt x="943" y="93"/>
                    <a:pt x="964" y="138"/>
                    <a:pt x="978" y="203"/>
                  </a:cubicBezTo>
                  <a:lnTo>
                    <a:pt x="999" y="303"/>
                  </a:lnTo>
                  <a:lnTo>
                    <a:pt x="880" y="435"/>
                  </a:lnTo>
                  <a:cubicBezTo>
                    <a:pt x="740" y="592"/>
                    <a:pt x="756" y="579"/>
                    <a:pt x="626" y="635"/>
                  </a:cubicBezTo>
                  <a:cubicBezTo>
                    <a:pt x="562" y="663"/>
                    <a:pt x="496" y="706"/>
                    <a:pt x="456" y="747"/>
                  </a:cubicBezTo>
                  <a:cubicBezTo>
                    <a:pt x="415" y="789"/>
                    <a:pt x="375" y="816"/>
                    <a:pt x="352" y="816"/>
                  </a:cubicBezTo>
                  <a:cubicBezTo>
                    <a:pt x="332" y="816"/>
                    <a:pt x="300" y="819"/>
                    <a:pt x="282" y="824"/>
                  </a:cubicBezTo>
                  <a:cubicBezTo>
                    <a:pt x="253" y="832"/>
                    <a:pt x="244" y="819"/>
                    <a:pt x="212" y="717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9" name="г. Санкт-Петербург"/>
            <p:cNvSpPr>
              <a:spLocks/>
            </p:cNvSpPr>
            <p:nvPr/>
          </p:nvSpPr>
          <p:spPr bwMode="auto">
            <a:xfrm>
              <a:off x="2057400" y="4060037"/>
              <a:ext cx="180975" cy="114367"/>
            </a:xfrm>
            <a:custGeom>
              <a:avLst/>
              <a:gdLst/>
              <a:ahLst/>
              <a:cxnLst>
                <a:cxn ang="0">
                  <a:pos x="29" y="179"/>
                </a:cxn>
                <a:cxn ang="0">
                  <a:pos x="7" y="48"/>
                </a:cxn>
                <a:cxn ang="0">
                  <a:pos x="74" y="72"/>
                </a:cxn>
                <a:cxn ang="0">
                  <a:pos x="175" y="40"/>
                </a:cxn>
                <a:cxn ang="0">
                  <a:pos x="181" y="0"/>
                </a:cxn>
                <a:cxn ang="0">
                  <a:pos x="288" y="59"/>
                </a:cxn>
                <a:cxn ang="0">
                  <a:pos x="266" y="128"/>
                </a:cxn>
                <a:cxn ang="0">
                  <a:pos x="237" y="192"/>
                </a:cxn>
                <a:cxn ang="0">
                  <a:pos x="136" y="192"/>
                </a:cxn>
                <a:cxn ang="0">
                  <a:pos x="29" y="179"/>
                </a:cxn>
              </a:cxnLst>
              <a:rect l="0" t="0" r="r" b="b"/>
              <a:pathLst>
                <a:path w="292" h="192">
                  <a:moveTo>
                    <a:pt x="29" y="179"/>
                  </a:moveTo>
                  <a:cubicBezTo>
                    <a:pt x="18" y="162"/>
                    <a:pt x="0" y="48"/>
                    <a:pt x="7" y="48"/>
                  </a:cubicBezTo>
                  <a:cubicBezTo>
                    <a:pt x="12" y="48"/>
                    <a:pt x="40" y="59"/>
                    <a:pt x="74" y="72"/>
                  </a:cubicBezTo>
                  <a:cubicBezTo>
                    <a:pt x="149" y="104"/>
                    <a:pt x="184" y="93"/>
                    <a:pt x="175" y="40"/>
                  </a:cubicBezTo>
                  <a:cubicBezTo>
                    <a:pt x="170" y="18"/>
                    <a:pt x="173" y="0"/>
                    <a:pt x="181" y="0"/>
                  </a:cubicBezTo>
                  <a:cubicBezTo>
                    <a:pt x="192" y="0"/>
                    <a:pt x="252" y="32"/>
                    <a:pt x="288" y="59"/>
                  </a:cubicBezTo>
                  <a:cubicBezTo>
                    <a:pt x="292" y="61"/>
                    <a:pt x="282" y="93"/>
                    <a:pt x="266" y="128"/>
                  </a:cubicBezTo>
                  <a:lnTo>
                    <a:pt x="237" y="192"/>
                  </a:lnTo>
                  <a:lnTo>
                    <a:pt x="136" y="192"/>
                  </a:lnTo>
                  <a:cubicBezTo>
                    <a:pt x="82" y="192"/>
                    <a:pt x="32" y="186"/>
                    <a:pt x="29" y="179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0" name="Саратовская область"/>
            <p:cNvSpPr>
              <a:spLocks/>
            </p:cNvSpPr>
            <p:nvPr/>
          </p:nvSpPr>
          <p:spPr bwMode="auto">
            <a:xfrm>
              <a:off x="1955007" y="6385505"/>
              <a:ext cx="919162" cy="867285"/>
            </a:xfrm>
            <a:custGeom>
              <a:avLst/>
              <a:gdLst/>
              <a:ahLst/>
              <a:cxnLst>
                <a:cxn ang="0">
                  <a:pos x="741" y="1413"/>
                </a:cxn>
                <a:cxn ang="0">
                  <a:pos x="714" y="1328"/>
                </a:cxn>
                <a:cxn ang="0">
                  <a:pos x="645" y="1123"/>
                </a:cxn>
                <a:cxn ang="0">
                  <a:pos x="544" y="965"/>
                </a:cxn>
                <a:cxn ang="0">
                  <a:pos x="468" y="895"/>
                </a:cxn>
                <a:cxn ang="0">
                  <a:pos x="381" y="823"/>
                </a:cxn>
                <a:cxn ang="0">
                  <a:pos x="328" y="813"/>
                </a:cxn>
                <a:cxn ang="0">
                  <a:pos x="330" y="674"/>
                </a:cxn>
                <a:cxn ang="0">
                  <a:pos x="311" y="509"/>
                </a:cxn>
                <a:cxn ang="0">
                  <a:pos x="168" y="455"/>
                </a:cxn>
                <a:cxn ang="0">
                  <a:pos x="21" y="373"/>
                </a:cxn>
                <a:cxn ang="0">
                  <a:pos x="15" y="283"/>
                </a:cxn>
                <a:cxn ang="0">
                  <a:pos x="37" y="184"/>
                </a:cxn>
                <a:cxn ang="0">
                  <a:pos x="162" y="59"/>
                </a:cxn>
                <a:cxn ang="0">
                  <a:pos x="300" y="0"/>
                </a:cxn>
                <a:cxn ang="0">
                  <a:pos x="380" y="66"/>
                </a:cxn>
                <a:cxn ang="0">
                  <a:pos x="551" y="227"/>
                </a:cxn>
                <a:cxn ang="0">
                  <a:pos x="800" y="362"/>
                </a:cxn>
                <a:cxn ang="0">
                  <a:pos x="1004" y="455"/>
                </a:cxn>
                <a:cxn ang="0">
                  <a:pos x="1136" y="536"/>
                </a:cxn>
                <a:cxn ang="0">
                  <a:pos x="1232" y="573"/>
                </a:cxn>
                <a:cxn ang="0">
                  <a:pos x="1506" y="1176"/>
                </a:cxn>
                <a:cxn ang="0">
                  <a:pos x="1023" y="1258"/>
                </a:cxn>
                <a:cxn ang="0">
                  <a:pos x="842" y="1381"/>
                </a:cxn>
                <a:cxn ang="0">
                  <a:pos x="741" y="1413"/>
                </a:cxn>
              </a:cxnLst>
              <a:rect l="0" t="0" r="r" b="b"/>
              <a:pathLst>
                <a:path w="1544" h="1458">
                  <a:moveTo>
                    <a:pt x="741" y="1413"/>
                  </a:moveTo>
                  <a:cubicBezTo>
                    <a:pt x="733" y="1397"/>
                    <a:pt x="720" y="1359"/>
                    <a:pt x="714" y="1328"/>
                  </a:cubicBezTo>
                  <a:cubicBezTo>
                    <a:pt x="708" y="1296"/>
                    <a:pt x="677" y="1205"/>
                    <a:pt x="645" y="1123"/>
                  </a:cubicBezTo>
                  <a:cubicBezTo>
                    <a:pt x="596" y="994"/>
                    <a:pt x="583" y="973"/>
                    <a:pt x="544" y="965"/>
                  </a:cubicBezTo>
                  <a:cubicBezTo>
                    <a:pt x="517" y="960"/>
                    <a:pt x="490" y="936"/>
                    <a:pt x="468" y="895"/>
                  </a:cubicBezTo>
                  <a:cubicBezTo>
                    <a:pt x="442" y="848"/>
                    <a:pt x="420" y="831"/>
                    <a:pt x="381" y="823"/>
                  </a:cubicBezTo>
                  <a:lnTo>
                    <a:pt x="328" y="813"/>
                  </a:lnTo>
                  <a:lnTo>
                    <a:pt x="330" y="674"/>
                  </a:lnTo>
                  <a:cubicBezTo>
                    <a:pt x="330" y="584"/>
                    <a:pt x="324" y="523"/>
                    <a:pt x="311" y="509"/>
                  </a:cubicBezTo>
                  <a:cubicBezTo>
                    <a:pt x="300" y="496"/>
                    <a:pt x="236" y="472"/>
                    <a:pt x="168" y="455"/>
                  </a:cubicBezTo>
                  <a:cubicBezTo>
                    <a:pt x="58" y="427"/>
                    <a:pt x="44" y="419"/>
                    <a:pt x="21" y="373"/>
                  </a:cubicBezTo>
                  <a:cubicBezTo>
                    <a:pt x="2" y="331"/>
                    <a:pt x="0" y="312"/>
                    <a:pt x="15" y="283"/>
                  </a:cubicBezTo>
                  <a:cubicBezTo>
                    <a:pt x="24" y="264"/>
                    <a:pt x="36" y="219"/>
                    <a:pt x="37" y="184"/>
                  </a:cubicBezTo>
                  <a:cubicBezTo>
                    <a:pt x="42" y="122"/>
                    <a:pt x="45" y="119"/>
                    <a:pt x="162" y="59"/>
                  </a:cubicBezTo>
                  <a:cubicBezTo>
                    <a:pt x="228" y="27"/>
                    <a:pt x="290" y="0"/>
                    <a:pt x="300" y="0"/>
                  </a:cubicBezTo>
                  <a:cubicBezTo>
                    <a:pt x="308" y="0"/>
                    <a:pt x="344" y="29"/>
                    <a:pt x="380" y="66"/>
                  </a:cubicBezTo>
                  <a:cubicBezTo>
                    <a:pt x="413" y="101"/>
                    <a:pt x="492" y="175"/>
                    <a:pt x="551" y="227"/>
                  </a:cubicBezTo>
                  <a:cubicBezTo>
                    <a:pt x="650" y="315"/>
                    <a:pt x="672" y="328"/>
                    <a:pt x="800" y="362"/>
                  </a:cubicBezTo>
                  <a:cubicBezTo>
                    <a:pt x="909" y="391"/>
                    <a:pt x="956" y="413"/>
                    <a:pt x="1004" y="455"/>
                  </a:cubicBezTo>
                  <a:cubicBezTo>
                    <a:pt x="1037" y="487"/>
                    <a:pt x="1096" y="523"/>
                    <a:pt x="1136" y="536"/>
                  </a:cubicBezTo>
                  <a:cubicBezTo>
                    <a:pt x="1178" y="551"/>
                    <a:pt x="1220" y="568"/>
                    <a:pt x="1232" y="573"/>
                  </a:cubicBezTo>
                  <a:cubicBezTo>
                    <a:pt x="1295" y="605"/>
                    <a:pt x="1544" y="1152"/>
                    <a:pt x="1506" y="1176"/>
                  </a:cubicBezTo>
                  <a:cubicBezTo>
                    <a:pt x="1485" y="1189"/>
                    <a:pt x="1160" y="1243"/>
                    <a:pt x="1023" y="1258"/>
                  </a:cubicBezTo>
                  <a:cubicBezTo>
                    <a:pt x="904" y="1269"/>
                    <a:pt x="871" y="1293"/>
                    <a:pt x="842" y="1381"/>
                  </a:cubicBezTo>
                  <a:cubicBezTo>
                    <a:pt x="823" y="1440"/>
                    <a:pt x="765" y="1458"/>
                    <a:pt x="741" y="1413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1" name="Сахалинская область"/>
            <p:cNvSpPr>
              <a:spLocks/>
            </p:cNvSpPr>
            <p:nvPr/>
          </p:nvSpPr>
          <p:spPr bwMode="auto">
            <a:xfrm>
              <a:off x="13956507" y="5594465"/>
              <a:ext cx="1319212" cy="1381938"/>
            </a:xfrm>
            <a:custGeom>
              <a:avLst/>
              <a:gdLst/>
              <a:ahLst/>
              <a:cxnLst>
                <a:cxn ang="0">
                  <a:pos x="1870" y="2283"/>
                </a:cxn>
                <a:cxn ang="0">
                  <a:pos x="1792" y="2232"/>
                </a:cxn>
                <a:cxn ang="0">
                  <a:pos x="1502" y="1825"/>
                </a:cxn>
                <a:cxn ang="0">
                  <a:pos x="1360" y="1656"/>
                </a:cxn>
                <a:cxn ang="0">
                  <a:pos x="1005" y="1277"/>
                </a:cxn>
                <a:cxn ang="0">
                  <a:pos x="718" y="929"/>
                </a:cxn>
                <a:cxn ang="0">
                  <a:pos x="589" y="869"/>
                </a:cxn>
                <a:cxn ang="0">
                  <a:pos x="248" y="566"/>
                </a:cxn>
                <a:cxn ang="0">
                  <a:pos x="194" y="339"/>
                </a:cxn>
                <a:cxn ang="0">
                  <a:pos x="205" y="233"/>
                </a:cxn>
                <a:cxn ang="0">
                  <a:pos x="62" y="97"/>
                </a:cxn>
                <a:cxn ang="0">
                  <a:pos x="43" y="16"/>
                </a:cxn>
                <a:cxn ang="0">
                  <a:pos x="174" y="105"/>
                </a:cxn>
                <a:cxn ang="0">
                  <a:pos x="406" y="326"/>
                </a:cxn>
                <a:cxn ang="0">
                  <a:pos x="560" y="499"/>
                </a:cxn>
                <a:cxn ang="0">
                  <a:pos x="875" y="720"/>
                </a:cxn>
                <a:cxn ang="0">
                  <a:pos x="1533" y="1094"/>
                </a:cxn>
                <a:cxn ang="0">
                  <a:pos x="1442" y="1157"/>
                </a:cxn>
                <a:cxn ang="0">
                  <a:pos x="1325" y="1229"/>
                </a:cxn>
                <a:cxn ang="0">
                  <a:pos x="1398" y="1441"/>
                </a:cxn>
                <a:cxn ang="0">
                  <a:pos x="1522" y="1720"/>
                </a:cxn>
                <a:cxn ang="0">
                  <a:pos x="1914" y="1942"/>
                </a:cxn>
                <a:cxn ang="0">
                  <a:pos x="2125" y="2069"/>
                </a:cxn>
                <a:cxn ang="0">
                  <a:pos x="1990" y="2054"/>
                </a:cxn>
                <a:cxn ang="0">
                  <a:pos x="1882" y="2061"/>
                </a:cxn>
                <a:cxn ang="0">
                  <a:pos x="1936" y="2257"/>
                </a:cxn>
                <a:cxn ang="0">
                  <a:pos x="1870" y="2283"/>
                </a:cxn>
              </a:cxnLst>
              <a:rect l="0" t="0" r="r" b="b"/>
              <a:pathLst>
                <a:path w="2222" h="2325">
                  <a:moveTo>
                    <a:pt x="1870" y="2283"/>
                  </a:moveTo>
                  <a:cubicBezTo>
                    <a:pt x="1845" y="2269"/>
                    <a:pt x="1810" y="2246"/>
                    <a:pt x="1792" y="2232"/>
                  </a:cubicBezTo>
                  <a:cubicBezTo>
                    <a:pt x="1731" y="2179"/>
                    <a:pt x="1576" y="1961"/>
                    <a:pt x="1502" y="1825"/>
                  </a:cubicBezTo>
                  <a:cubicBezTo>
                    <a:pt x="1437" y="1704"/>
                    <a:pt x="1419" y="1681"/>
                    <a:pt x="1360" y="1656"/>
                  </a:cubicBezTo>
                  <a:cubicBezTo>
                    <a:pt x="1304" y="1632"/>
                    <a:pt x="1238" y="1561"/>
                    <a:pt x="1005" y="1277"/>
                  </a:cubicBezTo>
                  <a:lnTo>
                    <a:pt x="718" y="929"/>
                  </a:lnTo>
                  <a:lnTo>
                    <a:pt x="589" y="869"/>
                  </a:lnTo>
                  <a:cubicBezTo>
                    <a:pt x="427" y="795"/>
                    <a:pt x="350" y="726"/>
                    <a:pt x="248" y="566"/>
                  </a:cubicBezTo>
                  <a:cubicBezTo>
                    <a:pt x="162" y="432"/>
                    <a:pt x="150" y="385"/>
                    <a:pt x="194" y="339"/>
                  </a:cubicBezTo>
                  <a:cubicBezTo>
                    <a:pt x="214" y="315"/>
                    <a:pt x="218" y="296"/>
                    <a:pt x="205" y="233"/>
                  </a:cubicBezTo>
                  <a:cubicBezTo>
                    <a:pt x="190" y="157"/>
                    <a:pt x="184" y="150"/>
                    <a:pt x="62" y="97"/>
                  </a:cubicBezTo>
                  <a:cubicBezTo>
                    <a:pt x="8" y="75"/>
                    <a:pt x="0" y="41"/>
                    <a:pt x="43" y="16"/>
                  </a:cubicBezTo>
                  <a:cubicBezTo>
                    <a:pt x="67" y="0"/>
                    <a:pt x="86" y="14"/>
                    <a:pt x="174" y="105"/>
                  </a:cubicBezTo>
                  <a:cubicBezTo>
                    <a:pt x="230" y="165"/>
                    <a:pt x="334" y="264"/>
                    <a:pt x="406" y="326"/>
                  </a:cubicBezTo>
                  <a:cubicBezTo>
                    <a:pt x="488" y="398"/>
                    <a:pt x="544" y="462"/>
                    <a:pt x="560" y="499"/>
                  </a:cubicBezTo>
                  <a:cubicBezTo>
                    <a:pt x="581" y="553"/>
                    <a:pt x="611" y="574"/>
                    <a:pt x="875" y="720"/>
                  </a:cubicBezTo>
                  <a:cubicBezTo>
                    <a:pt x="1373" y="997"/>
                    <a:pt x="1518" y="1080"/>
                    <a:pt x="1533" y="1094"/>
                  </a:cubicBezTo>
                  <a:cubicBezTo>
                    <a:pt x="1542" y="1102"/>
                    <a:pt x="1506" y="1128"/>
                    <a:pt x="1442" y="1157"/>
                  </a:cubicBezTo>
                  <a:cubicBezTo>
                    <a:pt x="1382" y="1184"/>
                    <a:pt x="1330" y="1216"/>
                    <a:pt x="1325" y="1229"/>
                  </a:cubicBezTo>
                  <a:cubicBezTo>
                    <a:pt x="1320" y="1241"/>
                    <a:pt x="1354" y="1337"/>
                    <a:pt x="1398" y="1441"/>
                  </a:cubicBezTo>
                  <a:cubicBezTo>
                    <a:pt x="1445" y="1545"/>
                    <a:pt x="1499" y="1670"/>
                    <a:pt x="1522" y="1720"/>
                  </a:cubicBezTo>
                  <a:cubicBezTo>
                    <a:pt x="1568" y="1825"/>
                    <a:pt x="1581" y="1832"/>
                    <a:pt x="1914" y="1942"/>
                  </a:cubicBezTo>
                  <a:cubicBezTo>
                    <a:pt x="2120" y="2009"/>
                    <a:pt x="2222" y="2070"/>
                    <a:pt x="2125" y="2069"/>
                  </a:cubicBezTo>
                  <a:cubicBezTo>
                    <a:pt x="2099" y="2069"/>
                    <a:pt x="2038" y="2062"/>
                    <a:pt x="1990" y="2054"/>
                  </a:cubicBezTo>
                  <a:cubicBezTo>
                    <a:pt x="1926" y="2045"/>
                    <a:pt x="1896" y="2046"/>
                    <a:pt x="1882" y="2061"/>
                  </a:cubicBezTo>
                  <a:cubicBezTo>
                    <a:pt x="1859" y="2081"/>
                    <a:pt x="1858" y="2077"/>
                    <a:pt x="1936" y="2257"/>
                  </a:cubicBezTo>
                  <a:cubicBezTo>
                    <a:pt x="1963" y="2318"/>
                    <a:pt x="1947" y="2325"/>
                    <a:pt x="1870" y="2283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2" name="Свердловская область"/>
            <p:cNvSpPr>
              <a:spLocks/>
            </p:cNvSpPr>
            <p:nvPr/>
          </p:nvSpPr>
          <p:spPr bwMode="auto">
            <a:xfrm>
              <a:off x="4107657" y="5642118"/>
              <a:ext cx="1090612" cy="1277101"/>
            </a:xfrm>
            <a:custGeom>
              <a:avLst/>
              <a:gdLst/>
              <a:ahLst/>
              <a:cxnLst>
                <a:cxn ang="0">
                  <a:pos x="1238" y="2119"/>
                </a:cxn>
                <a:cxn ang="0">
                  <a:pos x="992" y="2024"/>
                </a:cxn>
                <a:cxn ang="0">
                  <a:pos x="894" y="2058"/>
                </a:cxn>
                <a:cxn ang="0">
                  <a:pos x="830" y="2093"/>
                </a:cxn>
                <a:cxn ang="0">
                  <a:pos x="768" y="2050"/>
                </a:cxn>
                <a:cxn ang="0">
                  <a:pos x="686" y="2008"/>
                </a:cxn>
                <a:cxn ang="0">
                  <a:pos x="429" y="1901"/>
                </a:cxn>
                <a:cxn ang="0">
                  <a:pos x="376" y="1848"/>
                </a:cxn>
                <a:cxn ang="0">
                  <a:pos x="282" y="1823"/>
                </a:cxn>
                <a:cxn ang="0">
                  <a:pos x="221" y="1850"/>
                </a:cxn>
                <a:cxn ang="0">
                  <a:pos x="115" y="1792"/>
                </a:cxn>
                <a:cxn ang="0">
                  <a:pos x="30" y="1600"/>
                </a:cxn>
                <a:cxn ang="0">
                  <a:pos x="48" y="1520"/>
                </a:cxn>
                <a:cxn ang="0">
                  <a:pos x="136" y="1512"/>
                </a:cxn>
                <a:cxn ang="0">
                  <a:pos x="262" y="1427"/>
                </a:cxn>
                <a:cxn ang="0">
                  <a:pos x="408" y="1365"/>
                </a:cxn>
                <a:cxn ang="0">
                  <a:pos x="514" y="1301"/>
                </a:cxn>
                <a:cxn ang="0">
                  <a:pos x="693" y="1167"/>
                </a:cxn>
                <a:cxn ang="0">
                  <a:pos x="741" y="1091"/>
                </a:cxn>
                <a:cxn ang="0">
                  <a:pos x="765" y="999"/>
                </a:cxn>
                <a:cxn ang="0">
                  <a:pos x="760" y="843"/>
                </a:cxn>
                <a:cxn ang="0">
                  <a:pos x="773" y="693"/>
                </a:cxn>
                <a:cxn ang="0">
                  <a:pos x="1038" y="432"/>
                </a:cxn>
                <a:cxn ang="0">
                  <a:pos x="1104" y="304"/>
                </a:cxn>
                <a:cxn ang="0">
                  <a:pos x="1186" y="131"/>
                </a:cxn>
                <a:cxn ang="0">
                  <a:pos x="1208" y="90"/>
                </a:cxn>
                <a:cxn ang="0">
                  <a:pos x="1230" y="31"/>
                </a:cxn>
                <a:cxn ang="0">
                  <a:pos x="1270" y="48"/>
                </a:cxn>
                <a:cxn ang="0">
                  <a:pos x="1389" y="184"/>
                </a:cxn>
                <a:cxn ang="0">
                  <a:pos x="1554" y="375"/>
                </a:cxn>
                <a:cxn ang="0">
                  <a:pos x="1645" y="523"/>
                </a:cxn>
                <a:cxn ang="0">
                  <a:pos x="1610" y="674"/>
                </a:cxn>
                <a:cxn ang="0">
                  <a:pos x="1576" y="823"/>
                </a:cxn>
                <a:cxn ang="0">
                  <a:pos x="1611" y="893"/>
                </a:cxn>
                <a:cxn ang="0">
                  <a:pos x="1621" y="1063"/>
                </a:cxn>
                <a:cxn ang="0">
                  <a:pos x="1595" y="1160"/>
                </a:cxn>
                <a:cxn ang="0">
                  <a:pos x="1643" y="1200"/>
                </a:cxn>
                <a:cxn ang="0">
                  <a:pos x="1701" y="1240"/>
                </a:cxn>
                <a:cxn ang="0">
                  <a:pos x="1757" y="1280"/>
                </a:cxn>
                <a:cxn ang="0">
                  <a:pos x="1800" y="1413"/>
                </a:cxn>
                <a:cxn ang="0">
                  <a:pos x="1824" y="1544"/>
                </a:cxn>
                <a:cxn ang="0">
                  <a:pos x="1848" y="1666"/>
                </a:cxn>
                <a:cxn ang="0">
                  <a:pos x="1848" y="1747"/>
                </a:cxn>
                <a:cxn ang="0">
                  <a:pos x="1789" y="1757"/>
                </a:cxn>
                <a:cxn ang="0">
                  <a:pos x="1613" y="1749"/>
                </a:cxn>
                <a:cxn ang="0">
                  <a:pos x="1480" y="2050"/>
                </a:cxn>
                <a:cxn ang="0">
                  <a:pos x="1472" y="2120"/>
                </a:cxn>
                <a:cxn ang="0">
                  <a:pos x="1414" y="2095"/>
                </a:cxn>
                <a:cxn ang="0">
                  <a:pos x="1314" y="2112"/>
                </a:cxn>
                <a:cxn ang="0">
                  <a:pos x="1261" y="2152"/>
                </a:cxn>
                <a:cxn ang="0">
                  <a:pos x="1238" y="2119"/>
                </a:cxn>
              </a:cxnLst>
              <a:rect l="0" t="0" r="r" b="b"/>
              <a:pathLst>
                <a:path w="1848" h="2152">
                  <a:moveTo>
                    <a:pt x="1238" y="2119"/>
                  </a:moveTo>
                  <a:cubicBezTo>
                    <a:pt x="1216" y="2085"/>
                    <a:pt x="1059" y="2024"/>
                    <a:pt x="992" y="2024"/>
                  </a:cubicBezTo>
                  <a:cubicBezTo>
                    <a:pt x="974" y="2024"/>
                    <a:pt x="931" y="2039"/>
                    <a:pt x="894" y="2058"/>
                  </a:cubicBezTo>
                  <a:lnTo>
                    <a:pt x="830" y="2093"/>
                  </a:lnTo>
                  <a:lnTo>
                    <a:pt x="768" y="2050"/>
                  </a:lnTo>
                  <a:cubicBezTo>
                    <a:pt x="733" y="2027"/>
                    <a:pt x="696" y="2008"/>
                    <a:pt x="686" y="2008"/>
                  </a:cubicBezTo>
                  <a:cubicBezTo>
                    <a:pt x="670" y="2008"/>
                    <a:pt x="622" y="1987"/>
                    <a:pt x="429" y="1901"/>
                  </a:cubicBezTo>
                  <a:cubicBezTo>
                    <a:pt x="395" y="1887"/>
                    <a:pt x="376" y="1867"/>
                    <a:pt x="376" y="1848"/>
                  </a:cubicBezTo>
                  <a:cubicBezTo>
                    <a:pt x="376" y="1802"/>
                    <a:pt x="347" y="1794"/>
                    <a:pt x="282" y="1823"/>
                  </a:cubicBezTo>
                  <a:lnTo>
                    <a:pt x="221" y="1850"/>
                  </a:lnTo>
                  <a:lnTo>
                    <a:pt x="115" y="1792"/>
                  </a:lnTo>
                  <a:cubicBezTo>
                    <a:pt x="0" y="1728"/>
                    <a:pt x="0" y="1728"/>
                    <a:pt x="30" y="1600"/>
                  </a:cubicBezTo>
                  <a:lnTo>
                    <a:pt x="48" y="1520"/>
                  </a:lnTo>
                  <a:lnTo>
                    <a:pt x="136" y="1512"/>
                  </a:lnTo>
                  <a:cubicBezTo>
                    <a:pt x="222" y="1504"/>
                    <a:pt x="224" y="1503"/>
                    <a:pt x="262" y="1427"/>
                  </a:cubicBezTo>
                  <a:cubicBezTo>
                    <a:pt x="301" y="1347"/>
                    <a:pt x="312" y="1343"/>
                    <a:pt x="408" y="1365"/>
                  </a:cubicBezTo>
                  <a:cubicBezTo>
                    <a:pt x="486" y="1384"/>
                    <a:pt x="502" y="1375"/>
                    <a:pt x="514" y="1301"/>
                  </a:cubicBezTo>
                  <a:cubicBezTo>
                    <a:pt x="525" y="1234"/>
                    <a:pt x="517" y="1240"/>
                    <a:pt x="693" y="1167"/>
                  </a:cubicBezTo>
                  <a:cubicBezTo>
                    <a:pt x="738" y="1147"/>
                    <a:pt x="744" y="1136"/>
                    <a:pt x="741" y="1091"/>
                  </a:cubicBezTo>
                  <a:cubicBezTo>
                    <a:pt x="739" y="1061"/>
                    <a:pt x="750" y="1021"/>
                    <a:pt x="765" y="999"/>
                  </a:cubicBezTo>
                  <a:cubicBezTo>
                    <a:pt x="800" y="949"/>
                    <a:pt x="798" y="917"/>
                    <a:pt x="760" y="843"/>
                  </a:cubicBezTo>
                  <a:cubicBezTo>
                    <a:pt x="715" y="760"/>
                    <a:pt x="718" y="715"/>
                    <a:pt x="773" y="693"/>
                  </a:cubicBezTo>
                  <a:cubicBezTo>
                    <a:pt x="814" y="674"/>
                    <a:pt x="931" y="560"/>
                    <a:pt x="1038" y="432"/>
                  </a:cubicBezTo>
                  <a:cubicBezTo>
                    <a:pt x="1069" y="395"/>
                    <a:pt x="1098" y="339"/>
                    <a:pt x="1104" y="304"/>
                  </a:cubicBezTo>
                  <a:cubicBezTo>
                    <a:pt x="1117" y="229"/>
                    <a:pt x="1155" y="149"/>
                    <a:pt x="1186" y="131"/>
                  </a:cubicBezTo>
                  <a:cubicBezTo>
                    <a:pt x="1198" y="123"/>
                    <a:pt x="1208" y="106"/>
                    <a:pt x="1208" y="90"/>
                  </a:cubicBezTo>
                  <a:cubicBezTo>
                    <a:pt x="1208" y="74"/>
                    <a:pt x="1218" y="48"/>
                    <a:pt x="1230" y="31"/>
                  </a:cubicBezTo>
                  <a:cubicBezTo>
                    <a:pt x="1253" y="0"/>
                    <a:pt x="1254" y="2"/>
                    <a:pt x="1270" y="48"/>
                  </a:cubicBezTo>
                  <a:cubicBezTo>
                    <a:pt x="1299" y="128"/>
                    <a:pt x="1312" y="143"/>
                    <a:pt x="1389" y="184"/>
                  </a:cubicBezTo>
                  <a:cubicBezTo>
                    <a:pt x="1450" y="216"/>
                    <a:pt x="1478" y="250"/>
                    <a:pt x="1554" y="375"/>
                  </a:cubicBezTo>
                  <a:lnTo>
                    <a:pt x="1645" y="523"/>
                  </a:lnTo>
                  <a:lnTo>
                    <a:pt x="1610" y="674"/>
                  </a:lnTo>
                  <a:lnTo>
                    <a:pt x="1576" y="823"/>
                  </a:lnTo>
                  <a:lnTo>
                    <a:pt x="1611" y="893"/>
                  </a:lnTo>
                  <a:cubicBezTo>
                    <a:pt x="1643" y="962"/>
                    <a:pt x="1643" y="968"/>
                    <a:pt x="1621" y="1063"/>
                  </a:cubicBezTo>
                  <a:lnTo>
                    <a:pt x="1595" y="1160"/>
                  </a:lnTo>
                  <a:lnTo>
                    <a:pt x="1643" y="1200"/>
                  </a:lnTo>
                  <a:cubicBezTo>
                    <a:pt x="1669" y="1221"/>
                    <a:pt x="1696" y="1240"/>
                    <a:pt x="1701" y="1240"/>
                  </a:cubicBezTo>
                  <a:cubicBezTo>
                    <a:pt x="1707" y="1240"/>
                    <a:pt x="1733" y="1258"/>
                    <a:pt x="1757" y="1280"/>
                  </a:cubicBezTo>
                  <a:cubicBezTo>
                    <a:pt x="1794" y="1315"/>
                    <a:pt x="1800" y="1333"/>
                    <a:pt x="1800" y="1413"/>
                  </a:cubicBezTo>
                  <a:cubicBezTo>
                    <a:pt x="1802" y="1463"/>
                    <a:pt x="1811" y="1522"/>
                    <a:pt x="1824" y="1544"/>
                  </a:cubicBezTo>
                  <a:cubicBezTo>
                    <a:pt x="1837" y="1565"/>
                    <a:pt x="1848" y="1621"/>
                    <a:pt x="1848" y="1666"/>
                  </a:cubicBezTo>
                  <a:lnTo>
                    <a:pt x="1848" y="1747"/>
                  </a:lnTo>
                  <a:lnTo>
                    <a:pt x="1789" y="1757"/>
                  </a:lnTo>
                  <a:cubicBezTo>
                    <a:pt x="1696" y="1773"/>
                    <a:pt x="1632" y="1770"/>
                    <a:pt x="1613" y="1749"/>
                  </a:cubicBezTo>
                  <a:cubicBezTo>
                    <a:pt x="1584" y="1722"/>
                    <a:pt x="1480" y="1959"/>
                    <a:pt x="1480" y="2050"/>
                  </a:cubicBezTo>
                  <a:cubicBezTo>
                    <a:pt x="1480" y="2088"/>
                    <a:pt x="1477" y="2120"/>
                    <a:pt x="1472" y="2120"/>
                  </a:cubicBezTo>
                  <a:cubicBezTo>
                    <a:pt x="1467" y="2120"/>
                    <a:pt x="1442" y="2109"/>
                    <a:pt x="1414" y="2095"/>
                  </a:cubicBezTo>
                  <a:cubicBezTo>
                    <a:pt x="1370" y="2072"/>
                    <a:pt x="1365" y="2072"/>
                    <a:pt x="1314" y="2112"/>
                  </a:cubicBezTo>
                  <a:lnTo>
                    <a:pt x="1261" y="2152"/>
                  </a:lnTo>
                  <a:lnTo>
                    <a:pt x="1238" y="2119"/>
                  </a:ln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3" name="Смоленская область"/>
            <p:cNvSpPr>
              <a:spLocks/>
            </p:cNvSpPr>
            <p:nvPr/>
          </p:nvSpPr>
          <p:spPr bwMode="auto">
            <a:xfrm>
              <a:off x="1281113" y="4812955"/>
              <a:ext cx="578644" cy="457469"/>
            </a:xfrm>
            <a:custGeom>
              <a:avLst/>
              <a:gdLst/>
              <a:ahLst/>
              <a:cxnLst>
                <a:cxn ang="0">
                  <a:pos x="48" y="752"/>
                </a:cxn>
                <a:cxn ang="0">
                  <a:pos x="75" y="357"/>
                </a:cxn>
                <a:cxn ang="0">
                  <a:pos x="226" y="94"/>
                </a:cxn>
                <a:cxn ang="0">
                  <a:pos x="376" y="19"/>
                </a:cxn>
                <a:cxn ang="0">
                  <a:pos x="523" y="189"/>
                </a:cxn>
                <a:cxn ang="0">
                  <a:pos x="616" y="339"/>
                </a:cxn>
                <a:cxn ang="0">
                  <a:pos x="853" y="339"/>
                </a:cxn>
                <a:cxn ang="0">
                  <a:pos x="917" y="421"/>
                </a:cxn>
                <a:cxn ang="0">
                  <a:pos x="981" y="515"/>
                </a:cxn>
                <a:cxn ang="0">
                  <a:pos x="863" y="734"/>
                </a:cxn>
                <a:cxn ang="0">
                  <a:pos x="682" y="765"/>
                </a:cxn>
                <a:cxn ang="0">
                  <a:pos x="520" y="776"/>
                </a:cxn>
                <a:cxn ang="0">
                  <a:pos x="440" y="683"/>
                </a:cxn>
                <a:cxn ang="0">
                  <a:pos x="363" y="718"/>
                </a:cxn>
                <a:cxn ang="0">
                  <a:pos x="48" y="752"/>
                </a:cxn>
              </a:cxnLst>
              <a:rect l="0" t="0" r="r" b="b"/>
              <a:pathLst>
                <a:path w="981" h="776">
                  <a:moveTo>
                    <a:pt x="48" y="752"/>
                  </a:moveTo>
                  <a:cubicBezTo>
                    <a:pt x="0" y="725"/>
                    <a:pt x="13" y="549"/>
                    <a:pt x="75" y="357"/>
                  </a:cubicBezTo>
                  <a:cubicBezTo>
                    <a:pt x="127" y="203"/>
                    <a:pt x="138" y="182"/>
                    <a:pt x="226" y="94"/>
                  </a:cubicBezTo>
                  <a:cubicBezTo>
                    <a:pt x="320" y="0"/>
                    <a:pt x="322" y="0"/>
                    <a:pt x="376" y="19"/>
                  </a:cubicBezTo>
                  <a:cubicBezTo>
                    <a:pt x="421" y="35"/>
                    <a:pt x="450" y="67"/>
                    <a:pt x="523" y="189"/>
                  </a:cubicBezTo>
                  <a:lnTo>
                    <a:pt x="616" y="339"/>
                  </a:lnTo>
                  <a:lnTo>
                    <a:pt x="853" y="339"/>
                  </a:lnTo>
                  <a:lnTo>
                    <a:pt x="917" y="421"/>
                  </a:lnTo>
                  <a:cubicBezTo>
                    <a:pt x="952" y="466"/>
                    <a:pt x="981" y="507"/>
                    <a:pt x="981" y="515"/>
                  </a:cubicBezTo>
                  <a:cubicBezTo>
                    <a:pt x="981" y="533"/>
                    <a:pt x="887" y="709"/>
                    <a:pt x="863" y="734"/>
                  </a:cubicBezTo>
                  <a:cubicBezTo>
                    <a:pt x="850" y="747"/>
                    <a:pt x="781" y="760"/>
                    <a:pt x="682" y="765"/>
                  </a:cubicBezTo>
                  <a:lnTo>
                    <a:pt x="520" y="776"/>
                  </a:lnTo>
                  <a:lnTo>
                    <a:pt x="440" y="683"/>
                  </a:lnTo>
                  <a:lnTo>
                    <a:pt x="363" y="718"/>
                  </a:lnTo>
                  <a:cubicBezTo>
                    <a:pt x="279" y="755"/>
                    <a:pt x="90" y="776"/>
                    <a:pt x="48" y="752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4" name="Тамбовская область"/>
            <p:cNvSpPr>
              <a:spLocks/>
            </p:cNvSpPr>
            <p:nvPr/>
          </p:nvSpPr>
          <p:spPr bwMode="auto">
            <a:xfrm>
              <a:off x="1821657" y="5994750"/>
              <a:ext cx="378618" cy="428877"/>
            </a:xfrm>
            <a:custGeom>
              <a:avLst/>
              <a:gdLst/>
              <a:ahLst/>
              <a:cxnLst>
                <a:cxn ang="0">
                  <a:pos x="164" y="651"/>
                </a:cxn>
                <a:cxn ang="0">
                  <a:pos x="8" y="443"/>
                </a:cxn>
                <a:cxn ang="0">
                  <a:pos x="40" y="391"/>
                </a:cxn>
                <a:cxn ang="0">
                  <a:pos x="76" y="255"/>
                </a:cxn>
                <a:cxn ang="0">
                  <a:pos x="80" y="123"/>
                </a:cxn>
                <a:cxn ang="0">
                  <a:pos x="305" y="0"/>
                </a:cxn>
                <a:cxn ang="0">
                  <a:pos x="385" y="40"/>
                </a:cxn>
                <a:cxn ang="0">
                  <a:pos x="504" y="61"/>
                </a:cxn>
                <a:cxn ang="0">
                  <a:pos x="611" y="79"/>
                </a:cxn>
                <a:cxn ang="0">
                  <a:pos x="646" y="114"/>
                </a:cxn>
                <a:cxn ang="0">
                  <a:pos x="601" y="146"/>
                </a:cxn>
                <a:cxn ang="0">
                  <a:pos x="556" y="179"/>
                </a:cxn>
                <a:cxn ang="0">
                  <a:pos x="579" y="557"/>
                </a:cxn>
                <a:cxn ang="0">
                  <a:pos x="417" y="639"/>
                </a:cxn>
                <a:cxn ang="0">
                  <a:pos x="241" y="720"/>
                </a:cxn>
                <a:cxn ang="0">
                  <a:pos x="164" y="651"/>
                </a:cxn>
              </a:cxnLst>
              <a:rect l="0" t="0" r="r" b="b"/>
              <a:pathLst>
                <a:path w="646" h="720">
                  <a:moveTo>
                    <a:pt x="164" y="651"/>
                  </a:moveTo>
                  <a:cubicBezTo>
                    <a:pt x="46" y="523"/>
                    <a:pt x="19" y="488"/>
                    <a:pt x="8" y="443"/>
                  </a:cubicBezTo>
                  <a:cubicBezTo>
                    <a:pt x="0" y="407"/>
                    <a:pt x="3" y="399"/>
                    <a:pt x="40" y="391"/>
                  </a:cubicBezTo>
                  <a:cubicBezTo>
                    <a:pt x="80" y="379"/>
                    <a:pt x="80" y="378"/>
                    <a:pt x="76" y="255"/>
                  </a:cubicBezTo>
                  <a:cubicBezTo>
                    <a:pt x="73" y="186"/>
                    <a:pt x="75" y="127"/>
                    <a:pt x="80" y="123"/>
                  </a:cubicBezTo>
                  <a:cubicBezTo>
                    <a:pt x="195" y="29"/>
                    <a:pt x="249" y="0"/>
                    <a:pt x="305" y="0"/>
                  </a:cubicBezTo>
                  <a:cubicBezTo>
                    <a:pt x="355" y="0"/>
                    <a:pt x="371" y="7"/>
                    <a:pt x="385" y="40"/>
                  </a:cubicBezTo>
                  <a:cubicBezTo>
                    <a:pt x="406" y="85"/>
                    <a:pt x="408" y="87"/>
                    <a:pt x="504" y="61"/>
                  </a:cubicBezTo>
                  <a:cubicBezTo>
                    <a:pt x="571" y="45"/>
                    <a:pt x="580" y="47"/>
                    <a:pt x="611" y="79"/>
                  </a:cubicBezTo>
                  <a:lnTo>
                    <a:pt x="646" y="114"/>
                  </a:lnTo>
                  <a:lnTo>
                    <a:pt x="601" y="146"/>
                  </a:lnTo>
                  <a:lnTo>
                    <a:pt x="556" y="179"/>
                  </a:lnTo>
                  <a:lnTo>
                    <a:pt x="579" y="557"/>
                  </a:lnTo>
                  <a:lnTo>
                    <a:pt x="417" y="639"/>
                  </a:lnTo>
                  <a:cubicBezTo>
                    <a:pt x="328" y="683"/>
                    <a:pt x="249" y="720"/>
                    <a:pt x="241" y="720"/>
                  </a:cubicBezTo>
                  <a:cubicBezTo>
                    <a:pt x="235" y="720"/>
                    <a:pt x="200" y="690"/>
                    <a:pt x="164" y="651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5" name="Тверская область"/>
            <p:cNvSpPr>
              <a:spLocks/>
            </p:cNvSpPr>
            <p:nvPr/>
          </p:nvSpPr>
          <p:spPr bwMode="auto">
            <a:xfrm>
              <a:off x="1564482" y="4612813"/>
              <a:ext cx="912018" cy="619489"/>
            </a:xfrm>
            <a:custGeom>
              <a:avLst/>
              <a:gdLst/>
              <a:ahLst/>
              <a:cxnLst>
                <a:cxn ang="0">
                  <a:pos x="1166" y="1007"/>
                </a:cxn>
                <a:cxn ang="0">
                  <a:pos x="973" y="943"/>
                </a:cxn>
                <a:cxn ang="0">
                  <a:pos x="778" y="858"/>
                </a:cxn>
                <a:cxn ang="0">
                  <a:pos x="661" y="813"/>
                </a:cxn>
                <a:cxn ang="0">
                  <a:pos x="570" y="831"/>
                </a:cxn>
                <a:cxn ang="0">
                  <a:pos x="475" y="741"/>
                </a:cxn>
                <a:cxn ang="0">
                  <a:pos x="400" y="645"/>
                </a:cxn>
                <a:cxn ang="0">
                  <a:pos x="293" y="645"/>
                </a:cxn>
                <a:cxn ang="0">
                  <a:pos x="166" y="632"/>
                </a:cxn>
                <a:cxn ang="0">
                  <a:pos x="0" y="364"/>
                </a:cxn>
                <a:cxn ang="0">
                  <a:pos x="48" y="325"/>
                </a:cxn>
                <a:cxn ang="0">
                  <a:pos x="136" y="173"/>
                </a:cxn>
                <a:cxn ang="0">
                  <a:pos x="243" y="72"/>
                </a:cxn>
                <a:cxn ang="0">
                  <a:pos x="426" y="141"/>
                </a:cxn>
                <a:cxn ang="0">
                  <a:pos x="635" y="197"/>
                </a:cxn>
                <a:cxn ang="0">
                  <a:pos x="794" y="173"/>
                </a:cxn>
                <a:cxn ang="0">
                  <a:pos x="901" y="127"/>
                </a:cxn>
                <a:cxn ang="0">
                  <a:pos x="994" y="226"/>
                </a:cxn>
                <a:cxn ang="0">
                  <a:pos x="1118" y="309"/>
                </a:cxn>
                <a:cxn ang="0">
                  <a:pos x="1275" y="341"/>
                </a:cxn>
                <a:cxn ang="0">
                  <a:pos x="1426" y="389"/>
                </a:cxn>
                <a:cxn ang="0">
                  <a:pos x="1510" y="428"/>
                </a:cxn>
                <a:cxn ang="0">
                  <a:pos x="1411" y="626"/>
                </a:cxn>
                <a:cxn ang="0">
                  <a:pos x="1294" y="903"/>
                </a:cxn>
                <a:cxn ang="0">
                  <a:pos x="1272" y="989"/>
                </a:cxn>
                <a:cxn ang="0">
                  <a:pos x="1219" y="1044"/>
                </a:cxn>
                <a:cxn ang="0">
                  <a:pos x="1166" y="1007"/>
                </a:cxn>
              </a:cxnLst>
              <a:rect l="0" t="0" r="r" b="b"/>
              <a:pathLst>
                <a:path w="1525" h="1045">
                  <a:moveTo>
                    <a:pt x="1166" y="1007"/>
                  </a:moveTo>
                  <a:cubicBezTo>
                    <a:pt x="1136" y="980"/>
                    <a:pt x="1082" y="962"/>
                    <a:pt x="973" y="943"/>
                  </a:cubicBezTo>
                  <a:cubicBezTo>
                    <a:pt x="834" y="917"/>
                    <a:pt x="819" y="911"/>
                    <a:pt x="778" y="858"/>
                  </a:cubicBezTo>
                  <a:cubicBezTo>
                    <a:pt x="734" y="804"/>
                    <a:pt x="730" y="802"/>
                    <a:pt x="661" y="813"/>
                  </a:cubicBezTo>
                  <a:cubicBezTo>
                    <a:pt x="621" y="818"/>
                    <a:pt x="579" y="826"/>
                    <a:pt x="570" y="831"/>
                  </a:cubicBezTo>
                  <a:cubicBezTo>
                    <a:pt x="558" y="834"/>
                    <a:pt x="517" y="794"/>
                    <a:pt x="475" y="741"/>
                  </a:cubicBezTo>
                  <a:lnTo>
                    <a:pt x="400" y="645"/>
                  </a:lnTo>
                  <a:lnTo>
                    <a:pt x="293" y="645"/>
                  </a:lnTo>
                  <a:cubicBezTo>
                    <a:pt x="232" y="644"/>
                    <a:pt x="176" y="639"/>
                    <a:pt x="166" y="632"/>
                  </a:cubicBezTo>
                  <a:cubicBezTo>
                    <a:pt x="142" y="616"/>
                    <a:pt x="0" y="386"/>
                    <a:pt x="0" y="364"/>
                  </a:cubicBezTo>
                  <a:cubicBezTo>
                    <a:pt x="0" y="352"/>
                    <a:pt x="22" y="335"/>
                    <a:pt x="48" y="325"/>
                  </a:cubicBezTo>
                  <a:cubicBezTo>
                    <a:pt x="107" y="300"/>
                    <a:pt x="120" y="277"/>
                    <a:pt x="136" y="173"/>
                  </a:cubicBezTo>
                  <a:cubicBezTo>
                    <a:pt x="155" y="37"/>
                    <a:pt x="195" y="0"/>
                    <a:pt x="243" y="72"/>
                  </a:cubicBezTo>
                  <a:cubicBezTo>
                    <a:pt x="261" y="100"/>
                    <a:pt x="304" y="116"/>
                    <a:pt x="426" y="141"/>
                  </a:cubicBezTo>
                  <a:cubicBezTo>
                    <a:pt x="512" y="160"/>
                    <a:pt x="606" y="186"/>
                    <a:pt x="635" y="197"/>
                  </a:cubicBezTo>
                  <a:cubicBezTo>
                    <a:pt x="680" y="216"/>
                    <a:pt x="696" y="215"/>
                    <a:pt x="794" y="173"/>
                  </a:cubicBezTo>
                  <a:lnTo>
                    <a:pt x="901" y="127"/>
                  </a:lnTo>
                  <a:lnTo>
                    <a:pt x="994" y="226"/>
                  </a:lnTo>
                  <a:cubicBezTo>
                    <a:pt x="1074" y="312"/>
                    <a:pt x="1091" y="324"/>
                    <a:pt x="1118" y="309"/>
                  </a:cubicBezTo>
                  <a:cubicBezTo>
                    <a:pt x="1166" y="284"/>
                    <a:pt x="1194" y="288"/>
                    <a:pt x="1275" y="341"/>
                  </a:cubicBezTo>
                  <a:cubicBezTo>
                    <a:pt x="1331" y="376"/>
                    <a:pt x="1370" y="389"/>
                    <a:pt x="1426" y="389"/>
                  </a:cubicBezTo>
                  <a:cubicBezTo>
                    <a:pt x="1491" y="389"/>
                    <a:pt x="1502" y="394"/>
                    <a:pt x="1510" y="428"/>
                  </a:cubicBezTo>
                  <a:cubicBezTo>
                    <a:pt x="1525" y="485"/>
                    <a:pt x="1496" y="543"/>
                    <a:pt x="1411" y="626"/>
                  </a:cubicBezTo>
                  <a:cubicBezTo>
                    <a:pt x="1317" y="717"/>
                    <a:pt x="1261" y="850"/>
                    <a:pt x="1294" y="903"/>
                  </a:cubicBezTo>
                  <a:cubicBezTo>
                    <a:pt x="1312" y="932"/>
                    <a:pt x="1309" y="943"/>
                    <a:pt x="1272" y="989"/>
                  </a:cubicBezTo>
                  <a:cubicBezTo>
                    <a:pt x="1250" y="1020"/>
                    <a:pt x="1226" y="1045"/>
                    <a:pt x="1219" y="1044"/>
                  </a:cubicBezTo>
                  <a:cubicBezTo>
                    <a:pt x="1213" y="1044"/>
                    <a:pt x="1189" y="1028"/>
                    <a:pt x="1166" y="1007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6" name="Томская область"/>
            <p:cNvSpPr>
              <a:spLocks/>
            </p:cNvSpPr>
            <p:nvPr/>
          </p:nvSpPr>
          <p:spPr bwMode="auto">
            <a:xfrm>
              <a:off x="6205538" y="6461750"/>
              <a:ext cx="1593056" cy="1153203"/>
            </a:xfrm>
            <a:custGeom>
              <a:avLst/>
              <a:gdLst/>
              <a:ahLst/>
              <a:cxnLst>
                <a:cxn ang="0">
                  <a:pos x="1455" y="1803"/>
                </a:cxn>
                <a:cxn ang="0">
                  <a:pos x="1431" y="1672"/>
                </a:cxn>
                <a:cxn ang="0">
                  <a:pos x="1279" y="1672"/>
                </a:cxn>
                <a:cxn ang="0">
                  <a:pos x="1103" y="1653"/>
                </a:cxn>
                <a:cxn ang="0">
                  <a:pos x="980" y="1623"/>
                </a:cxn>
                <a:cxn ang="0">
                  <a:pos x="800" y="1501"/>
                </a:cxn>
                <a:cxn ang="0">
                  <a:pos x="400" y="1288"/>
                </a:cxn>
                <a:cxn ang="0">
                  <a:pos x="148" y="1216"/>
                </a:cxn>
                <a:cxn ang="0">
                  <a:pos x="63" y="1029"/>
                </a:cxn>
                <a:cxn ang="0">
                  <a:pos x="18" y="770"/>
                </a:cxn>
                <a:cxn ang="0">
                  <a:pos x="143" y="560"/>
                </a:cxn>
                <a:cxn ang="0">
                  <a:pos x="314" y="432"/>
                </a:cxn>
                <a:cxn ang="0">
                  <a:pos x="399" y="410"/>
                </a:cxn>
                <a:cxn ang="0">
                  <a:pos x="488" y="200"/>
                </a:cxn>
                <a:cxn ang="0">
                  <a:pos x="567" y="3"/>
                </a:cxn>
                <a:cxn ang="0">
                  <a:pos x="720" y="8"/>
                </a:cxn>
                <a:cxn ang="0">
                  <a:pos x="890" y="66"/>
                </a:cxn>
                <a:cxn ang="0">
                  <a:pos x="914" y="112"/>
                </a:cxn>
                <a:cxn ang="0">
                  <a:pos x="1045" y="101"/>
                </a:cxn>
                <a:cxn ang="0">
                  <a:pos x="1292" y="149"/>
                </a:cxn>
                <a:cxn ang="0">
                  <a:pos x="1429" y="208"/>
                </a:cxn>
                <a:cxn ang="0">
                  <a:pos x="1562" y="136"/>
                </a:cxn>
                <a:cxn ang="0">
                  <a:pos x="1700" y="82"/>
                </a:cxn>
                <a:cxn ang="0">
                  <a:pos x="1728" y="112"/>
                </a:cxn>
                <a:cxn ang="0">
                  <a:pos x="1767" y="143"/>
                </a:cxn>
                <a:cxn ang="0">
                  <a:pos x="1839" y="232"/>
                </a:cxn>
                <a:cxn ang="0">
                  <a:pos x="1872" y="307"/>
                </a:cxn>
                <a:cxn ang="0">
                  <a:pos x="1840" y="352"/>
                </a:cxn>
                <a:cxn ang="0">
                  <a:pos x="1831" y="445"/>
                </a:cxn>
                <a:cxn ang="0">
                  <a:pos x="2119" y="522"/>
                </a:cxn>
                <a:cxn ang="0">
                  <a:pos x="2311" y="605"/>
                </a:cxn>
                <a:cxn ang="0">
                  <a:pos x="2504" y="752"/>
                </a:cxn>
                <a:cxn ang="0">
                  <a:pos x="2576" y="792"/>
                </a:cxn>
                <a:cxn ang="0">
                  <a:pos x="2514" y="911"/>
                </a:cxn>
                <a:cxn ang="0">
                  <a:pos x="2416" y="1114"/>
                </a:cxn>
                <a:cxn ang="0">
                  <a:pos x="2485" y="1184"/>
                </a:cxn>
                <a:cxn ang="0">
                  <a:pos x="2685" y="1266"/>
                </a:cxn>
                <a:cxn ang="0">
                  <a:pos x="2616" y="1391"/>
                </a:cxn>
                <a:cxn ang="0">
                  <a:pos x="2551" y="1541"/>
                </a:cxn>
                <a:cxn ang="0">
                  <a:pos x="2317" y="1667"/>
                </a:cxn>
                <a:cxn ang="0">
                  <a:pos x="2031" y="1736"/>
                </a:cxn>
                <a:cxn ang="0">
                  <a:pos x="1818" y="1813"/>
                </a:cxn>
                <a:cxn ang="0">
                  <a:pos x="1602" y="1887"/>
                </a:cxn>
                <a:cxn ang="0">
                  <a:pos x="1492" y="1936"/>
                </a:cxn>
                <a:cxn ang="0">
                  <a:pos x="1455" y="1803"/>
                </a:cxn>
              </a:cxnLst>
              <a:rect l="0" t="0" r="r" b="b"/>
              <a:pathLst>
                <a:path w="2688" h="1936">
                  <a:moveTo>
                    <a:pt x="1455" y="1803"/>
                  </a:moveTo>
                  <a:lnTo>
                    <a:pt x="1431" y="1672"/>
                  </a:lnTo>
                  <a:lnTo>
                    <a:pt x="1279" y="1672"/>
                  </a:lnTo>
                  <a:cubicBezTo>
                    <a:pt x="1186" y="1672"/>
                    <a:pt x="1117" y="1664"/>
                    <a:pt x="1103" y="1653"/>
                  </a:cubicBezTo>
                  <a:cubicBezTo>
                    <a:pt x="1090" y="1643"/>
                    <a:pt x="1034" y="1629"/>
                    <a:pt x="980" y="1623"/>
                  </a:cubicBezTo>
                  <a:cubicBezTo>
                    <a:pt x="869" y="1610"/>
                    <a:pt x="869" y="1610"/>
                    <a:pt x="800" y="1501"/>
                  </a:cubicBezTo>
                  <a:cubicBezTo>
                    <a:pt x="735" y="1395"/>
                    <a:pt x="666" y="1359"/>
                    <a:pt x="400" y="1288"/>
                  </a:cubicBezTo>
                  <a:cubicBezTo>
                    <a:pt x="272" y="1255"/>
                    <a:pt x="160" y="1223"/>
                    <a:pt x="148" y="1216"/>
                  </a:cubicBezTo>
                  <a:cubicBezTo>
                    <a:pt x="135" y="1210"/>
                    <a:pt x="96" y="1125"/>
                    <a:pt x="63" y="1029"/>
                  </a:cubicBezTo>
                  <a:cubicBezTo>
                    <a:pt x="2" y="864"/>
                    <a:pt x="0" y="851"/>
                    <a:pt x="18" y="770"/>
                  </a:cubicBezTo>
                  <a:cubicBezTo>
                    <a:pt x="34" y="703"/>
                    <a:pt x="58" y="661"/>
                    <a:pt x="143" y="560"/>
                  </a:cubicBezTo>
                  <a:cubicBezTo>
                    <a:pt x="242" y="440"/>
                    <a:pt x="252" y="434"/>
                    <a:pt x="314" y="432"/>
                  </a:cubicBezTo>
                  <a:cubicBezTo>
                    <a:pt x="351" y="432"/>
                    <a:pt x="389" y="423"/>
                    <a:pt x="399" y="410"/>
                  </a:cubicBezTo>
                  <a:cubicBezTo>
                    <a:pt x="408" y="399"/>
                    <a:pt x="448" y="304"/>
                    <a:pt x="488" y="200"/>
                  </a:cubicBezTo>
                  <a:cubicBezTo>
                    <a:pt x="527" y="96"/>
                    <a:pt x="564" y="8"/>
                    <a:pt x="567" y="3"/>
                  </a:cubicBezTo>
                  <a:cubicBezTo>
                    <a:pt x="570" y="0"/>
                    <a:pt x="639" y="2"/>
                    <a:pt x="720" y="8"/>
                  </a:cubicBezTo>
                  <a:cubicBezTo>
                    <a:pt x="860" y="19"/>
                    <a:pt x="868" y="23"/>
                    <a:pt x="890" y="66"/>
                  </a:cubicBezTo>
                  <a:lnTo>
                    <a:pt x="914" y="112"/>
                  </a:lnTo>
                  <a:lnTo>
                    <a:pt x="1045" y="101"/>
                  </a:lnTo>
                  <a:cubicBezTo>
                    <a:pt x="1173" y="91"/>
                    <a:pt x="1180" y="93"/>
                    <a:pt x="1292" y="149"/>
                  </a:cubicBezTo>
                  <a:cubicBezTo>
                    <a:pt x="1356" y="181"/>
                    <a:pt x="1418" y="208"/>
                    <a:pt x="1429" y="208"/>
                  </a:cubicBezTo>
                  <a:cubicBezTo>
                    <a:pt x="1442" y="208"/>
                    <a:pt x="1501" y="176"/>
                    <a:pt x="1562" y="136"/>
                  </a:cubicBezTo>
                  <a:cubicBezTo>
                    <a:pt x="1647" y="82"/>
                    <a:pt x="1677" y="69"/>
                    <a:pt x="1700" y="82"/>
                  </a:cubicBezTo>
                  <a:cubicBezTo>
                    <a:pt x="1716" y="90"/>
                    <a:pt x="1728" y="104"/>
                    <a:pt x="1728" y="112"/>
                  </a:cubicBezTo>
                  <a:cubicBezTo>
                    <a:pt x="1728" y="122"/>
                    <a:pt x="1746" y="135"/>
                    <a:pt x="1767" y="143"/>
                  </a:cubicBezTo>
                  <a:cubicBezTo>
                    <a:pt x="1791" y="152"/>
                    <a:pt x="1820" y="186"/>
                    <a:pt x="1839" y="232"/>
                  </a:cubicBezTo>
                  <a:lnTo>
                    <a:pt x="1872" y="307"/>
                  </a:lnTo>
                  <a:lnTo>
                    <a:pt x="1840" y="352"/>
                  </a:lnTo>
                  <a:cubicBezTo>
                    <a:pt x="1810" y="395"/>
                    <a:pt x="1808" y="402"/>
                    <a:pt x="1831" y="445"/>
                  </a:cubicBezTo>
                  <a:cubicBezTo>
                    <a:pt x="1858" y="496"/>
                    <a:pt x="1872" y="499"/>
                    <a:pt x="2119" y="522"/>
                  </a:cubicBezTo>
                  <a:cubicBezTo>
                    <a:pt x="2245" y="531"/>
                    <a:pt x="2247" y="533"/>
                    <a:pt x="2311" y="605"/>
                  </a:cubicBezTo>
                  <a:cubicBezTo>
                    <a:pt x="2437" y="746"/>
                    <a:pt x="2445" y="752"/>
                    <a:pt x="2504" y="752"/>
                  </a:cubicBezTo>
                  <a:cubicBezTo>
                    <a:pt x="2551" y="752"/>
                    <a:pt x="2564" y="759"/>
                    <a:pt x="2576" y="792"/>
                  </a:cubicBezTo>
                  <a:cubicBezTo>
                    <a:pt x="2600" y="855"/>
                    <a:pt x="2599" y="856"/>
                    <a:pt x="2514" y="911"/>
                  </a:cubicBezTo>
                  <a:cubicBezTo>
                    <a:pt x="2432" y="963"/>
                    <a:pt x="2416" y="997"/>
                    <a:pt x="2416" y="1114"/>
                  </a:cubicBezTo>
                  <a:cubicBezTo>
                    <a:pt x="2416" y="1162"/>
                    <a:pt x="2421" y="1168"/>
                    <a:pt x="2485" y="1184"/>
                  </a:cubicBezTo>
                  <a:cubicBezTo>
                    <a:pt x="2642" y="1227"/>
                    <a:pt x="2680" y="1243"/>
                    <a:pt x="2685" y="1266"/>
                  </a:cubicBezTo>
                  <a:cubicBezTo>
                    <a:pt x="2688" y="1280"/>
                    <a:pt x="2656" y="1336"/>
                    <a:pt x="2616" y="1391"/>
                  </a:cubicBezTo>
                  <a:cubicBezTo>
                    <a:pt x="2554" y="1475"/>
                    <a:pt x="2543" y="1499"/>
                    <a:pt x="2551" y="1541"/>
                  </a:cubicBezTo>
                  <a:cubicBezTo>
                    <a:pt x="2567" y="1634"/>
                    <a:pt x="2538" y="1650"/>
                    <a:pt x="2317" y="1667"/>
                  </a:cubicBezTo>
                  <a:cubicBezTo>
                    <a:pt x="2140" y="1682"/>
                    <a:pt x="2112" y="1688"/>
                    <a:pt x="2031" y="1736"/>
                  </a:cubicBezTo>
                  <a:cubicBezTo>
                    <a:pt x="1978" y="1767"/>
                    <a:pt x="1888" y="1799"/>
                    <a:pt x="1818" y="1813"/>
                  </a:cubicBezTo>
                  <a:cubicBezTo>
                    <a:pt x="1752" y="1827"/>
                    <a:pt x="1655" y="1861"/>
                    <a:pt x="1602" y="1887"/>
                  </a:cubicBezTo>
                  <a:cubicBezTo>
                    <a:pt x="1549" y="1914"/>
                    <a:pt x="1500" y="1936"/>
                    <a:pt x="1492" y="1936"/>
                  </a:cubicBezTo>
                  <a:cubicBezTo>
                    <a:pt x="1484" y="1936"/>
                    <a:pt x="1468" y="1877"/>
                    <a:pt x="1455" y="1803"/>
                  </a:cubicBezTo>
                  <a:close/>
                </a:path>
              </a:pathLst>
            </a:custGeom>
            <a:solidFill>
              <a:srgbClr val="3278CD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7" name="Тульская область"/>
            <p:cNvSpPr>
              <a:spLocks/>
            </p:cNvSpPr>
            <p:nvPr/>
          </p:nvSpPr>
          <p:spPr bwMode="auto">
            <a:xfrm>
              <a:off x="1631157" y="5489628"/>
              <a:ext cx="323850" cy="362163"/>
            </a:xfrm>
            <a:custGeom>
              <a:avLst/>
              <a:gdLst/>
              <a:ahLst/>
              <a:cxnLst>
                <a:cxn ang="0">
                  <a:pos x="155" y="559"/>
                </a:cxn>
                <a:cxn ang="0">
                  <a:pos x="117" y="512"/>
                </a:cxn>
                <a:cxn ang="0">
                  <a:pos x="104" y="456"/>
                </a:cxn>
                <a:cxn ang="0">
                  <a:pos x="54" y="344"/>
                </a:cxn>
                <a:cxn ang="0">
                  <a:pos x="2" y="195"/>
                </a:cxn>
                <a:cxn ang="0">
                  <a:pos x="0" y="106"/>
                </a:cxn>
                <a:cxn ang="0">
                  <a:pos x="144" y="16"/>
                </a:cxn>
                <a:cxn ang="0">
                  <a:pos x="238" y="43"/>
                </a:cxn>
                <a:cxn ang="0">
                  <a:pos x="392" y="35"/>
                </a:cxn>
                <a:cxn ang="0">
                  <a:pos x="453" y="0"/>
                </a:cxn>
                <a:cxn ang="0">
                  <a:pos x="498" y="101"/>
                </a:cxn>
                <a:cxn ang="0">
                  <a:pos x="517" y="299"/>
                </a:cxn>
                <a:cxn ang="0">
                  <a:pos x="274" y="575"/>
                </a:cxn>
                <a:cxn ang="0">
                  <a:pos x="182" y="607"/>
                </a:cxn>
                <a:cxn ang="0">
                  <a:pos x="155" y="559"/>
                </a:cxn>
              </a:cxnLst>
              <a:rect l="0" t="0" r="r" b="b"/>
              <a:pathLst>
                <a:path w="549" h="607">
                  <a:moveTo>
                    <a:pt x="155" y="559"/>
                  </a:moveTo>
                  <a:cubicBezTo>
                    <a:pt x="141" y="533"/>
                    <a:pt x="123" y="512"/>
                    <a:pt x="117" y="512"/>
                  </a:cubicBezTo>
                  <a:cubicBezTo>
                    <a:pt x="109" y="512"/>
                    <a:pt x="104" y="487"/>
                    <a:pt x="104" y="456"/>
                  </a:cubicBezTo>
                  <a:cubicBezTo>
                    <a:pt x="104" y="416"/>
                    <a:pt x="90" y="384"/>
                    <a:pt x="54" y="344"/>
                  </a:cubicBezTo>
                  <a:cubicBezTo>
                    <a:pt x="11" y="295"/>
                    <a:pt x="3" y="274"/>
                    <a:pt x="2" y="195"/>
                  </a:cubicBezTo>
                  <a:lnTo>
                    <a:pt x="0" y="106"/>
                  </a:lnTo>
                  <a:lnTo>
                    <a:pt x="144" y="16"/>
                  </a:lnTo>
                  <a:lnTo>
                    <a:pt x="238" y="43"/>
                  </a:lnTo>
                  <a:cubicBezTo>
                    <a:pt x="331" y="69"/>
                    <a:pt x="334" y="69"/>
                    <a:pt x="392" y="35"/>
                  </a:cubicBezTo>
                  <a:lnTo>
                    <a:pt x="453" y="0"/>
                  </a:lnTo>
                  <a:lnTo>
                    <a:pt x="498" y="101"/>
                  </a:lnTo>
                  <a:cubicBezTo>
                    <a:pt x="549" y="216"/>
                    <a:pt x="549" y="219"/>
                    <a:pt x="517" y="299"/>
                  </a:cubicBezTo>
                  <a:cubicBezTo>
                    <a:pt x="422" y="528"/>
                    <a:pt x="427" y="522"/>
                    <a:pt x="274" y="575"/>
                  </a:cubicBezTo>
                  <a:lnTo>
                    <a:pt x="182" y="607"/>
                  </a:lnTo>
                  <a:lnTo>
                    <a:pt x="155" y="559"/>
                  </a:ln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8" name="Тюменская область"/>
            <p:cNvSpPr>
              <a:spLocks/>
            </p:cNvSpPr>
            <p:nvPr/>
          </p:nvSpPr>
          <p:spPr bwMode="auto">
            <a:xfrm>
              <a:off x="4972050" y="6404566"/>
              <a:ext cx="1214438" cy="1000714"/>
            </a:xfrm>
            <a:custGeom>
              <a:avLst/>
              <a:gdLst/>
              <a:ahLst/>
              <a:cxnLst>
                <a:cxn ang="0">
                  <a:pos x="704" y="1627"/>
                </a:cxn>
                <a:cxn ang="0">
                  <a:pos x="537" y="1525"/>
                </a:cxn>
                <a:cxn ang="0">
                  <a:pos x="459" y="1423"/>
                </a:cxn>
                <a:cxn ang="0">
                  <a:pos x="376" y="1331"/>
                </a:cxn>
                <a:cxn ang="0">
                  <a:pos x="168" y="1194"/>
                </a:cxn>
                <a:cxn ang="0">
                  <a:pos x="59" y="1087"/>
                </a:cxn>
                <a:cxn ang="0">
                  <a:pos x="43" y="891"/>
                </a:cxn>
                <a:cxn ang="0">
                  <a:pos x="75" y="768"/>
                </a:cxn>
                <a:cxn ang="0">
                  <a:pos x="115" y="608"/>
                </a:cxn>
                <a:cxn ang="0">
                  <a:pos x="363" y="507"/>
                </a:cxn>
                <a:cxn ang="0">
                  <a:pos x="435" y="504"/>
                </a:cxn>
                <a:cxn ang="0">
                  <a:pos x="440" y="419"/>
                </a:cxn>
                <a:cxn ang="0">
                  <a:pos x="486" y="336"/>
                </a:cxn>
                <a:cxn ang="0">
                  <a:pos x="593" y="306"/>
                </a:cxn>
                <a:cxn ang="0">
                  <a:pos x="801" y="240"/>
                </a:cxn>
                <a:cxn ang="0">
                  <a:pos x="1133" y="43"/>
                </a:cxn>
                <a:cxn ang="0">
                  <a:pos x="1168" y="0"/>
                </a:cxn>
                <a:cxn ang="0">
                  <a:pos x="1339" y="87"/>
                </a:cxn>
                <a:cxn ang="0">
                  <a:pos x="1584" y="323"/>
                </a:cxn>
                <a:cxn ang="0">
                  <a:pos x="1705" y="546"/>
                </a:cxn>
                <a:cxn ang="0">
                  <a:pos x="1886" y="671"/>
                </a:cxn>
                <a:cxn ang="0">
                  <a:pos x="2049" y="736"/>
                </a:cxn>
                <a:cxn ang="0">
                  <a:pos x="1977" y="805"/>
                </a:cxn>
                <a:cxn ang="0">
                  <a:pos x="1779" y="845"/>
                </a:cxn>
                <a:cxn ang="0">
                  <a:pos x="1432" y="783"/>
                </a:cxn>
                <a:cxn ang="0">
                  <a:pos x="1337" y="671"/>
                </a:cxn>
                <a:cxn ang="0">
                  <a:pos x="1275" y="576"/>
                </a:cxn>
                <a:cxn ang="0">
                  <a:pos x="1169" y="699"/>
                </a:cxn>
                <a:cxn ang="0">
                  <a:pos x="1091" y="933"/>
                </a:cxn>
                <a:cxn ang="0">
                  <a:pos x="1173" y="1072"/>
                </a:cxn>
                <a:cxn ang="0">
                  <a:pos x="1251" y="1194"/>
                </a:cxn>
                <a:cxn ang="0">
                  <a:pos x="1262" y="1274"/>
                </a:cxn>
                <a:cxn ang="0">
                  <a:pos x="1173" y="1295"/>
                </a:cxn>
                <a:cxn ang="0">
                  <a:pos x="1081" y="1314"/>
                </a:cxn>
                <a:cxn ang="0">
                  <a:pos x="990" y="1498"/>
                </a:cxn>
                <a:cxn ang="0">
                  <a:pos x="875" y="1679"/>
                </a:cxn>
                <a:cxn ang="0">
                  <a:pos x="704" y="1627"/>
                </a:cxn>
              </a:cxnLst>
              <a:rect l="0" t="0" r="r" b="b"/>
              <a:pathLst>
                <a:path w="2056" h="1679">
                  <a:moveTo>
                    <a:pt x="704" y="1627"/>
                  </a:moveTo>
                  <a:cubicBezTo>
                    <a:pt x="568" y="1581"/>
                    <a:pt x="553" y="1573"/>
                    <a:pt x="537" y="1525"/>
                  </a:cubicBezTo>
                  <a:cubicBezTo>
                    <a:pt x="529" y="1496"/>
                    <a:pt x="493" y="1450"/>
                    <a:pt x="459" y="1423"/>
                  </a:cubicBezTo>
                  <a:cubicBezTo>
                    <a:pt x="424" y="1395"/>
                    <a:pt x="387" y="1354"/>
                    <a:pt x="376" y="1331"/>
                  </a:cubicBezTo>
                  <a:cubicBezTo>
                    <a:pt x="349" y="1275"/>
                    <a:pt x="243" y="1205"/>
                    <a:pt x="168" y="1194"/>
                  </a:cubicBezTo>
                  <a:cubicBezTo>
                    <a:pt x="113" y="1184"/>
                    <a:pt x="104" y="1175"/>
                    <a:pt x="59" y="1087"/>
                  </a:cubicBezTo>
                  <a:cubicBezTo>
                    <a:pt x="3" y="971"/>
                    <a:pt x="0" y="946"/>
                    <a:pt x="43" y="891"/>
                  </a:cubicBezTo>
                  <a:cubicBezTo>
                    <a:pt x="65" y="863"/>
                    <a:pt x="75" y="826"/>
                    <a:pt x="75" y="768"/>
                  </a:cubicBezTo>
                  <a:cubicBezTo>
                    <a:pt x="75" y="714"/>
                    <a:pt x="88" y="661"/>
                    <a:pt x="115" y="608"/>
                  </a:cubicBezTo>
                  <a:cubicBezTo>
                    <a:pt x="158" y="523"/>
                    <a:pt x="171" y="519"/>
                    <a:pt x="363" y="507"/>
                  </a:cubicBezTo>
                  <a:lnTo>
                    <a:pt x="435" y="504"/>
                  </a:lnTo>
                  <a:lnTo>
                    <a:pt x="440" y="419"/>
                  </a:lnTo>
                  <a:cubicBezTo>
                    <a:pt x="445" y="341"/>
                    <a:pt x="448" y="336"/>
                    <a:pt x="486" y="336"/>
                  </a:cubicBezTo>
                  <a:cubicBezTo>
                    <a:pt x="510" y="336"/>
                    <a:pt x="558" y="322"/>
                    <a:pt x="593" y="306"/>
                  </a:cubicBezTo>
                  <a:cubicBezTo>
                    <a:pt x="630" y="288"/>
                    <a:pt x="723" y="259"/>
                    <a:pt x="801" y="240"/>
                  </a:cubicBezTo>
                  <a:cubicBezTo>
                    <a:pt x="961" y="202"/>
                    <a:pt x="1101" y="119"/>
                    <a:pt x="1133" y="43"/>
                  </a:cubicBezTo>
                  <a:cubicBezTo>
                    <a:pt x="1142" y="19"/>
                    <a:pt x="1158" y="0"/>
                    <a:pt x="1168" y="0"/>
                  </a:cubicBezTo>
                  <a:cubicBezTo>
                    <a:pt x="1177" y="0"/>
                    <a:pt x="1254" y="39"/>
                    <a:pt x="1339" y="87"/>
                  </a:cubicBezTo>
                  <a:cubicBezTo>
                    <a:pt x="1493" y="175"/>
                    <a:pt x="1494" y="176"/>
                    <a:pt x="1584" y="323"/>
                  </a:cubicBezTo>
                  <a:cubicBezTo>
                    <a:pt x="1633" y="405"/>
                    <a:pt x="1688" y="504"/>
                    <a:pt x="1705" y="546"/>
                  </a:cubicBezTo>
                  <a:cubicBezTo>
                    <a:pt x="1737" y="618"/>
                    <a:pt x="1742" y="621"/>
                    <a:pt x="1886" y="671"/>
                  </a:cubicBezTo>
                  <a:cubicBezTo>
                    <a:pt x="1968" y="699"/>
                    <a:pt x="2041" y="728"/>
                    <a:pt x="2049" y="736"/>
                  </a:cubicBezTo>
                  <a:cubicBezTo>
                    <a:pt x="2056" y="743"/>
                    <a:pt x="2024" y="775"/>
                    <a:pt x="1977" y="805"/>
                  </a:cubicBezTo>
                  <a:cubicBezTo>
                    <a:pt x="1891" y="859"/>
                    <a:pt x="1891" y="861"/>
                    <a:pt x="1779" y="845"/>
                  </a:cubicBezTo>
                  <a:cubicBezTo>
                    <a:pt x="1629" y="826"/>
                    <a:pt x="1504" y="803"/>
                    <a:pt x="1432" y="783"/>
                  </a:cubicBezTo>
                  <a:cubicBezTo>
                    <a:pt x="1379" y="768"/>
                    <a:pt x="1369" y="757"/>
                    <a:pt x="1337" y="671"/>
                  </a:cubicBezTo>
                  <a:cubicBezTo>
                    <a:pt x="1313" y="607"/>
                    <a:pt x="1294" y="576"/>
                    <a:pt x="1275" y="576"/>
                  </a:cubicBezTo>
                  <a:cubicBezTo>
                    <a:pt x="1259" y="576"/>
                    <a:pt x="1217" y="624"/>
                    <a:pt x="1169" y="699"/>
                  </a:cubicBezTo>
                  <a:cubicBezTo>
                    <a:pt x="1096" y="816"/>
                    <a:pt x="1091" y="831"/>
                    <a:pt x="1091" y="933"/>
                  </a:cubicBezTo>
                  <a:cubicBezTo>
                    <a:pt x="1091" y="1047"/>
                    <a:pt x="1105" y="1071"/>
                    <a:pt x="1173" y="1072"/>
                  </a:cubicBezTo>
                  <a:cubicBezTo>
                    <a:pt x="1221" y="1072"/>
                    <a:pt x="1240" y="1101"/>
                    <a:pt x="1251" y="1194"/>
                  </a:cubicBezTo>
                  <a:lnTo>
                    <a:pt x="1262" y="1274"/>
                  </a:lnTo>
                  <a:lnTo>
                    <a:pt x="1173" y="1295"/>
                  </a:lnTo>
                  <a:lnTo>
                    <a:pt x="1081" y="1314"/>
                  </a:lnTo>
                  <a:lnTo>
                    <a:pt x="990" y="1498"/>
                  </a:lnTo>
                  <a:cubicBezTo>
                    <a:pt x="933" y="1615"/>
                    <a:pt x="891" y="1679"/>
                    <a:pt x="875" y="1679"/>
                  </a:cubicBezTo>
                  <a:cubicBezTo>
                    <a:pt x="862" y="1677"/>
                    <a:pt x="784" y="1655"/>
                    <a:pt x="704" y="1627"/>
                  </a:cubicBezTo>
                  <a:close/>
                </a:path>
              </a:pathLst>
            </a:custGeom>
            <a:solidFill>
              <a:srgbClr val="7BA8DF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9" name="Ульяновская область"/>
            <p:cNvSpPr>
              <a:spLocks/>
            </p:cNvSpPr>
            <p:nvPr/>
          </p:nvSpPr>
          <p:spPr bwMode="auto">
            <a:xfrm>
              <a:off x="2552700" y="6280669"/>
              <a:ext cx="569119" cy="438408"/>
            </a:xfrm>
            <a:custGeom>
              <a:avLst/>
              <a:gdLst/>
              <a:ahLst/>
              <a:cxnLst>
                <a:cxn ang="0">
                  <a:pos x="208" y="696"/>
                </a:cxn>
                <a:cxn ang="0">
                  <a:pos x="66" y="631"/>
                </a:cxn>
                <a:cxn ang="0">
                  <a:pos x="0" y="589"/>
                </a:cxn>
                <a:cxn ang="0">
                  <a:pos x="93" y="506"/>
                </a:cxn>
                <a:cxn ang="0">
                  <a:pos x="187" y="423"/>
                </a:cxn>
                <a:cxn ang="0">
                  <a:pos x="167" y="327"/>
                </a:cxn>
                <a:cxn ang="0">
                  <a:pos x="152" y="168"/>
                </a:cxn>
                <a:cxn ang="0">
                  <a:pos x="157" y="104"/>
                </a:cxn>
                <a:cxn ang="0">
                  <a:pos x="243" y="99"/>
                </a:cxn>
                <a:cxn ang="0">
                  <a:pos x="346" y="47"/>
                </a:cxn>
                <a:cxn ang="0">
                  <a:pos x="381" y="0"/>
                </a:cxn>
                <a:cxn ang="0">
                  <a:pos x="472" y="91"/>
                </a:cxn>
                <a:cxn ang="0">
                  <a:pos x="501" y="138"/>
                </a:cxn>
                <a:cxn ang="0">
                  <a:pos x="701" y="208"/>
                </a:cxn>
                <a:cxn ang="0">
                  <a:pos x="783" y="256"/>
                </a:cxn>
                <a:cxn ang="0">
                  <a:pos x="864" y="315"/>
                </a:cxn>
                <a:cxn ang="0">
                  <a:pos x="922" y="413"/>
                </a:cxn>
                <a:cxn ang="0">
                  <a:pos x="957" y="450"/>
                </a:cxn>
                <a:cxn ang="0">
                  <a:pos x="882" y="522"/>
                </a:cxn>
                <a:cxn ang="0">
                  <a:pos x="805" y="594"/>
                </a:cxn>
                <a:cxn ang="0">
                  <a:pos x="720" y="528"/>
                </a:cxn>
                <a:cxn ang="0">
                  <a:pos x="531" y="464"/>
                </a:cxn>
                <a:cxn ang="0">
                  <a:pos x="367" y="482"/>
                </a:cxn>
                <a:cxn ang="0">
                  <a:pos x="306" y="498"/>
                </a:cxn>
                <a:cxn ang="0">
                  <a:pos x="315" y="608"/>
                </a:cxn>
                <a:cxn ang="0">
                  <a:pos x="208" y="696"/>
                </a:cxn>
              </a:cxnLst>
              <a:rect l="0" t="0" r="r" b="b"/>
              <a:pathLst>
                <a:path w="957" h="733">
                  <a:moveTo>
                    <a:pt x="208" y="696"/>
                  </a:moveTo>
                  <a:cubicBezTo>
                    <a:pt x="165" y="683"/>
                    <a:pt x="101" y="655"/>
                    <a:pt x="66" y="631"/>
                  </a:cubicBezTo>
                  <a:lnTo>
                    <a:pt x="0" y="589"/>
                  </a:lnTo>
                  <a:lnTo>
                    <a:pt x="93" y="506"/>
                  </a:lnTo>
                  <a:lnTo>
                    <a:pt x="187" y="423"/>
                  </a:lnTo>
                  <a:lnTo>
                    <a:pt x="167" y="327"/>
                  </a:lnTo>
                  <a:cubicBezTo>
                    <a:pt x="155" y="274"/>
                    <a:pt x="149" y="203"/>
                    <a:pt x="152" y="168"/>
                  </a:cubicBezTo>
                  <a:lnTo>
                    <a:pt x="157" y="104"/>
                  </a:lnTo>
                  <a:lnTo>
                    <a:pt x="243" y="99"/>
                  </a:lnTo>
                  <a:cubicBezTo>
                    <a:pt x="322" y="95"/>
                    <a:pt x="330" y="90"/>
                    <a:pt x="346" y="47"/>
                  </a:cubicBezTo>
                  <a:cubicBezTo>
                    <a:pt x="355" y="21"/>
                    <a:pt x="371" y="0"/>
                    <a:pt x="381" y="0"/>
                  </a:cubicBezTo>
                  <a:cubicBezTo>
                    <a:pt x="418" y="0"/>
                    <a:pt x="467" y="50"/>
                    <a:pt x="472" y="91"/>
                  </a:cubicBezTo>
                  <a:cubicBezTo>
                    <a:pt x="475" y="115"/>
                    <a:pt x="488" y="136"/>
                    <a:pt x="501" y="138"/>
                  </a:cubicBezTo>
                  <a:cubicBezTo>
                    <a:pt x="679" y="162"/>
                    <a:pt x="677" y="162"/>
                    <a:pt x="701" y="208"/>
                  </a:cubicBezTo>
                  <a:cubicBezTo>
                    <a:pt x="722" y="247"/>
                    <a:pt x="736" y="256"/>
                    <a:pt x="783" y="256"/>
                  </a:cubicBezTo>
                  <a:cubicBezTo>
                    <a:pt x="832" y="256"/>
                    <a:pt x="842" y="263"/>
                    <a:pt x="864" y="315"/>
                  </a:cubicBezTo>
                  <a:cubicBezTo>
                    <a:pt x="877" y="349"/>
                    <a:pt x="904" y="392"/>
                    <a:pt x="922" y="413"/>
                  </a:cubicBezTo>
                  <a:lnTo>
                    <a:pt x="957" y="450"/>
                  </a:lnTo>
                  <a:lnTo>
                    <a:pt x="882" y="522"/>
                  </a:lnTo>
                  <a:lnTo>
                    <a:pt x="805" y="594"/>
                  </a:lnTo>
                  <a:lnTo>
                    <a:pt x="720" y="528"/>
                  </a:lnTo>
                  <a:cubicBezTo>
                    <a:pt x="640" y="469"/>
                    <a:pt x="627" y="464"/>
                    <a:pt x="531" y="464"/>
                  </a:cubicBezTo>
                  <a:cubicBezTo>
                    <a:pt x="475" y="464"/>
                    <a:pt x="402" y="472"/>
                    <a:pt x="367" y="482"/>
                  </a:cubicBezTo>
                  <a:lnTo>
                    <a:pt x="306" y="498"/>
                  </a:lnTo>
                  <a:lnTo>
                    <a:pt x="315" y="608"/>
                  </a:lnTo>
                  <a:cubicBezTo>
                    <a:pt x="328" y="733"/>
                    <a:pt x="333" y="730"/>
                    <a:pt x="208" y="696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0" name="Хабаровский край"/>
            <p:cNvSpPr>
              <a:spLocks/>
            </p:cNvSpPr>
            <p:nvPr/>
          </p:nvSpPr>
          <p:spPr bwMode="auto">
            <a:xfrm>
              <a:off x="12408694" y="4145813"/>
              <a:ext cx="2135981" cy="3469140"/>
            </a:xfrm>
            <a:custGeom>
              <a:avLst/>
              <a:gdLst/>
              <a:ahLst/>
              <a:cxnLst>
                <a:cxn ang="0">
                  <a:pos x="2704" y="5411"/>
                </a:cxn>
                <a:cxn ang="0">
                  <a:pos x="2416" y="5249"/>
                </a:cxn>
                <a:cxn ang="0">
                  <a:pos x="1936" y="5320"/>
                </a:cxn>
                <a:cxn ang="0">
                  <a:pos x="1654" y="5256"/>
                </a:cxn>
                <a:cxn ang="0">
                  <a:pos x="1323" y="4889"/>
                </a:cxn>
                <a:cxn ang="0">
                  <a:pos x="1472" y="4379"/>
                </a:cxn>
                <a:cxn ang="0">
                  <a:pos x="1558" y="4155"/>
                </a:cxn>
                <a:cxn ang="0">
                  <a:pos x="1400" y="3784"/>
                </a:cxn>
                <a:cxn ang="0">
                  <a:pos x="1096" y="4104"/>
                </a:cxn>
                <a:cxn ang="0">
                  <a:pos x="699" y="4120"/>
                </a:cxn>
                <a:cxn ang="0">
                  <a:pos x="757" y="3476"/>
                </a:cxn>
                <a:cxn ang="0">
                  <a:pos x="486" y="3454"/>
                </a:cxn>
                <a:cxn ang="0">
                  <a:pos x="302" y="3248"/>
                </a:cxn>
                <a:cxn ang="0">
                  <a:pos x="104" y="2953"/>
                </a:cxn>
                <a:cxn ang="0">
                  <a:pos x="35" y="2491"/>
                </a:cxn>
                <a:cxn ang="0">
                  <a:pos x="342" y="2104"/>
                </a:cxn>
                <a:cxn ang="0">
                  <a:pos x="534" y="1849"/>
                </a:cxn>
                <a:cxn ang="0">
                  <a:pos x="522" y="1340"/>
                </a:cxn>
                <a:cxn ang="0">
                  <a:pos x="398" y="721"/>
                </a:cxn>
                <a:cxn ang="0">
                  <a:pos x="467" y="478"/>
                </a:cxn>
                <a:cxn ang="0">
                  <a:pos x="790" y="289"/>
                </a:cxn>
                <a:cxn ang="0">
                  <a:pos x="957" y="121"/>
                </a:cxn>
                <a:cxn ang="0">
                  <a:pos x="1437" y="166"/>
                </a:cxn>
                <a:cxn ang="0">
                  <a:pos x="1392" y="363"/>
                </a:cxn>
                <a:cxn ang="0">
                  <a:pos x="1803" y="417"/>
                </a:cxn>
                <a:cxn ang="0">
                  <a:pos x="1794" y="598"/>
                </a:cxn>
                <a:cxn ang="0">
                  <a:pos x="1478" y="937"/>
                </a:cxn>
                <a:cxn ang="0">
                  <a:pos x="1302" y="1539"/>
                </a:cxn>
                <a:cxn ang="0">
                  <a:pos x="1394" y="1806"/>
                </a:cxn>
                <a:cxn ang="0">
                  <a:pos x="1320" y="2428"/>
                </a:cxn>
                <a:cxn ang="0">
                  <a:pos x="1206" y="3361"/>
                </a:cxn>
                <a:cxn ang="0">
                  <a:pos x="1581" y="3233"/>
                </a:cxn>
                <a:cxn ang="0">
                  <a:pos x="1784" y="3302"/>
                </a:cxn>
                <a:cxn ang="0">
                  <a:pos x="1949" y="3409"/>
                </a:cxn>
                <a:cxn ang="0">
                  <a:pos x="2026" y="3036"/>
                </a:cxn>
                <a:cxn ang="0">
                  <a:pos x="2459" y="2939"/>
                </a:cxn>
                <a:cxn ang="0">
                  <a:pos x="2902" y="3228"/>
                </a:cxn>
                <a:cxn ang="0">
                  <a:pos x="3458" y="4254"/>
                </a:cxn>
                <a:cxn ang="0">
                  <a:pos x="3581" y="4904"/>
                </a:cxn>
                <a:cxn ang="0">
                  <a:pos x="3155" y="4936"/>
                </a:cxn>
                <a:cxn ang="0">
                  <a:pos x="3387" y="5009"/>
                </a:cxn>
                <a:cxn ang="0">
                  <a:pos x="3341" y="5201"/>
                </a:cxn>
                <a:cxn ang="0">
                  <a:pos x="3331" y="5414"/>
                </a:cxn>
                <a:cxn ang="0">
                  <a:pos x="2944" y="5537"/>
                </a:cxn>
                <a:cxn ang="0">
                  <a:pos x="2832" y="5825"/>
                </a:cxn>
              </a:cxnLst>
              <a:rect l="0" t="0" r="r" b="b"/>
              <a:pathLst>
                <a:path w="3589" h="5825">
                  <a:moveTo>
                    <a:pt x="2792" y="5760"/>
                  </a:moveTo>
                  <a:cubicBezTo>
                    <a:pt x="2773" y="5713"/>
                    <a:pt x="2768" y="5672"/>
                    <a:pt x="2776" y="5616"/>
                  </a:cubicBezTo>
                  <a:cubicBezTo>
                    <a:pt x="2786" y="5542"/>
                    <a:pt x="2782" y="5532"/>
                    <a:pt x="2704" y="5411"/>
                  </a:cubicBezTo>
                  <a:cubicBezTo>
                    <a:pt x="2659" y="5340"/>
                    <a:pt x="2616" y="5264"/>
                    <a:pt x="2606" y="5241"/>
                  </a:cubicBezTo>
                  <a:cubicBezTo>
                    <a:pt x="2598" y="5219"/>
                    <a:pt x="2586" y="5201"/>
                    <a:pt x="2579" y="5201"/>
                  </a:cubicBezTo>
                  <a:cubicBezTo>
                    <a:pt x="2573" y="5201"/>
                    <a:pt x="2499" y="5222"/>
                    <a:pt x="2416" y="5249"/>
                  </a:cubicBezTo>
                  <a:cubicBezTo>
                    <a:pt x="2238" y="5305"/>
                    <a:pt x="2238" y="5305"/>
                    <a:pt x="2157" y="5264"/>
                  </a:cubicBezTo>
                  <a:lnTo>
                    <a:pt x="2093" y="5232"/>
                  </a:lnTo>
                  <a:lnTo>
                    <a:pt x="1936" y="5320"/>
                  </a:lnTo>
                  <a:cubicBezTo>
                    <a:pt x="1848" y="5369"/>
                    <a:pt x="1773" y="5409"/>
                    <a:pt x="1768" y="5409"/>
                  </a:cubicBezTo>
                  <a:cubicBezTo>
                    <a:pt x="1763" y="5409"/>
                    <a:pt x="1758" y="5398"/>
                    <a:pt x="1758" y="5384"/>
                  </a:cubicBezTo>
                  <a:cubicBezTo>
                    <a:pt x="1758" y="5369"/>
                    <a:pt x="1712" y="5312"/>
                    <a:pt x="1654" y="5256"/>
                  </a:cubicBezTo>
                  <a:cubicBezTo>
                    <a:pt x="1555" y="5158"/>
                    <a:pt x="1546" y="5153"/>
                    <a:pt x="1472" y="5153"/>
                  </a:cubicBezTo>
                  <a:cubicBezTo>
                    <a:pt x="1402" y="5153"/>
                    <a:pt x="1394" y="5148"/>
                    <a:pt x="1363" y="5092"/>
                  </a:cubicBezTo>
                  <a:cubicBezTo>
                    <a:pt x="1339" y="5049"/>
                    <a:pt x="1328" y="4995"/>
                    <a:pt x="1323" y="4889"/>
                  </a:cubicBezTo>
                  <a:cubicBezTo>
                    <a:pt x="1317" y="4753"/>
                    <a:pt x="1318" y="4739"/>
                    <a:pt x="1370" y="4628"/>
                  </a:cubicBezTo>
                  <a:cubicBezTo>
                    <a:pt x="1398" y="4564"/>
                    <a:pt x="1422" y="4494"/>
                    <a:pt x="1422" y="4472"/>
                  </a:cubicBezTo>
                  <a:cubicBezTo>
                    <a:pt x="1422" y="4451"/>
                    <a:pt x="1445" y="4409"/>
                    <a:pt x="1472" y="4379"/>
                  </a:cubicBezTo>
                  <a:cubicBezTo>
                    <a:pt x="1512" y="4332"/>
                    <a:pt x="1517" y="4316"/>
                    <a:pt x="1504" y="4291"/>
                  </a:cubicBezTo>
                  <a:cubicBezTo>
                    <a:pt x="1494" y="4273"/>
                    <a:pt x="1474" y="4251"/>
                    <a:pt x="1458" y="4243"/>
                  </a:cubicBezTo>
                  <a:cubicBezTo>
                    <a:pt x="1421" y="4220"/>
                    <a:pt x="1442" y="4203"/>
                    <a:pt x="1558" y="4155"/>
                  </a:cubicBezTo>
                  <a:cubicBezTo>
                    <a:pt x="1611" y="4134"/>
                    <a:pt x="1661" y="4107"/>
                    <a:pt x="1667" y="4094"/>
                  </a:cubicBezTo>
                  <a:cubicBezTo>
                    <a:pt x="1682" y="4070"/>
                    <a:pt x="1515" y="3697"/>
                    <a:pt x="1490" y="3697"/>
                  </a:cubicBezTo>
                  <a:cubicBezTo>
                    <a:pt x="1482" y="3697"/>
                    <a:pt x="1442" y="3736"/>
                    <a:pt x="1400" y="3784"/>
                  </a:cubicBezTo>
                  <a:cubicBezTo>
                    <a:pt x="1338" y="3856"/>
                    <a:pt x="1315" y="3872"/>
                    <a:pt x="1266" y="3876"/>
                  </a:cubicBezTo>
                  <a:cubicBezTo>
                    <a:pt x="1206" y="3881"/>
                    <a:pt x="1206" y="3881"/>
                    <a:pt x="1211" y="3947"/>
                  </a:cubicBezTo>
                  <a:cubicBezTo>
                    <a:pt x="1218" y="4012"/>
                    <a:pt x="1216" y="4014"/>
                    <a:pt x="1096" y="4104"/>
                  </a:cubicBezTo>
                  <a:cubicBezTo>
                    <a:pt x="1029" y="4153"/>
                    <a:pt x="968" y="4193"/>
                    <a:pt x="960" y="4193"/>
                  </a:cubicBezTo>
                  <a:cubicBezTo>
                    <a:pt x="952" y="4193"/>
                    <a:pt x="930" y="4166"/>
                    <a:pt x="912" y="4134"/>
                  </a:cubicBezTo>
                  <a:cubicBezTo>
                    <a:pt x="874" y="4070"/>
                    <a:pt x="858" y="4070"/>
                    <a:pt x="699" y="4120"/>
                  </a:cubicBezTo>
                  <a:cubicBezTo>
                    <a:pt x="629" y="4142"/>
                    <a:pt x="622" y="4140"/>
                    <a:pt x="622" y="4116"/>
                  </a:cubicBezTo>
                  <a:cubicBezTo>
                    <a:pt x="622" y="4041"/>
                    <a:pt x="675" y="3803"/>
                    <a:pt x="722" y="3676"/>
                  </a:cubicBezTo>
                  <a:cubicBezTo>
                    <a:pt x="763" y="3558"/>
                    <a:pt x="770" y="3524"/>
                    <a:pt x="757" y="3476"/>
                  </a:cubicBezTo>
                  <a:cubicBezTo>
                    <a:pt x="744" y="3425"/>
                    <a:pt x="733" y="3414"/>
                    <a:pt x="675" y="3393"/>
                  </a:cubicBezTo>
                  <a:lnTo>
                    <a:pt x="606" y="3369"/>
                  </a:lnTo>
                  <a:lnTo>
                    <a:pt x="486" y="3454"/>
                  </a:lnTo>
                  <a:cubicBezTo>
                    <a:pt x="421" y="3499"/>
                    <a:pt x="360" y="3537"/>
                    <a:pt x="352" y="3537"/>
                  </a:cubicBezTo>
                  <a:cubicBezTo>
                    <a:pt x="334" y="3537"/>
                    <a:pt x="286" y="3380"/>
                    <a:pt x="286" y="3321"/>
                  </a:cubicBezTo>
                  <a:cubicBezTo>
                    <a:pt x="286" y="3297"/>
                    <a:pt x="294" y="3265"/>
                    <a:pt x="302" y="3248"/>
                  </a:cubicBezTo>
                  <a:cubicBezTo>
                    <a:pt x="334" y="3188"/>
                    <a:pt x="304" y="3139"/>
                    <a:pt x="195" y="3076"/>
                  </a:cubicBezTo>
                  <a:lnTo>
                    <a:pt x="93" y="3017"/>
                  </a:lnTo>
                  <a:lnTo>
                    <a:pt x="104" y="2953"/>
                  </a:lnTo>
                  <a:cubicBezTo>
                    <a:pt x="122" y="2848"/>
                    <a:pt x="122" y="2844"/>
                    <a:pt x="58" y="2803"/>
                  </a:cubicBezTo>
                  <a:cubicBezTo>
                    <a:pt x="6" y="2768"/>
                    <a:pt x="0" y="2760"/>
                    <a:pt x="21" y="2740"/>
                  </a:cubicBezTo>
                  <a:cubicBezTo>
                    <a:pt x="38" y="2721"/>
                    <a:pt x="42" y="2673"/>
                    <a:pt x="35" y="2491"/>
                  </a:cubicBezTo>
                  <a:lnTo>
                    <a:pt x="27" y="2265"/>
                  </a:lnTo>
                  <a:lnTo>
                    <a:pt x="186" y="2184"/>
                  </a:lnTo>
                  <a:lnTo>
                    <a:pt x="342" y="2104"/>
                  </a:lnTo>
                  <a:lnTo>
                    <a:pt x="339" y="2008"/>
                  </a:lnTo>
                  <a:lnTo>
                    <a:pt x="336" y="1910"/>
                  </a:lnTo>
                  <a:lnTo>
                    <a:pt x="534" y="1849"/>
                  </a:lnTo>
                  <a:lnTo>
                    <a:pt x="550" y="1609"/>
                  </a:lnTo>
                  <a:lnTo>
                    <a:pt x="606" y="1603"/>
                  </a:lnTo>
                  <a:cubicBezTo>
                    <a:pt x="717" y="1593"/>
                    <a:pt x="715" y="1590"/>
                    <a:pt x="522" y="1340"/>
                  </a:cubicBezTo>
                  <a:cubicBezTo>
                    <a:pt x="419" y="1209"/>
                    <a:pt x="398" y="1172"/>
                    <a:pt x="384" y="1094"/>
                  </a:cubicBezTo>
                  <a:cubicBezTo>
                    <a:pt x="362" y="976"/>
                    <a:pt x="360" y="987"/>
                    <a:pt x="416" y="921"/>
                  </a:cubicBezTo>
                  <a:cubicBezTo>
                    <a:pt x="472" y="859"/>
                    <a:pt x="470" y="841"/>
                    <a:pt x="398" y="721"/>
                  </a:cubicBezTo>
                  <a:cubicBezTo>
                    <a:pt x="374" y="680"/>
                    <a:pt x="346" y="620"/>
                    <a:pt x="333" y="587"/>
                  </a:cubicBezTo>
                  <a:cubicBezTo>
                    <a:pt x="314" y="536"/>
                    <a:pt x="315" y="526"/>
                    <a:pt x="339" y="500"/>
                  </a:cubicBezTo>
                  <a:cubicBezTo>
                    <a:pt x="362" y="480"/>
                    <a:pt x="390" y="473"/>
                    <a:pt x="467" y="478"/>
                  </a:cubicBezTo>
                  <a:cubicBezTo>
                    <a:pt x="522" y="480"/>
                    <a:pt x="598" y="472"/>
                    <a:pt x="638" y="460"/>
                  </a:cubicBezTo>
                  <a:cubicBezTo>
                    <a:pt x="699" y="441"/>
                    <a:pt x="717" y="427"/>
                    <a:pt x="750" y="363"/>
                  </a:cubicBezTo>
                  <a:lnTo>
                    <a:pt x="790" y="289"/>
                  </a:lnTo>
                  <a:lnTo>
                    <a:pt x="978" y="289"/>
                  </a:lnTo>
                  <a:lnTo>
                    <a:pt x="966" y="204"/>
                  </a:lnTo>
                  <a:lnTo>
                    <a:pt x="957" y="121"/>
                  </a:lnTo>
                  <a:lnTo>
                    <a:pt x="1035" y="60"/>
                  </a:lnTo>
                  <a:cubicBezTo>
                    <a:pt x="1114" y="1"/>
                    <a:pt x="1117" y="0"/>
                    <a:pt x="1190" y="17"/>
                  </a:cubicBezTo>
                  <a:cubicBezTo>
                    <a:pt x="1306" y="43"/>
                    <a:pt x="1384" y="91"/>
                    <a:pt x="1437" y="166"/>
                  </a:cubicBezTo>
                  <a:lnTo>
                    <a:pt x="1485" y="236"/>
                  </a:lnTo>
                  <a:lnTo>
                    <a:pt x="1438" y="300"/>
                  </a:lnTo>
                  <a:lnTo>
                    <a:pt x="1392" y="363"/>
                  </a:lnTo>
                  <a:lnTo>
                    <a:pt x="1432" y="422"/>
                  </a:lnTo>
                  <a:cubicBezTo>
                    <a:pt x="1477" y="488"/>
                    <a:pt x="1509" y="494"/>
                    <a:pt x="1566" y="449"/>
                  </a:cubicBezTo>
                  <a:cubicBezTo>
                    <a:pt x="1602" y="422"/>
                    <a:pt x="1632" y="417"/>
                    <a:pt x="1803" y="417"/>
                  </a:cubicBezTo>
                  <a:cubicBezTo>
                    <a:pt x="1962" y="417"/>
                    <a:pt x="1998" y="420"/>
                    <a:pt x="1998" y="440"/>
                  </a:cubicBezTo>
                  <a:cubicBezTo>
                    <a:pt x="1998" y="452"/>
                    <a:pt x="1963" y="473"/>
                    <a:pt x="1915" y="489"/>
                  </a:cubicBezTo>
                  <a:cubicBezTo>
                    <a:pt x="1805" y="526"/>
                    <a:pt x="1789" y="540"/>
                    <a:pt x="1794" y="598"/>
                  </a:cubicBezTo>
                  <a:cubicBezTo>
                    <a:pt x="1798" y="643"/>
                    <a:pt x="1792" y="649"/>
                    <a:pt x="1730" y="672"/>
                  </a:cubicBezTo>
                  <a:cubicBezTo>
                    <a:pt x="1691" y="686"/>
                    <a:pt x="1651" y="712"/>
                    <a:pt x="1642" y="729"/>
                  </a:cubicBezTo>
                  <a:cubicBezTo>
                    <a:pt x="1632" y="747"/>
                    <a:pt x="1558" y="840"/>
                    <a:pt x="1478" y="937"/>
                  </a:cubicBezTo>
                  <a:cubicBezTo>
                    <a:pt x="1398" y="1033"/>
                    <a:pt x="1325" y="1124"/>
                    <a:pt x="1312" y="1140"/>
                  </a:cubicBezTo>
                  <a:cubicBezTo>
                    <a:pt x="1294" y="1164"/>
                    <a:pt x="1296" y="1182"/>
                    <a:pt x="1328" y="1257"/>
                  </a:cubicBezTo>
                  <a:cubicBezTo>
                    <a:pt x="1368" y="1353"/>
                    <a:pt x="1366" y="1374"/>
                    <a:pt x="1302" y="1539"/>
                  </a:cubicBezTo>
                  <a:lnTo>
                    <a:pt x="1274" y="1612"/>
                  </a:lnTo>
                  <a:lnTo>
                    <a:pt x="1333" y="1708"/>
                  </a:lnTo>
                  <a:lnTo>
                    <a:pt x="1394" y="1806"/>
                  </a:lnTo>
                  <a:lnTo>
                    <a:pt x="1344" y="2004"/>
                  </a:lnTo>
                  <a:lnTo>
                    <a:pt x="1294" y="2204"/>
                  </a:lnTo>
                  <a:lnTo>
                    <a:pt x="1320" y="2428"/>
                  </a:lnTo>
                  <a:lnTo>
                    <a:pt x="1346" y="2654"/>
                  </a:lnTo>
                  <a:lnTo>
                    <a:pt x="1272" y="3000"/>
                  </a:lnTo>
                  <a:cubicBezTo>
                    <a:pt x="1230" y="3190"/>
                    <a:pt x="1202" y="3353"/>
                    <a:pt x="1206" y="3361"/>
                  </a:cubicBezTo>
                  <a:cubicBezTo>
                    <a:pt x="1213" y="3369"/>
                    <a:pt x="1248" y="3377"/>
                    <a:pt x="1285" y="3377"/>
                  </a:cubicBezTo>
                  <a:cubicBezTo>
                    <a:pt x="1341" y="3377"/>
                    <a:pt x="1376" y="3363"/>
                    <a:pt x="1459" y="3305"/>
                  </a:cubicBezTo>
                  <a:cubicBezTo>
                    <a:pt x="1518" y="3265"/>
                    <a:pt x="1573" y="3233"/>
                    <a:pt x="1581" y="3233"/>
                  </a:cubicBezTo>
                  <a:cubicBezTo>
                    <a:pt x="1590" y="3233"/>
                    <a:pt x="1627" y="3268"/>
                    <a:pt x="1666" y="3313"/>
                  </a:cubicBezTo>
                  <a:cubicBezTo>
                    <a:pt x="1746" y="3406"/>
                    <a:pt x="1795" y="3419"/>
                    <a:pt x="1794" y="3345"/>
                  </a:cubicBezTo>
                  <a:cubicBezTo>
                    <a:pt x="1794" y="3340"/>
                    <a:pt x="1789" y="3321"/>
                    <a:pt x="1784" y="3302"/>
                  </a:cubicBezTo>
                  <a:cubicBezTo>
                    <a:pt x="1776" y="3275"/>
                    <a:pt x="1782" y="3262"/>
                    <a:pt x="1808" y="3248"/>
                  </a:cubicBezTo>
                  <a:cubicBezTo>
                    <a:pt x="1851" y="3225"/>
                    <a:pt x="1874" y="3246"/>
                    <a:pt x="1901" y="3340"/>
                  </a:cubicBezTo>
                  <a:cubicBezTo>
                    <a:pt x="1914" y="3388"/>
                    <a:pt x="1928" y="3409"/>
                    <a:pt x="1949" y="3409"/>
                  </a:cubicBezTo>
                  <a:cubicBezTo>
                    <a:pt x="1981" y="3409"/>
                    <a:pt x="2126" y="3262"/>
                    <a:pt x="2126" y="3232"/>
                  </a:cubicBezTo>
                  <a:cubicBezTo>
                    <a:pt x="2126" y="3220"/>
                    <a:pt x="2104" y="3172"/>
                    <a:pt x="2075" y="3124"/>
                  </a:cubicBezTo>
                  <a:lnTo>
                    <a:pt x="2026" y="3036"/>
                  </a:lnTo>
                  <a:lnTo>
                    <a:pt x="2093" y="2972"/>
                  </a:lnTo>
                  <a:cubicBezTo>
                    <a:pt x="2157" y="2913"/>
                    <a:pt x="2165" y="2910"/>
                    <a:pt x="2235" y="2920"/>
                  </a:cubicBezTo>
                  <a:cubicBezTo>
                    <a:pt x="2277" y="2924"/>
                    <a:pt x="2378" y="2934"/>
                    <a:pt x="2459" y="2939"/>
                  </a:cubicBezTo>
                  <a:cubicBezTo>
                    <a:pt x="2618" y="2948"/>
                    <a:pt x="2610" y="2944"/>
                    <a:pt x="2626" y="3048"/>
                  </a:cubicBezTo>
                  <a:cubicBezTo>
                    <a:pt x="2629" y="3067"/>
                    <a:pt x="2680" y="3105"/>
                    <a:pt x="2766" y="3153"/>
                  </a:cubicBezTo>
                  <a:lnTo>
                    <a:pt x="2902" y="3228"/>
                  </a:lnTo>
                  <a:lnTo>
                    <a:pt x="2930" y="3355"/>
                  </a:lnTo>
                  <a:cubicBezTo>
                    <a:pt x="2971" y="3555"/>
                    <a:pt x="3066" y="3740"/>
                    <a:pt x="3216" y="3915"/>
                  </a:cubicBezTo>
                  <a:cubicBezTo>
                    <a:pt x="3288" y="3998"/>
                    <a:pt x="3397" y="4150"/>
                    <a:pt x="3458" y="4254"/>
                  </a:cubicBezTo>
                  <a:lnTo>
                    <a:pt x="3571" y="4440"/>
                  </a:lnTo>
                  <a:lnTo>
                    <a:pt x="3582" y="4664"/>
                  </a:lnTo>
                  <a:cubicBezTo>
                    <a:pt x="3589" y="4788"/>
                    <a:pt x="3587" y="4896"/>
                    <a:pt x="3581" y="4904"/>
                  </a:cubicBezTo>
                  <a:cubicBezTo>
                    <a:pt x="3563" y="4923"/>
                    <a:pt x="3518" y="4884"/>
                    <a:pt x="3518" y="4848"/>
                  </a:cubicBezTo>
                  <a:cubicBezTo>
                    <a:pt x="3518" y="4820"/>
                    <a:pt x="3357" y="4689"/>
                    <a:pt x="3325" y="4689"/>
                  </a:cubicBezTo>
                  <a:cubicBezTo>
                    <a:pt x="3299" y="4689"/>
                    <a:pt x="3150" y="4905"/>
                    <a:pt x="3155" y="4936"/>
                  </a:cubicBezTo>
                  <a:cubicBezTo>
                    <a:pt x="3157" y="4955"/>
                    <a:pt x="3186" y="4984"/>
                    <a:pt x="3221" y="5003"/>
                  </a:cubicBezTo>
                  <a:cubicBezTo>
                    <a:pt x="3270" y="5030"/>
                    <a:pt x="3293" y="5035"/>
                    <a:pt x="3333" y="5024"/>
                  </a:cubicBezTo>
                  <a:cubicBezTo>
                    <a:pt x="3360" y="5016"/>
                    <a:pt x="3384" y="5009"/>
                    <a:pt x="3387" y="5009"/>
                  </a:cubicBezTo>
                  <a:cubicBezTo>
                    <a:pt x="3389" y="5009"/>
                    <a:pt x="3390" y="5052"/>
                    <a:pt x="3390" y="5105"/>
                  </a:cubicBezTo>
                  <a:lnTo>
                    <a:pt x="3390" y="5201"/>
                  </a:lnTo>
                  <a:lnTo>
                    <a:pt x="3341" y="5201"/>
                  </a:lnTo>
                  <a:cubicBezTo>
                    <a:pt x="3315" y="5201"/>
                    <a:pt x="3278" y="5208"/>
                    <a:pt x="3261" y="5217"/>
                  </a:cubicBezTo>
                  <a:cubicBezTo>
                    <a:pt x="3230" y="5235"/>
                    <a:pt x="3230" y="5238"/>
                    <a:pt x="3280" y="5324"/>
                  </a:cubicBezTo>
                  <a:lnTo>
                    <a:pt x="3331" y="5414"/>
                  </a:lnTo>
                  <a:lnTo>
                    <a:pt x="3266" y="5475"/>
                  </a:lnTo>
                  <a:cubicBezTo>
                    <a:pt x="3200" y="5536"/>
                    <a:pt x="3198" y="5537"/>
                    <a:pt x="3072" y="5537"/>
                  </a:cubicBezTo>
                  <a:lnTo>
                    <a:pt x="2944" y="5537"/>
                  </a:lnTo>
                  <a:lnTo>
                    <a:pt x="2886" y="5625"/>
                  </a:lnTo>
                  <a:cubicBezTo>
                    <a:pt x="2827" y="5720"/>
                    <a:pt x="2821" y="5744"/>
                    <a:pt x="2848" y="5772"/>
                  </a:cubicBezTo>
                  <a:cubicBezTo>
                    <a:pt x="2867" y="5790"/>
                    <a:pt x="2856" y="5825"/>
                    <a:pt x="2832" y="5825"/>
                  </a:cubicBezTo>
                  <a:cubicBezTo>
                    <a:pt x="2824" y="5825"/>
                    <a:pt x="2806" y="5795"/>
                    <a:pt x="2792" y="5760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1" name="ХМАО"/>
            <p:cNvSpPr>
              <a:spLocks/>
            </p:cNvSpPr>
            <p:nvPr/>
          </p:nvSpPr>
          <p:spPr bwMode="auto">
            <a:xfrm>
              <a:off x="4867275" y="5003567"/>
              <a:ext cx="2562225" cy="1820346"/>
            </a:xfrm>
            <a:custGeom>
              <a:avLst/>
              <a:gdLst/>
              <a:ahLst/>
              <a:cxnLst>
                <a:cxn ang="0">
                  <a:pos x="1906" y="2888"/>
                </a:cxn>
                <a:cxn ang="0">
                  <a:pos x="1687" y="2504"/>
                </a:cxn>
                <a:cxn ang="0">
                  <a:pos x="1308" y="2327"/>
                </a:cxn>
                <a:cxn ang="0">
                  <a:pos x="730" y="2631"/>
                </a:cxn>
                <a:cxn ang="0">
                  <a:pos x="546" y="2427"/>
                </a:cxn>
                <a:cxn ang="0">
                  <a:pos x="458" y="2282"/>
                </a:cxn>
                <a:cxn ang="0">
                  <a:pos x="372" y="1946"/>
                </a:cxn>
                <a:cxn ang="0">
                  <a:pos x="370" y="1733"/>
                </a:cxn>
                <a:cxn ang="0">
                  <a:pos x="304" y="1413"/>
                </a:cxn>
                <a:cxn ang="0">
                  <a:pos x="39" y="1122"/>
                </a:cxn>
                <a:cxn ang="0">
                  <a:pos x="328" y="443"/>
                </a:cxn>
                <a:cxn ang="0">
                  <a:pos x="456" y="195"/>
                </a:cxn>
                <a:cxn ang="0">
                  <a:pos x="724" y="82"/>
                </a:cxn>
                <a:cxn ang="0">
                  <a:pos x="914" y="101"/>
                </a:cxn>
                <a:cxn ang="0">
                  <a:pos x="815" y="384"/>
                </a:cxn>
                <a:cxn ang="0">
                  <a:pos x="928" y="538"/>
                </a:cxn>
                <a:cxn ang="0">
                  <a:pos x="1356" y="615"/>
                </a:cxn>
                <a:cxn ang="0">
                  <a:pos x="1512" y="835"/>
                </a:cxn>
                <a:cxn ang="0">
                  <a:pos x="1708" y="847"/>
                </a:cxn>
                <a:cxn ang="0">
                  <a:pos x="1903" y="875"/>
                </a:cxn>
                <a:cxn ang="0">
                  <a:pos x="2058" y="1235"/>
                </a:cxn>
                <a:cxn ang="0">
                  <a:pos x="2223" y="1360"/>
                </a:cxn>
                <a:cxn ang="0">
                  <a:pos x="2684" y="1557"/>
                </a:cxn>
                <a:cxn ang="0">
                  <a:pos x="2936" y="1704"/>
                </a:cxn>
                <a:cxn ang="0">
                  <a:pos x="3357" y="1824"/>
                </a:cxn>
                <a:cxn ang="0">
                  <a:pos x="3631" y="1773"/>
                </a:cxn>
                <a:cxn ang="0">
                  <a:pos x="3960" y="1928"/>
                </a:cxn>
                <a:cxn ang="0">
                  <a:pos x="4100" y="2053"/>
                </a:cxn>
                <a:cxn ang="0">
                  <a:pos x="4311" y="2355"/>
                </a:cxn>
                <a:cxn ang="0">
                  <a:pos x="3992" y="2480"/>
                </a:cxn>
                <a:cxn ang="0">
                  <a:pos x="3799" y="2523"/>
                </a:cxn>
                <a:cxn ang="0">
                  <a:pos x="3559" y="2538"/>
                </a:cxn>
                <a:cxn ang="0">
                  <a:pos x="3183" y="2456"/>
                </a:cxn>
                <a:cxn ang="0">
                  <a:pos x="2789" y="2397"/>
                </a:cxn>
                <a:cxn ang="0">
                  <a:pos x="2546" y="2816"/>
                </a:cxn>
                <a:cxn ang="0">
                  <a:pos x="2258" y="3055"/>
                </a:cxn>
              </a:cxnLst>
              <a:rect l="0" t="0" r="r" b="b"/>
              <a:pathLst>
                <a:path w="4316" h="3055">
                  <a:moveTo>
                    <a:pt x="2096" y="3003"/>
                  </a:moveTo>
                  <a:cubicBezTo>
                    <a:pt x="1954" y="2951"/>
                    <a:pt x="1906" y="2922"/>
                    <a:pt x="1906" y="2888"/>
                  </a:cubicBezTo>
                  <a:cubicBezTo>
                    <a:pt x="1906" y="2879"/>
                    <a:pt x="1856" y="2787"/>
                    <a:pt x="1796" y="2687"/>
                  </a:cubicBezTo>
                  <a:lnTo>
                    <a:pt x="1687" y="2504"/>
                  </a:lnTo>
                  <a:lnTo>
                    <a:pt x="1506" y="2400"/>
                  </a:lnTo>
                  <a:cubicBezTo>
                    <a:pt x="1340" y="2306"/>
                    <a:pt x="1324" y="2299"/>
                    <a:pt x="1308" y="2327"/>
                  </a:cubicBezTo>
                  <a:cubicBezTo>
                    <a:pt x="1231" y="2456"/>
                    <a:pt x="1128" y="2522"/>
                    <a:pt x="932" y="2568"/>
                  </a:cubicBezTo>
                  <a:cubicBezTo>
                    <a:pt x="847" y="2589"/>
                    <a:pt x="756" y="2618"/>
                    <a:pt x="730" y="2631"/>
                  </a:cubicBezTo>
                  <a:cubicBezTo>
                    <a:pt x="647" y="2674"/>
                    <a:pt x="615" y="2664"/>
                    <a:pt x="578" y="2584"/>
                  </a:cubicBezTo>
                  <a:cubicBezTo>
                    <a:pt x="559" y="2541"/>
                    <a:pt x="546" y="2480"/>
                    <a:pt x="546" y="2427"/>
                  </a:cubicBezTo>
                  <a:lnTo>
                    <a:pt x="546" y="2341"/>
                  </a:lnTo>
                  <a:lnTo>
                    <a:pt x="458" y="2282"/>
                  </a:lnTo>
                  <a:cubicBezTo>
                    <a:pt x="362" y="2218"/>
                    <a:pt x="359" y="2208"/>
                    <a:pt x="388" y="2085"/>
                  </a:cubicBezTo>
                  <a:cubicBezTo>
                    <a:pt x="404" y="2016"/>
                    <a:pt x="402" y="2000"/>
                    <a:pt x="372" y="1946"/>
                  </a:cubicBezTo>
                  <a:lnTo>
                    <a:pt x="336" y="1883"/>
                  </a:lnTo>
                  <a:lnTo>
                    <a:pt x="370" y="1733"/>
                  </a:lnTo>
                  <a:lnTo>
                    <a:pt x="405" y="1583"/>
                  </a:lnTo>
                  <a:lnTo>
                    <a:pt x="304" y="1413"/>
                  </a:lnTo>
                  <a:cubicBezTo>
                    <a:pt x="216" y="1263"/>
                    <a:pt x="196" y="1240"/>
                    <a:pt x="133" y="1211"/>
                  </a:cubicBezTo>
                  <a:cubicBezTo>
                    <a:pt x="80" y="1189"/>
                    <a:pt x="56" y="1167"/>
                    <a:pt x="39" y="1122"/>
                  </a:cubicBezTo>
                  <a:cubicBezTo>
                    <a:pt x="0" y="1031"/>
                    <a:pt x="8" y="967"/>
                    <a:pt x="87" y="768"/>
                  </a:cubicBezTo>
                  <a:cubicBezTo>
                    <a:pt x="162" y="579"/>
                    <a:pt x="178" y="557"/>
                    <a:pt x="328" y="443"/>
                  </a:cubicBezTo>
                  <a:cubicBezTo>
                    <a:pt x="378" y="405"/>
                    <a:pt x="386" y="389"/>
                    <a:pt x="386" y="335"/>
                  </a:cubicBezTo>
                  <a:cubicBezTo>
                    <a:pt x="386" y="280"/>
                    <a:pt x="397" y="258"/>
                    <a:pt x="456" y="195"/>
                  </a:cubicBezTo>
                  <a:cubicBezTo>
                    <a:pt x="524" y="125"/>
                    <a:pt x="530" y="122"/>
                    <a:pt x="567" y="143"/>
                  </a:cubicBezTo>
                  <a:cubicBezTo>
                    <a:pt x="605" y="162"/>
                    <a:pt x="615" y="159"/>
                    <a:pt x="724" y="82"/>
                  </a:cubicBezTo>
                  <a:cubicBezTo>
                    <a:pt x="788" y="37"/>
                    <a:pt x="856" y="0"/>
                    <a:pt x="877" y="0"/>
                  </a:cubicBezTo>
                  <a:cubicBezTo>
                    <a:pt x="912" y="0"/>
                    <a:pt x="914" y="7"/>
                    <a:pt x="914" y="101"/>
                  </a:cubicBezTo>
                  <a:cubicBezTo>
                    <a:pt x="914" y="184"/>
                    <a:pt x="904" y="219"/>
                    <a:pt x="864" y="293"/>
                  </a:cubicBezTo>
                  <a:lnTo>
                    <a:pt x="815" y="384"/>
                  </a:lnTo>
                  <a:lnTo>
                    <a:pt x="872" y="461"/>
                  </a:lnTo>
                  <a:lnTo>
                    <a:pt x="928" y="538"/>
                  </a:lnTo>
                  <a:lnTo>
                    <a:pt x="1101" y="559"/>
                  </a:lnTo>
                  <a:cubicBezTo>
                    <a:pt x="1208" y="571"/>
                    <a:pt x="1304" y="592"/>
                    <a:pt x="1356" y="615"/>
                  </a:cubicBezTo>
                  <a:cubicBezTo>
                    <a:pt x="1436" y="651"/>
                    <a:pt x="1437" y="653"/>
                    <a:pt x="1436" y="720"/>
                  </a:cubicBezTo>
                  <a:cubicBezTo>
                    <a:pt x="1434" y="787"/>
                    <a:pt x="1437" y="792"/>
                    <a:pt x="1512" y="835"/>
                  </a:cubicBezTo>
                  <a:lnTo>
                    <a:pt x="1591" y="882"/>
                  </a:lnTo>
                  <a:lnTo>
                    <a:pt x="1708" y="847"/>
                  </a:lnTo>
                  <a:lnTo>
                    <a:pt x="1826" y="811"/>
                  </a:lnTo>
                  <a:lnTo>
                    <a:pt x="1903" y="875"/>
                  </a:lnTo>
                  <a:cubicBezTo>
                    <a:pt x="1972" y="933"/>
                    <a:pt x="1980" y="946"/>
                    <a:pt x="1988" y="1026"/>
                  </a:cubicBezTo>
                  <a:cubicBezTo>
                    <a:pt x="1992" y="1080"/>
                    <a:pt x="2018" y="1157"/>
                    <a:pt x="2058" y="1235"/>
                  </a:cubicBezTo>
                  <a:lnTo>
                    <a:pt x="2120" y="1360"/>
                  </a:lnTo>
                  <a:lnTo>
                    <a:pt x="2223" y="1360"/>
                  </a:lnTo>
                  <a:cubicBezTo>
                    <a:pt x="2322" y="1360"/>
                    <a:pt x="2328" y="1362"/>
                    <a:pt x="2434" y="1447"/>
                  </a:cubicBezTo>
                  <a:cubicBezTo>
                    <a:pt x="2533" y="1525"/>
                    <a:pt x="2554" y="1535"/>
                    <a:pt x="2684" y="1557"/>
                  </a:cubicBezTo>
                  <a:lnTo>
                    <a:pt x="2824" y="1583"/>
                  </a:lnTo>
                  <a:lnTo>
                    <a:pt x="2936" y="1704"/>
                  </a:lnTo>
                  <a:lnTo>
                    <a:pt x="3048" y="1824"/>
                  </a:lnTo>
                  <a:lnTo>
                    <a:pt x="3357" y="1824"/>
                  </a:lnTo>
                  <a:lnTo>
                    <a:pt x="3540" y="1674"/>
                  </a:lnTo>
                  <a:lnTo>
                    <a:pt x="3631" y="1773"/>
                  </a:lnTo>
                  <a:cubicBezTo>
                    <a:pt x="3717" y="1866"/>
                    <a:pt x="3727" y="1872"/>
                    <a:pt x="3794" y="1872"/>
                  </a:cubicBezTo>
                  <a:cubicBezTo>
                    <a:pt x="3845" y="1872"/>
                    <a:pt x="3888" y="1887"/>
                    <a:pt x="3960" y="1928"/>
                  </a:cubicBezTo>
                  <a:cubicBezTo>
                    <a:pt x="4013" y="1960"/>
                    <a:pt x="4068" y="1992"/>
                    <a:pt x="4080" y="1999"/>
                  </a:cubicBezTo>
                  <a:cubicBezTo>
                    <a:pt x="4095" y="2007"/>
                    <a:pt x="4103" y="2027"/>
                    <a:pt x="4100" y="2053"/>
                  </a:cubicBezTo>
                  <a:cubicBezTo>
                    <a:pt x="4090" y="2131"/>
                    <a:pt x="4152" y="2235"/>
                    <a:pt x="4239" y="2290"/>
                  </a:cubicBezTo>
                  <a:cubicBezTo>
                    <a:pt x="4284" y="2317"/>
                    <a:pt x="4316" y="2347"/>
                    <a:pt x="4311" y="2355"/>
                  </a:cubicBezTo>
                  <a:cubicBezTo>
                    <a:pt x="4292" y="2384"/>
                    <a:pt x="4082" y="2512"/>
                    <a:pt x="4052" y="2512"/>
                  </a:cubicBezTo>
                  <a:cubicBezTo>
                    <a:pt x="4036" y="2512"/>
                    <a:pt x="4008" y="2498"/>
                    <a:pt x="3992" y="2480"/>
                  </a:cubicBezTo>
                  <a:cubicBezTo>
                    <a:pt x="3976" y="2463"/>
                    <a:pt x="3954" y="2448"/>
                    <a:pt x="3943" y="2448"/>
                  </a:cubicBezTo>
                  <a:cubicBezTo>
                    <a:pt x="3932" y="2448"/>
                    <a:pt x="3866" y="2482"/>
                    <a:pt x="3799" y="2523"/>
                  </a:cubicBezTo>
                  <a:lnTo>
                    <a:pt x="3677" y="2599"/>
                  </a:lnTo>
                  <a:lnTo>
                    <a:pt x="3559" y="2538"/>
                  </a:lnTo>
                  <a:cubicBezTo>
                    <a:pt x="3442" y="2477"/>
                    <a:pt x="3437" y="2477"/>
                    <a:pt x="3320" y="2487"/>
                  </a:cubicBezTo>
                  <a:cubicBezTo>
                    <a:pt x="3202" y="2498"/>
                    <a:pt x="3200" y="2498"/>
                    <a:pt x="3183" y="2456"/>
                  </a:cubicBezTo>
                  <a:cubicBezTo>
                    <a:pt x="3172" y="2434"/>
                    <a:pt x="3148" y="2411"/>
                    <a:pt x="3130" y="2408"/>
                  </a:cubicBezTo>
                  <a:cubicBezTo>
                    <a:pt x="3063" y="2395"/>
                    <a:pt x="2805" y="2386"/>
                    <a:pt x="2789" y="2397"/>
                  </a:cubicBezTo>
                  <a:cubicBezTo>
                    <a:pt x="2780" y="2403"/>
                    <a:pt x="2743" y="2485"/>
                    <a:pt x="2708" y="2578"/>
                  </a:cubicBezTo>
                  <a:cubicBezTo>
                    <a:pt x="2618" y="2816"/>
                    <a:pt x="2618" y="2816"/>
                    <a:pt x="2546" y="2816"/>
                  </a:cubicBezTo>
                  <a:cubicBezTo>
                    <a:pt x="2488" y="2816"/>
                    <a:pt x="2477" y="2824"/>
                    <a:pt x="2384" y="2935"/>
                  </a:cubicBezTo>
                  <a:cubicBezTo>
                    <a:pt x="2328" y="3002"/>
                    <a:pt x="2271" y="3055"/>
                    <a:pt x="2258" y="3055"/>
                  </a:cubicBezTo>
                  <a:cubicBezTo>
                    <a:pt x="2245" y="3055"/>
                    <a:pt x="2172" y="3031"/>
                    <a:pt x="2096" y="3003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2" name="Челябинская область"/>
            <p:cNvSpPr>
              <a:spLocks/>
            </p:cNvSpPr>
            <p:nvPr/>
          </p:nvSpPr>
          <p:spPr bwMode="auto">
            <a:xfrm>
              <a:off x="3917157" y="6785791"/>
              <a:ext cx="683418" cy="848224"/>
            </a:xfrm>
            <a:custGeom>
              <a:avLst/>
              <a:gdLst/>
              <a:ahLst/>
              <a:cxnLst>
                <a:cxn ang="0">
                  <a:pos x="203" y="1384"/>
                </a:cxn>
                <a:cxn ang="0">
                  <a:pos x="211" y="1309"/>
                </a:cxn>
                <a:cxn ang="0">
                  <a:pos x="128" y="1207"/>
                </a:cxn>
                <a:cxn ang="0">
                  <a:pos x="42" y="1091"/>
                </a:cxn>
                <a:cxn ang="0">
                  <a:pos x="117" y="915"/>
                </a:cxn>
                <a:cxn ang="0">
                  <a:pos x="338" y="695"/>
                </a:cxn>
                <a:cxn ang="0">
                  <a:pos x="512" y="616"/>
                </a:cxn>
                <a:cxn ang="0">
                  <a:pos x="451" y="431"/>
                </a:cxn>
                <a:cxn ang="0">
                  <a:pos x="247" y="416"/>
                </a:cxn>
                <a:cxn ang="0">
                  <a:pos x="103" y="373"/>
                </a:cxn>
                <a:cxn ang="0">
                  <a:pos x="61" y="290"/>
                </a:cxn>
                <a:cxn ang="0">
                  <a:pos x="31" y="221"/>
                </a:cxn>
                <a:cxn ang="0">
                  <a:pos x="71" y="191"/>
                </a:cxn>
                <a:cxn ang="0">
                  <a:pos x="240" y="187"/>
                </a:cxn>
                <a:cxn ang="0">
                  <a:pos x="431" y="247"/>
                </a:cxn>
                <a:cxn ang="0">
                  <a:pos x="629" y="107"/>
                </a:cxn>
                <a:cxn ang="0">
                  <a:pos x="674" y="0"/>
                </a:cxn>
                <a:cxn ang="0">
                  <a:pos x="1083" y="179"/>
                </a:cxn>
                <a:cxn ang="0">
                  <a:pos x="1138" y="306"/>
                </a:cxn>
                <a:cxn ang="0">
                  <a:pos x="1064" y="485"/>
                </a:cxn>
                <a:cxn ang="0">
                  <a:pos x="917" y="725"/>
                </a:cxn>
                <a:cxn ang="0">
                  <a:pos x="1021" y="776"/>
                </a:cxn>
                <a:cxn ang="0">
                  <a:pos x="1125" y="811"/>
                </a:cxn>
                <a:cxn ang="0">
                  <a:pos x="1091" y="880"/>
                </a:cxn>
                <a:cxn ang="0">
                  <a:pos x="824" y="877"/>
                </a:cxn>
                <a:cxn ang="0">
                  <a:pos x="589" y="901"/>
                </a:cxn>
                <a:cxn ang="0">
                  <a:pos x="603" y="1066"/>
                </a:cxn>
                <a:cxn ang="0">
                  <a:pos x="567" y="1184"/>
                </a:cxn>
                <a:cxn ang="0">
                  <a:pos x="367" y="1192"/>
                </a:cxn>
                <a:cxn ang="0">
                  <a:pos x="331" y="1288"/>
                </a:cxn>
                <a:cxn ang="0">
                  <a:pos x="298" y="1384"/>
                </a:cxn>
                <a:cxn ang="0">
                  <a:pos x="203" y="1384"/>
                </a:cxn>
              </a:cxnLst>
              <a:rect l="0" t="0" r="r" b="b"/>
              <a:pathLst>
                <a:path w="1144" h="1415">
                  <a:moveTo>
                    <a:pt x="203" y="1384"/>
                  </a:moveTo>
                  <a:cubicBezTo>
                    <a:pt x="199" y="1371"/>
                    <a:pt x="202" y="1338"/>
                    <a:pt x="211" y="1309"/>
                  </a:cubicBezTo>
                  <a:cubicBezTo>
                    <a:pt x="234" y="1245"/>
                    <a:pt x="216" y="1221"/>
                    <a:pt x="128" y="1207"/>
                  </a:cubicBezTo>
                  <a:cubicBezTo>
                    <a:pt x="7" y="1187"/>
                    <a:pt x="0" y="1178"/>
                    <a:pt x="42" y="1091"/>
                  </a:cubicBezTo>
                  <a:cubicBezTo>
                    <a:pt x="63" y="1050"/>
                    <a:pt x="96" y="971"/>
                    <a:pt x="117" y="915"/>
                  </a:cubicBezTo>
                  <a:cubicBezTo>
                    <a:pt x="163" y="787"/>
                    <a:pt x="272" y="679"/>
                    <a:pt x="338" y="695"/>
                  </a:cubicBezTo>
                  <a:cubicBezTo>
                    <a:pt x="447" y="722"/>
                    <a:pt x="458" y="717"/>
                    <a:pt x="512" y="616"/>
                  </a:cubicBezTo>
                  <a:cubicBezTo>
                    <a:pt x="597" y="459"/>
                    <a:pt x="578" y="402"/>
                    <a:pt x="451" y="431"/>
                  </a:cubicBezTo>
                  <a:cubicBezTo>
                    <a:pt x="397" y="442"/>
                    <a:pt x="351" y="439"/>
                    <a:pt x="247" y="416"/>
                  </a:cubicBezTo>
                  <a:cubicBezTo>
                    <a:pt x="173" y="400"/>
                    <a:pt x="109" y="381"/>
                    <a:pt x="103" y="373"/>
                  </a:cubicBezTo>
                  <a:cubicBezTo>
                    <a:pt x="96" y="365"/>
                    <a:pt x="77" y="328"/>
                    <a:pt x="61" y="290"/>
                  </a:cubicBezTo>
                  <a:lnTo>
                    <a:pt x="31" y="221"/>
                  </a:lnTo>
                  <a:lnTo>
                    <a:pt x="71" y="191"/>
                  </a:lnTo>
                  <a:cubicBezTo>
                    <a:pt x="139" y="136"/>
                    <a:pt x="175" y="136"/>
                    <a:pt x="240" y="187"/>
                  </a:cubicBezTo>
                  <a:cubicBezTo>
                    <a:pt x="291" y="229"/>
                    <a:pt x="320" y="237"/>
                    <a:pt x="431" y="247"/>
                  </a:cubicBezTo>
                  <a:cubicBezTo>
                    <a:pt x="581" y="261"/>
                    <a:pt x="578" y="263"/>
                    <a:pt x="629" y="107"/>
                  </a:cubicBezTo>
                  <a:cubicBezTo>
                    <a:pt x="648" y="48"/>
                    <a:pt x="669" y="0"/>
                    <a:pt x="674" y="0"/>
                  </a:cubicBezTo>
                  <a:cubicBezTo>
                    <a:pt x="707" y="0"/>
                    <a:pt x="1043" y="147"/>
                    <a:pt x="1083" y="179"/>
                  </a:cubicBezTo>
                  <a:cubicBezTo>
                    <a:pt x="1122" y="210"/>
                    <a:pt x="1131" y="231"/>
                    <a:pt x="1138" y="306"/>
                  </a:cubicBezTo>
                  <a:cubicBezTo>
                    <a:pt x="1144" y="395"/>
                    <a:pt x="1144" y="395"/>
                    <a:pt x="1064" y="485"/>
                  </a:cubicBezTo>
                  <a:cubicBezTo>
                    <a:pt x="983" y="575"/>
                    <a:pt x="917" y="682"/>
                    <a:pt x="917" y="725"/>
                  </a:cubicBezTo>
                  <a:cubicBezTo>
                    <a:pt x="917" y="739"/>
                    <a:pt x="955" y="759"/>
                    <a:pt x="1021" y="776"/>
                  </a:cubicBezTo>
                  <a:cubicBezTo>
                    <a:pt x="1079" y="792"/>
                    <a:pt x="1125" y="808"/>
                    <a:pt x="1125" y="811"/>
                  </a:cubicBezTo>
                  <a:cubicBezTo>
                    <a:pt x="1125" y="816"/>
                    <a:pt x="1109" y="847"/>
                    <a:pt x="1091" y="880"/>
                  </a:cubicBezTo>
                  <a:cubicBezTo>
                    <a:pt x="1050" y="954"/>
                    <a:pt x="1034" y="954"/>
                    <a:pt x="824" y="877"/>
                  </a:cubicBezTo>
                  <a:cubicBezTo>
                    <a:pt x="675" y="823"/>
                    <a:pt x="639" y="827"/>
                    <a:pt x="589" y="901"/>
                  </a:cubicBezTo>
                  <a:cubicBezTo>
                    <a:pt x="565" y="939"/>
                    <a:pt x="565" y="949"/>
                    <a:pt x="603" y="1066"/>
                  </a:cubicBezTo>
                  <a:cubicBezTo>
                    <a:pt x="645" y="1199"/>
                    <a:pt x="637" y="1223"/>
                    <a:pt x="567" y="1184"/>
                  </a:cubicBezTo>
                  <a:cubicBezTo>
                    <a:pt x="520" y="1159"/>
                    <a:pt x="395" y="1163"/>
                    <a:pt x="367" y="1192"/>
                  </a:cubicBezTo>
                  <a:cubicBezTo>
                    <a:pt x="354" y="1205"/>
                    <a:pt x="338" y="1248"/>
                    <a:pt x="331" y="1288"/>
                  </a:cubicBezTo>
                  <a:cubicBezTo>
                    <a:pt x="327" y="1328"/>
                    <a:pt x="311" y="1371"/>
                    <a:pt x="298" y="1384"/>
                  </a:cubicBezTo>
                  <a:cubicBezTo>
                    <a:pt x="267" y="1415"/>
                    <a:pt x="215" y="1415"/>
                    <a:pt x="203" y="1384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3" name="Чеченская республика"/>
            <p:cNvSpPr>
              <a:spLocks/>
            </p:cNvSpPr>
            <p:nvPr/>
          </p:nvSpPr>
          <p:spPr bwMode="auto">
            <a:xfrm>
              <a:off x="1090613" y="8120075"/>
              <a:ext cx="302419" cy="219204"/>
            </a:xfrm>
            <a:custGeom>
              <a:avLst/>
              <a:gdLst/>
              <a:ahLst/>
              <a:cxnLst>
                <a:cxn ang="0">
                  <a:pos x="21" y="312"/>
                </a:cxn>
                <a:cxn ang="0">
                  <a:pos x="5" y="243"/>
                </a:cxn>
                <a:cxn ang="0">
                  <a:pos x="192" y="113"/>
                </a:cxn>
                <a:cxn ang="0">
                  <a:pos x="397" y="30"/>
                </a:cxn>
                <a:cxn ang="0">
                  <a:pos x="456" y="62"/>
                </a:cxn>
                <a:cxn ang="0">
                  <a:pos x="432" y="153"/>
                </a:cxn>
                <a:cxn ang="0">
                  <a:pos x="352" y="254"/>
                </a:cxn>
                <a:cxn ang="0">
                  <a:pos x="326" y="329"/>
                </a:cxn>
                <a:cxn ang="0">
                  <a:pos x="211" y="341"/>
                </a:cxn>
                <a:cxn ang="0">
                  <a:pos x="70" y="358"/>
                </a:cxn>
                <a:cxn ang="0">
                  <a:pos x="21" y="312"/>
                </a:cxn>
              </a:cxnLst>
              <a:rect l="0" t="0" r="r" b="b"/>
              <a:pathLst>
                <a:path w="512" h="363">
                  <a:moveTo>
                    <a:pt x="21" y="312"/>
                  </a:moveTo>
                  <a:cubicBezTo>
                    <a:pt x="6" y="283"/>
                    <a:pt x="0" y="251"/>
                    <a:pt x="5" y="243"/>
                  </a:cubicBezTo>
                  <a:cubicBezTo>
                    <a:pt x="11" y="233"/>
                    <a:pt x="94" y="176"/>
                    <a:pt x="192" y="113"/>
                  </a:cubicBezTo>
                  <a:cubicBezTo>
                    <a:pt x="365" y="1"/>
                    <a:pt x="368" y="0"/>
                    <a:pt x="397" y="30"/>
                  </a:cubicBezTo>
                  <a:cubicBezTo>
                    <a:pt x="413" y="48"/>
                    <a:pt x="440" y="62"/>
                    <a:pt x="456" y="62"/>
                  </a:cubicBezTo>
                  <a:cubicBezTo>
                    <a:pt x="512" y="62"/>
                    <a:pt x="494" y="123"/>
                    <a:pt x="432" y="153"/>
                  </a:cubicBezTo>
                  <a:cubicBezTo>
                    <a:pt x="389" y="174"/>
                    <a:pt x="371" y="195"/>
                    <a:pt x="352" y="254"/>
                  </a:cubicBezTo>
                  <a:lnTo>
                    <a:pt x="326" y="329"/>
                  </a:lnTo>
                  <a:lnTo>
                    <a:pt x="211" y="341"/>
                  </a:lnTo>
                  <a:cubicBezTo>
                    <a:pt x="149" y="347"/>
                    <a:pt x="85" y="355"/>
                    <a:pt x="70" y="358"/>
                  </a:cubicBezTo>
                  <a:cubicBezTo>
                    <a:pt x="54" y="363"/>
                    <a:pt x="37" y="347"/>
                    <a:pt x="21" y="312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4" name="Республика Чувашия"/>
            <p:cNvSpPr>
              <a:spLocks/>
            </p:cNvSpPr>
            <p:nvPr/>
          </p:nvSpPr>
          <p:spPr bwMode="auto">
            <a:xfrm>
              <a:off x="2788444" y="6004281"/>
              <a:ext cx="285750" cy="295449"/>
            </a:xfrm>
            <a:custGeom>
              <a:avLst/>
              <a:gdLst/>
              <a:ahLst/>
              <a:cxnLst>
                <a:cxn ang="0">
                  <a:pos x="56" y="448"/>
                </a:cxn>
                <a:cxn ang="0">
                  <a:pos x="21" y="357"/>
                </a:cxn>
                <a:cxn ang="0">
                  <a:pos x="24" y="287"/>
                </a:cxn>
                <a:cxn ang="0">
                  <a:pos x="63" y="208"/>
                </a:cxn>
                <a:cxn ang="0">
                  <a:pos x="119" y="101"/>
                </a:cxn>
                <a:cxn ang="0">
                  <a:pos x="180" y="7"/>
                </a:cxn>
                <a:cxn ang="0">
                  <a:pos x="325" y="19"/>
                </a:cxn>
                <a:cxn ang="0">
                  <a:pos x="418" y="42"/>
                </a:cxn>
                <a:cxn ang="0">
                  <a:pos x="447" y="128"/>
                </a:cxn>
                <a:cxn ang="0">
                  <a:pos x="484" y="243"/>
                </a:cxn>
                <a:cxn ang="0">
                  <a:pos x="399" y="315"/>
                </a:cxn>
                <a:cxn ang="0">
                  <a:pos x="311" y="411"/>
                </a:cxn>
                <a:cxn ang="0">
                  <a:pos x="191" y="483"/>
                </a:cxn>
                <a:cxn ang="0">
                  <a:pos x="56" y="448"/>
                </a:cxn>
              </a:cxnLst>
              <a:rect l="0" t="0" r="r" b="b"/>
              <a:pathLst>
                <a:path w="490" h="490">
                  <a:moveTo>
                    <a:pt x="56" y="448"/>
                  </a:moveTo>
                  <a:cubicBezTo>
                    <a:pt x="10" y="410"/>
                    <a:pt x="7" y="402"/>
                    <a:pt x="21" y="357"/>
                  </a:cubicBezTo>
                  <a:cubicBezTo>
                    <a:pt x="32" y="328"/>
                    <a:pt x="32" y="299"/>
                    <a:pt x="24" y="287"/>
                  </a:cubicBezTo>
                  <a:cubicBezTo>
                    <a:pt x="0" y="248"/>
                    <a:pt x="8" y="232"/>
                    <a:pt x="63" y="208"/>
                  </a:cubicBezTo>
                  <a:cubicBezTo>
                    <a:pt x="109" y="186"/>
                    <a:pt x="114" y="176"/>
                    <a:pt x="119" y="101"/>
                  </a:cubicBezTo>
                  <a:cubicBezTo>
                    <a:pt x="124" y="19"/>
                    <a:pt x="125" y="16"/>
                    <a:pt x="180" y="7"/>
                  </a:cubicBezTo>
                  <a:cubicBezTo>
                    <a:pt x="210" y="0"/>
                    <a:pt x="274" y="7"/>
                    <a:pt x="325" y="19"/>
                  </a:cubicBezTo>
                  <a:lnTo>
                    <a:pt x="418" y="42"/>
                  </a:lnTo>
                  <a:lnTo>
                    <a:pt x="447" y="128"/>
                  </a:lnTo>
                  <a:cubicBezTo>
                    <a:pt x="461" y="176"/>
                    <a:pt x="479" y="227"/>
                    <a:pt x="484" y="243"/>
                  </a:cubicBezTo>
                  <a:cubicBezTo>
                    <a:pt x="490" y="264"/>
                    <a:pt x="471" y="282"/>
                    <a:pt x="399" y="315"/>
                  </a:cubicBezTo>
                  <a:cubicBezTo>
                    <a:pt x="311" y="357"/>
                    <a:pt x="306" y="363"/>
                    <a:pt x="311" y="411"/>
                  </a:cubicBezTo>
                  <a:cubicBezTo>
                    <a:pt x="316" y="471"/>
                    <a:pt x="309" y="474"/>
                    <a:pt x="191" y="483"/>
                  </a:cubicBezTo>
                  <a:cubicBezTo>
                    <a:pt x="119" y="490"/>
                    <a:pt x="101" y="485"/>
                    <a:pt x="56" y="448"/>
                  </a:cubicBezTo>
                  <a:close/>
                </a:path>
              </a:pathLst>
            </a:custGeom>
            <a:solidFill>
              <a:srgbClr val="204B82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5" name="Чукотский автономный округ"/>
            <p:cNvSpPr>
              <a:spLocks/>
            </p:cNvSpPr>
            <p:nvPr/>
          </p:nvSpPr>
          <p:spPr bwMode="auto">
            <a:xfrm>
              <a:off x="12656344" y="0"/>
              <a:ext cx="2059781" cy="2630447"/>
            </a:xfrm>
            <a:custGeom>
              <a:avLst/>
              <a:gdLst/>
              <a:ahLst/>
              <a:cxnLst>
                <a:cxn ang="0">
                  <a:pos x="785" y="4252"/>
                </a:cxn>
                <a:cxn ang="0">
                  <a:pos x="620" y="4149"/>
                </a:cxn>
                <a:cxn ang="0">
                  <a:pos x="363" y="4159"/>
                </a:cxn>
                <a:cxn ang="0">
                  <a:pos x="236" y="3919"/>
                </a:cxn>
                <a:cxn ang="0">
                  <a:pos x="348" y="3623"/>
                </a:cxn>
                <a:cxn ang="0">
                  <a:pos x="419" y="3405"/>
                </a:cxn>
                <a:cxn ang="0">
                  <a:pos x="22" y="3180"/>
                </a:cxn>
                <a:cxn ang="0">
                  <a:pos x="332" y="2616"/>
                </a:cxn>
                <a:cxn ang="0">
                  <a:pos x="547" y="2541"/>
                </a:cxn>
                <a:cxn ang="0">
                  <a:pos x="758" y="2248"/>
                </a:cxn>
                <a:cxn ang="0">
                  <a:pos x="449" y="2175"/>
                </a:cxn>
                <a:cxn ang="0">
                  <a:pos x="673" y="1610"/>
                </a:cxn>
                <a:cxn ang="0">
                  <a:pos x="1940" y="639"/>
                </a:cxn>
                <a:cxn ang="0">
                  <a:pos x="2180" y="701"/>
                </a:cxn>
                <a:cxn ang="0">
                  <a:pos x="2241" y="485"/>
                </a:cxn>
                <a:cxn ang="0">
                  <a:pos x="2204" y="288"/>
                </a:cxn>
                <a:cxn ang="0">
                  <a:pos x="2523" y="4"/>
                </a:cxn>
                <a:cxn ang="0">
                  <a:pos x="2660" y="92"/>
                </a:cxn>
                <a:cxn ang="0">
                  <a:pos x="2868" y="431"/>
                </a:cxn>
                <a:cxn ang="0">
                  <a:pos x="3006" y="639"/>
                </a:cxn>
                <a:cxn ang="0">
                  <a:pos x="2723" y="858"/>
                </a:cxn>
                <a:cxn ang="0">
                  <a:pos x="2484" y="1095"/>
                </a:cxn>
                <a:cxn ang="0">
                  <a:pos x="2166" y="1325"/>
                </a:cxn>
                <a:cxn ang="0">
                  <a:pos x="2371" y="1477"/>
                </a:cxn>
                <a:cxn ang="0">
                  <a:pos x="2588" y="1655"/>
                </a:cxn>
                <a:cxn ang="0">
                  <a:pos x="2550" y="1885"/>
                </a:cxn>
                <a:cxn ang="0">
                  <a:pos x="2792" y="1975"/>
                </a:cxn>
                <a:cxn ang="0">
                  <a:pos x="3206" y="1920"/>
                </a:cxn>
                <a:cxn ang="0">
                  <a:pos x="3472" y="1978"/>
                </a:cxn>
                <a:cxn ang="0">
                  <a:pos x="3294" y="2487"/>
                </a:cxn>
                <a:cxn ang="0">
                  <a:pos x="3228" y="2783"/>
                </a:cxn>
                <a:cxn ang="0">
                  <a:pos x="3116" y="2855"/>
                </a:cxn>
                <a:cxn ang="0">
                  <a:pos x="3036" y="3170"/>
                </a:cxn>
                <a:cxn ang="0">
                  <a:pos x="2995" y="3383"/>
                </a:cxn>
                <a:cxn ang="0">
                  <a:pos x="2710" y="3450"/>
                </a:cxn>
                <a:cxn ang="0">
                  <a:pos x="2552" y="3391"/>
                </a:cxn>
                <a:cxn ang="0">
                  <a:pos x="2144" y="3381"/>
                </a:cxn>
                <a:cxn ang="0">
                  <a:pos x="1942" y="3544"/>
                </a:cxn>
                <a:cxn ang="0">
                  <a:pos x="1628" y="4002"/>
                </a:cxn>
                <a:cxn ang="0">
                  <a:pos x="1318" y="4221"/>
                </a:cxn>
                <a:cxn ang="0">
                  <a:pos x="904" y="4298"/>
                </a:cxn>
              </a:cxnLst>
              <a:rect l="0" t="0" r="r" b="b"/>
              <a:pathLst>
                <a:path w="3472" h="4365">
                  <a:moveTo>
                    <a:pt x="904" y="4298"/>
                  </a:moveTo>
                  <a:cubicBezTo>
                    <a:pt x="833" y="4239"/>
                    <a:pt x="824" y="4234"/>
                    <a:pt x="785" y="4252"/>
                  </a:cubicBezTo>
                  <a:cubicBezTo>
                    <a:pt x="747" y="4269"/>
                    <a:pt x="739" y="4264"/>
                    <a:pt x="681" y="4210"/>
                  </a:cubicBezTo>
                  <a:lnTo>
                    <a:pt x="620" y="4149"/>
                  </a:lnTo>
                  <a:lnTo>
                    <a:pt x="492" y="4154"/>
                  </a:lnTo>
                  <a:lnTo>
                    <a:pt x="363" y="4159"/>
                  </a:lnTo>
                  <a:lnTo>
                    <a:pt x="300" y="4090"/>
                  </a:lnTo>
                  <a:cubicBezTo>
                    <a:pt x="240" y="4024"/>
                    <a:pt x="236" y="4015"/>
                    <a:pt x="236" y="3919"/>
                  </a:cubicBezTo>
                  <a:cubicBezTo>
                    <a:pt x="236" y="3826"/>
                    <a:pt x="241" y="3812"/>
                    <a:pt x="292" y="3749"/>
                  </a:cubicBezTo>
                  <a:cubicBezTo>
                    <a:pt x="334" y="3700"/>
                    <a:pt x="348" y="3666"/>
                    <a:pt x="348" y="3623"/>
                  </a:cubicBezTo>
                  <a:cubicBezTo>
                    <a:pt x="348" y="3581"/>
                    <a:pt x="363" y="3546"/>
                    <a:pt x="400" y="3501"/>
                  </a:cubicBezTo>
                  <a:cubicBezTo>
                    <a:pt x="449" y="3439"/>
                    <a:pt x="449" y="3439"/>
                    <a:pt x="419" y="3405"/>
                  </a:cubicBezTo>
                  <a:cubicBezTo>
                    <a:pt x="361" y="3341"/>
                    <a:pt x="244" y="3268"/>
                    <a:pt x="140" y="3231"/>
                  </a:cubicBezTo>
                  <a:cubicBezTo>
                    <a:pt x="83" y="3210"/>
                    <a:pt x="30" y="3188"/>
                    <a:pt x="22" y="3180"/>
                  </a:cubicBezTo>
                  <a:cubicBezTo>
                    <a:pt x="0" y="3160"/>
                    <a:pt x="48" y="3069"/>
                    <a:pt x="179" y="2887"/>
                  </a:cubicBezTo>
                  <a:cubicBezTo>
                    <a:pt x="316" y="2698"/>
                    <a:pt x="332" y="2669"/>
                    <a:pt x="332" y="2616"/>
                  </a:cubicBezTo>
                  <a:cubicBezTo>
                    <a:pt x="332" y="2594"/>
                    <a:pt x="342" y="2570"/>
                    <a:pt x="352" y="2564"/>
                  </a:cubicBezTo>
                  <a:cubicBezTo>
                    <a:pt x="363" y="2557"/>
                    <a:pt x="451" y="2548"/>
                    <a:pt x="547" y="2541"/>
                  </a:cubicBezTo>
                  <a:cubicBezTo>
                    <a:pt x="657" y="2533"/>
                    <a:pt x="728" y="2522"/>
                    <a:pt x="740" y="2508"/>
                  </a:cubicBezTo>
                  <a:cubicBezTo>
                    <a:pt x="768" y="2479"/>
                    <a:pt x="782" y="2277"/>
                    <a:pt x="758" y="2248"/>
                  </a:cubicBezTo>
                  <a:cubicBezTo>
                    <a:pt x="747" y="2232"/>
                    <a:pt x="700" y="2223"/>
                    <a:pt x="620" y="2220"/>
                  </a:cubicBezTo>
                  <a:cubicBezTo>
                    <a:pt x="524" y="2215"/>
                    <a:pt x="491" y="2207"/>
                    <a:pt x="449" y="2175"/>
                  </a:cubicBezTo>
                  <a:cubicBezTo>
                    <a:pt x="420" y="2154"/>
                    <a:pt x="396" y="2125"/>
                    <a:pt x="396" y="2114"/>
                  </a:cubicBezTo>
                  <a:cubicBezTo>
                    <a:pt x="396" y="2092"/>
                    <a:pt x="572" y="1770"/>
                    <a:pt x="673" y="1610"/>
                  </a:cubicBezTo>
                  <a:cubicBezTo>
                    <a:pt x="723" y="1530"/>
                    <a:pt x="908" y="1357"/>
                    <a:pt x="1134" y="1183"/>
                  </a:cubicBezTo>
                  <a:cubicBezTo>
                    <a:pt x="1356" y="1010"/>
                    <a:pt x="1907" y="639"/>
                    <a:pt x="1940" y="639"/>
                  </a:cubicBezTo>
                  <a:cubicBezTo>
                    <a:pt x="1958" y="639"/>
                    <a:pt x="2012" y="653"/>
                    <a:pt x="2060" y="671"/>
                  </a:cubicBezTo>
                  <a:cubicBezTo>
                    <a:pt x="2108" y="688"/>
                    <a:pt x="2163" y="703"/>
                    <a:pt x="2180" y="701"/>
                  </a:cubicBezTo>
                  <a:cubicBezTo>
                    <a:pt x="2224" y="701"/>
                    <a:pt x="2387" y="586"/>
                    <a:pt x="2395" y="551"/>
                  </a:cubicBezTo>
                  <a:cubicBezTo>
                    <a:pt x="2403" y="511"/>
                    <a:pt x="2374" y="498"/>
                    <a:pt x="2241" y="485"/>
                  </a:cubicBezTo>
                  <a:cubicBezTo>
                    <a:pt x="2123" y="474"/>
                    <a:pt x="2099" y="456"/>
                    <a:pt x="2148" y="415"/>
                  </a:cubicBezTo>
                  <a:cubicBezTo>
                    <a:pt x="2161" y="404"/>
                    <a:pt x="2187" y="348"/>
                    <a:pt x="2204" y="288"/>
                  </a:cubicBezTo>
                  <a:cubicBezTo>
                    <a:pt x="2236" y="183"/>
                    <a:pt x="2236" y="181"/>
                    <a:pt x="2368" y="96"/>
                  </a:cubicBezTo>
                  <a:cubicBezTo>
                    <a:pt x="2438" y="48"/>
                    <a:pt x="2508" y="7"/>
                    <a:pt x="2523" y="4"/>
                  </a:cubicBezTo>
                  <a:cubicBezTo>
                    <a:pt x="2537" y="0"/>
                    <a:pt x="2574" y="20"/>
                    <a:pt x="2604" y="45"/>
                  </a:cubicBezTo>
                  <a:lnTo>
                    <a:pt x="2660" y="92"/>
                  </a:lnTo>
                  <a:lnTo>
                    <a:pt x="2632" y="200"/>
                  </a:lnTo>
                  <a:cubicBezTo>
                    <a:pt x="2584" y="388"/>
                    <a:pt x="2576" y="380"/>
                    <a:pt x="2868" y="431"/>
                  </a:cubicBezTo>
                  <a:cubicBezTo>
                    <a:pt x="2972" y="448"/>
                    <a:pt x="3068" y="471"/>
                    <a:pt x="3080" y="480"/>
                  </a:cubicBezTo>
                  <a:cubicBezTo>
                    <a:pt x="3132" y="525"/>
                    <a:pt x="3080" y="639"/>
                    <a:pt x="3006" y="639"/>
                  </a:cubicBezTo>
                  <a:cubicBezTo>
                    <a:pt x="2950" y="639"/>
                    <a:pt x="2929" y="656"/>
                    <a:pt x="2844" y="772"/>
                  </a:cubicBezTo>
                  <a:cubicBezTo>
                    <a:pt x="2780" y="860"/>
                    <a:pt x="2774" y="866"/>
                    <a:pt x="2723" y="858"/>
                  </a:cubicBezTo>
                  <a:cubicBezTo>
                    <a:pt x="2678" y="850"/>
                    <a:pt x="2657" y="858"/>
                    <a:pt x="2590" y="912"/>
                  </a:cubicBezTo>
                  <a:cubicBezTo>
                    <a:pt x="2507" y="978"/>
                    <a:pt x="2500" y="989"/>
                    <a:pt x="2484" y="1095"/>
                  </a:cubicBezTo>
                  <a:cubicBezTo>
                    <a:pt x="2464" y="1223"/>
                    <a:pt x="2473" y="1215"/>
                    <a:pt x="2328" y="1204"/>
                  </a:cubicBezTo>
                  <a:cubicBezTo>
                    <a:pt x="2166" y="1192"/>
                    <a:pt x="2150" y="1204"/>
                    <a:pt x="2166" y="1325"/>
                  </a:cubicBezTo>
                  <a:cubicBezTo>
                    <a:pt x="2172" y="1368"/>
                    <a:pt x="2185" y="1416"/>
                    <a:pt x="2195" y="1429"/>
                  </a:cubicBezTo>
                  <a:cubicBezTo>
                    <a:pt x="2206" y="1445"/>
                    <a:pt x="2272" y="1463"/>
                    <a:pt x="2371" y="1477"/>
                  </a:cubicBezTo>
                  <a:cubicBezTo>
                    <a:pt x="2457" y="1490"/>
                    <a:pt x="2536" y="1506"/>
                    <a:pt x="2542" y="1514"/>
                  </a:cubicBezTo>
                  <a:cubicBezTo>
                    <a:pt x="2550" y="1522"/>
                    <a:pt x="2571" y="1584"/>
                    <a:pt x="2588" y="1655"/>
                  </a:cubicBezTo>
                  <a:lnTo>
                    <a:pt x="2620" y="1781"/>
                  </a:lnTo>
                  <a:lnTo>
                    <a:pt x="2550" y="1885"/>
                  </a:lnTo>
                  <a:cubicBezTo>
                    <a:pt x="2462" y="2012"/>
                    <a:pt x="2470" y="2031"/>
                    <a:pt x="2611" y="2031"/>
                  </a:cubicBezTo>
                  <a:cubicBezTo>
                    <a:pt x="2697" y="2031"/>
                    <a:pt x="2720" y="2023"/>
                    <a:pt x="2792" y="1975"/>
                  </a:cubicBezTo>
                  <a:cubicBezTo>
                    <a:pt x="2884" y="1912"/>
                    <a:pt x="2894" y="1911"/>
                    <a:pt x="3020" y="1936"/>
                  </a:cubicBezTo>
                  <a:cubicBezTo>
                    <a:pt x="3099" y="1952"/>
                    <a:pt x="3120" y="1951"/>
                    <a:pt x="3206" y="1920"/>
                  </a:cubicBezTo>
                  <a:cubicBezTo>
                    <a:pt x="3334" y="1876"/>
                    <a:pt x="3374" y="1877"/>
                    <a:pt x="3427" y="1932"/>
                  </a:cubicBezTo>
                  <a:lnTo>
                    <a:pt x="3472" y="1978"/>
                  </a:lnTo>
                  <a:lnTo>
                    <a:pt x="3232" y="2234"/>
                  </a:lnTo>
                  <a:lnTo>
                    <a:pt x="3294" y="2487"/>
                  </a:lnTo>
                  <a:cubicBezTo>
                    <a:pt x="3329" y="2626"/>
                    <a:pt x="3355" y="2749"/>
                    <a:pt x="3350" y="2760"/>
                  </a:cubicBezTo>
                  <a:cubicBezTo>
                    <a:pt x="3344" y="2776"/>
                    <a:pt x="3308" y="2783"/>
                    <a:pt x="3228" y="2783"/>
                  </a:cubicBezTo>
                  <a:lnTo>
                    <a:pt x="3116" y="2783"/>
                  </a:lnTo>
                  <a:lnTo>
                    <a:pt x="3116" y="2855"/>
                  </a:lnTo>
                  <a:cubicBezTo>
                    <a:pt x="3116" y="2896"/>
                    <a:pt x="3099" y="2968"/>
                    <a:pt x="3076" y="3023"/>
                  </a:cubicBezTo>
                  <a:cubicBezTo>
                    <a:pt x="3054" y="3074"/>
                    <a:pt x="3036" y="3141"/>
                    <a:pt x="3036" y="3170"/>
                  </a:cubicBezTo>
                  <a:cubicBezTo>
                    <a:pt x="3036" y="3199"/>
                    <a:pt x="3027" y="3258"/>
                    <a:pt x="3016" y="3303"/>
                  </a:cubicBezTo>
                  <a:lnTo>
                    <a:pt x="2995" y="3383"/>
                  </a:lnTo>
                  <a:lnTo>
                    <a:pt x="2883" y="3391"/>
                  </a:lnTo>
                  <a:cubicBezTo>
                    <a:pt x="2784" y="3397"/>
                    <a:pt x="2763" y="3405"/>
                    <a:pt x="2710" y="3450"/>
                  </a:cubicBezTo>
                  <a:cubicBezTo>
                    <a:pt x="2678" y="3479"/>
                    <a:pt x="2643" y="3503"/>
                    <a:pt x="2632" y="3503"/>
                  </a:cubicBezTo>
                  <a:cubicBezTo>
                    <a:pt x="2622" y="3501"/>
                    <a:pt x="2585" y="3452"/>
                    <a:pt x="2552" y="3391"/>
                  </a:cubicBezTo>
                  <a:cubicBezTo>
                    <a:pt x="2484" y="3263"/>
                    <a:pt x="2481" y="3263"/>
                    <a:pt x="2310" y="3303"/>
                  </a:cubicBezTo>
                  <a:cubicBezTo>
                    <a:pt x="2171" y="3335"/>
                    <a:pt x="2163" y="3338"/>
                    <a:pt x="2144" y="3381"/>
                  </a:cubicBezTo>
                  <a:cubicBezTo>
                    <a:pt x="2132" y="3408"/>
                    <a:pt x="2108" y="3423"/>
                    <a:pt x="2065" y="3429"/>
                  </a:cubicBezTo>
                  <a:cubicBezTo>
                    <a:pt x="2011" y="3439"/>
                    <a:pt x="1998" y="3452"/>
                    <a:pt x="1942" y="3544"/>
                  </a:cubicBezTo>
                  <a:cubicBezTo>
                    <a:pt x="1908" y="3602"/>
                    <a:pt x="1841" y="3682"/>
                    <a:pt x="1795" y="3722"/>
                  </a:cubicBezTo>
                  <a:cubicBezTo>
                    <a:pt x="1664" y="3834"/>
                    <a:pt x="1628" y="3893"/>
                    <a:pt x="1628" y="4002"/>
                  </a:cubicBezTo>
                  <a:cubicBezTo>
                    <a:pt x="1628" y="4111"/>
                    <a:pt x="1601" y="4136"/>
                    <a:pt x="1467" y="4152"/>
                  </a:cubicBezTo>
                  <a:cubicBezTo>
                    <a:pt x="1400" y="4160"/>
                    <a:pt x="1369" y="4173"/>
                    <a:pt x="1318" y="4221"/>
                  </a:cubicBezTo>
                  <a:cubicBezTo>
                    <a:pt x="1262" y="4271"/>
                    <a:pt x="1052" y="4365"/>
                    <a:pt x="996" y="4365"/>
                  </a:cubicBezTo>
                  <a:cubicBezTo>
                    <a:pt x="988" y="4365"/>
                    <a:pt x="945" y="4335"/>
                    <a:pt x="904" y="4298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6" name="Ямало-Ненецкий автономный округ"/>
            <p:cNvSpPr>
              <a:spLocks/>
            </p:cNvSpPr>
            <p:nvPr/>
          </p:nvSpPr>
          <p:spPr bwMode="auto">
            <a:xfrm>
              <a:off x="5379244" y="3688344"/>
              <a:ext cx="2095500" cy="2497019"/>
            </a:xfrm>
            <a:custGeom>
              <a:avLst/>
              <a:gdLst/>
              <a:ahLst/>
              <a:cxnLst>
                <a:cxn ang="0">
                  <a:pos x="2952" y="4048"/>
                </a:cxn>
                <a:cxn ang="0">
                  <a:pos x="2578" y="3920"/>
                </a:cxn>
                <a:cxn ang="0">
                  <a:pos x="2208" y="4000"/>
                </a:cxn>
                <a:cxn ang="0">
                  <a:pos x="1848" y="3736"/>
                </a:cxn>
                <a:cxn ang="0">
                  <a:pos x="1383" y="3535"/>
                </a:cxn>
                <a:cxn ang="0">
                  <a:pos x="1221" y="3403"/>
                </a:cxn>
                <a:cxn ang="0">
                  <a:pos x="1079" y="3064"/>
                </a:cxn>
                <a:cxn ang="0">
                  <a:pos x="840" y="3023"/>
                </a:cxn>
                <a:cxn ang="0">
                  <a:pos x="674" y="3015"/>
                </a:cxn>
                <a:cxn ang="0">
                  <a:pos x="253" y="2735"/>
                </a:cxn>
                <a:cxn ang="0">
                  <a:pos x="50" y="2493"/>
                </a:cxn>
                <a:cxn ang="0">
                  <a:pos x="90" y="2178"/>
                </a:cxn>
                <a:cxn ang="0">
                  <a:pos x="264" y="2087"/>
                </a:cxn>
                <a:cxn ang="0">
                  <a:pos x="789" y="1843"/>
                </a:cxn>
                <a:cxn ang="0">
                  <a:pos x="920" y="1583"/>
                </a:cxn>
                <a:cxn ang="0">
                  <a:pos x="970" y="1349"/>
                </a:cxn>
                <a:cxn ang="0">
                  <a:pos x="927" y="1120"/>
                </a:cxn>
                <a:cxn ang="0">
                  <a:pos x="1292" y="1600"/>
                </a:cxn>
                <a:cxn ang="0">
                  <a:pos x="1410" y="1338"/>
                </a:cxn>
                <a:cxn ang="0">
                  <a:pos x="1348" y="1066"/>
                </a:cxn>
                <a:cxn ang="0">
                  <a:pos x="1325" y="968"/>
                </a:cxn>
                <a:cxn ang="0">
                  <a:pos x="1455" y="623"/>
                </a:cxn>
                <a:cxn ang="0">
                  <a:pos x="1840" y="167"/>
                </a:cxn>
                <a:cxn ang="0">
                  <a:pos x="2221" y="80"/>
                </a:cxn>
                <a:cxn ang="0">
                  <a:pos x="2103" y="394"/>
                </a:cxn>
                <a:cxn ang="0">
                  <a:pos x="2018" y="691"/>
                </a:cxn>
                <a:cxn ang="0">
                  <a:pos x="1960" y="1067"/>
                </a:cxn>
                <a:cxn ang="0">
                  <a:pos x="1848" y="1463"/>
                </a:cxn>
                <a:cxn ang="0">
                  <a:pos x="1930" y="1690"/>
                </a:cxn>
                <a:cxn ang="0">
                  <a:pos x="1784" y="1936"/>
                </a:cxn>
                <a:cxn ang="0">
                  <a:pos x="1503" y="2176"/>
                </a:cxn>
                <a:cxn ang="0">
                  <a:pos x="1213" y="2283"/>
                </a:cxn>
                <a:cxn ang="0">
                  <a:pos x="1885" y="2282"/>
                </a:cxn>
                <a:cxn ang="0">
                  <a:pos x="2136" y="2079"/>
                </a:cxn>
                <a:cxn ang="0">
                  <a:pos x="2244" y="1655"/>
                </a:cxn>
                <a:cxn ang="0">
                  <a:pos x="2501" y="1984"/>
                </a:cxn>
                <a:cxn ang="0">
                  <a:pos x="2652" y="1919"/>
                </a:cxn>
                <a:cxn ang="0">
                  <a:pos x="2616" y="1655"/>
                </a:cxn>
                <a:cxn ang="0">
                  <a:pos x="2274" y="1448"/>
                </a:cxn>
                <a:cxn ang="0">
                  <a:pos x="2216" y="1112"/>
                </a:cxn>
                <a:cxn ang="0">
                  <a:pos x="2258" y="792"/>
                </a:cxn>
                <a:cxn ang="0">
                  <a:pos x="2517" y="365"/>
                </a:cxn>
                <a:cxn ang="0">
                  <a:pos x="2408" y="703"/>
                </a:cxn>
                <a:cxn ang="0">
                  <a:pos x="2856" y="834"/>
                </a:cxn>
                <a:cxn ang="0">
                  <a:pos x="2648" y="555"/>
                </a:cxn>
                <a:cxn ang="0">
                  <a:pos x="2842" y="559"/>
                </a:cxn>
                <a:cxn ang="0">
                  <a:pos x="2808" y="327"/>
                </a:cxn>
                <a:cxn ang="0">
                  <a:pos x="2888" y="437"/>
                </a:cxn>
                <a:cxn ang="0">
                  <a:pos x="3053" y="610"/>
                </a:cxn>
                <a:cxn ang="0">
                  <a:pos x="2904" y="778"/>
                </a:cxn>
                <a:cxn ang="0">
                  <a:pos x="3031" y="1090"/>
                </a:cxn>
                <a:cxn ang="0">
                  <a:pos x="2786" y="1339"/>
                </a:cxn>
                <a:cxn ang="0">
                  <a:pos x="3052" y="1621"/>
                </a:cxn>
                <a:cxn ang="0">
                  <a:pos x="3184" y="1741"/>
                </a:cxn>
                <a:cxn ang="0">
                  <a:pos x="3144" y="2015"/>
                </a:cxn>
                <a:cxn ang="0">
                  <a:pos x="3082" y="2298"/>
                </a:cxn>
                <a:cxn ang="0">
                  <a:pos x="3205" y="2752"/>
                </a:cxn>
                <a:cxn ang="0">
                  <a:pos x="3336" y="3138"/>
                </a:cxn>
                <a:cxn ang="0">
                  <a:pos x="3544" y="3495"/>
                </a:cxn>
                <a:cxn ang="0">
                  <a:pos x="3412" y="3795"/>
                </a:cxn>
                <a:cxn ang="0">
                  <a:pos x="3464" y="3986"/>
                </a:cxn>
                <a:cxn ang="0">
                  <a:pos x="3141" y="4120"/>
                </a:cxn>
              </a:cxnLst>
              <a:rect l="0" t="0" r="r" b="b"/>
              <a:pathLst>
                <a:path w="3544" h="4192">
                  <a:moveTo>
                    <a:pt x="3141" y="4120"/>
                  </a:moveTo>
                  <a:cubicBezTo>
                    <a:pt x="3050" y="4066"/>
                    <a:pt x="3000" y="4048"/>
                    <a:pt x="2952" y="4048"/>
                  </a:cubicBezTo>
                  <a:cubicBezTo>
                    <a:pt x="2895" y="4048"/>
                    <a:pt x="2879" y="4039"/>
                    <a:pt x="2805" y="3959"/>
                  </a:cubicBezTo>
                  <a:cubicBezTo>
                    <a:pt x="2685" y="3829"/>
                    <a:pt x="2685" y="3829"/>
                    <a:pt x="2578" y="3920"/>
                  </a:cubicBezTo>
                  <a:lnTo>
                    <a:pt x="2485" y="4000"/>
                  </a:lnTo>
                  <a:lnTo>
                    <a:pt x="2208" y="4000"/>
                  </a:lnTo>
                  <a:lnTo>
                    <a:pt x="1994" y="3763"/>
                  </a:lnTo>
                  <a:lnTo>
                    <a:pt x="1848" y="3736"/>
                  </a:lnTo>
                  <a:cubicBezTo>
                    <a:pt x="1714" y="3709"/>
                    <a:pt x="1693" y="3699"/>
                    <a:pt x="1594" y="3621"/>
                  </a:cubicBezTo>
                  <a:cubicBezTo>
                    <a:pt x="1488" y="3539"/>
                    <a:pt x="1480" y="3536"/>
                    <a:pt x="1383" y="3535"/>
                  </a:cubicBezTo>
                  <a:lnTo>
                    <a:pt x="1282" y="3535"/>
                  </a:lnTo>
                  <a:lnTo>
                    <a:pt x="1221" y="3403"/>
                  </a:lnTo>
                  <a:cubicBezTo>
                    <a:pt x="1183" y="3317"/>
                    <a:pt x="1162" y="3248"/>
                    <a:pt x="1162" y="3205"/>
                  </a:cubicBezTo>
                  <a:cubicBezTo>
                    <a:pt x="1162" y="3144"/>
                    <a:pt x="1154" y="3131"/>
                    <a:pt x="1079" y="3064"/>
                  </a:cubicBezTo>
                  <a:cubicBezTo>
                    <a:pt x="1032" y="3024"/>
                    <a:pt x="983" y="2992"/>
                    <a:pt x="968" y="2992"/>
                  </a:cubicBezTo>
                  <a:cubicBezTo>
                    <a:pt x="952" y="2992"/>
                    <a:pt x="896" y="3005"/>
                    <a:pt x="840" y="3023"/>
                  </a:cubicBezTo>
                  <a:lnTo>
                    <a:pt x="741" y="3055"/>
                  </a:lnTo>
                  <a:lnTo>
                    <a:pt x="674" y="3015"/>
                  </a:lnTo>
                  <a:cubicBezTo>
                    <a:pt x="613" y="2979"/>
                    <a:pt x="607" y="2970"/>
                    <a:pt x="607" y="2909"/>
                  </a:cubicBezTo>
                  <a:cubicBezTo>
                    <a:pt x="607" y="2807"/>
                    <a:pt x="525" y="2767"/>
                    <a:pt x="253" y="2735"/>
                  </a:cubicBezTo>
                  <a:cubicBezTo>
                    <a:pt x="90" y="2715"/>
                    <a:pt x="88" y="2715"/>
                    <a:pt x="50" y="2658"/>
                  </a:cubicBezTo>
                  <a:cubicBezTo>
                    <a:pt x="0" y="2586"/>
                    <a:pt x="0" y="2579"/>
                    <a:pt x="50" y="2493"/>
                  </a:cubicBezTo>
                  <a:cubicBezTo>
                    <a:pt x="82" y="2435"/>
                    <a:pt x="90" y="2402"/>
                    <a:pt x="90" y="2301"/>
                  </a:cubicBezTo>
                  <a:lnTo>
                    <a:pt x="90" y="2178"/>
                  </a:lnTo>
                  <a:lnTo>
                    <a:pt x="138" y="2168"/>
                  </a:lnTo>
                  <a:cubicBezTo>
                    <a:pt x="164" y="2162"/>
                    <a:pt x="221" y="2125"/>
                    <a:pt x="264" y="2087"/>
                  </a:cubicBezTo>
                  <a:cubicBezTo>
                    <a:pt x="338" y="2019"/>
                    <a:pt x="356" y="2013"/>
                    <a:pt x="485" y="1991"/>
                  </a:cubicBezTo>
                  <a:cubicBezTo>
                    <a:pt x="677" y="1957"/>
                    <a:pt x="663" y="1963"/>
                    <a:pt x="789" y="1843"/>
                  </a:cubicBezTo>
                  <a:cubicBezTo>
                    <a:pt x="872" y="1763"/>
                    <a:pt x="909" y="1715"/>
                    <a:pt x="924" y="1666"/>
                  </a:cubicBezTo>
                  <a:cubicBezTo>
                    <a:pt x="941" y="1607"/>
                    <a:pt x="941" y="1594"/>
                    <a:pt x="920" y="1583"/>
                  </a:cubicBezTo>
                  <a:cubicBezTo>
                    <a:pt x="850" y="1539"/>
                    <a:pt x="850" y="1543"/>
                    <a:pt x="911" y="1453"/>
                  </a:cubicBezTo>
                  <a:cubicBezTo>
                    <a:pt x="944" y="1407"/>
                    <a:pt x="970" y="1359"/>
                    <a:pt x="970" y="1349"/>
                  </a:cubicBezTo>
                  <a:cubicBezTo>
                    <a:pt x="970" y="1339"/>
                    <a:pt x="951" y="1293"/>
                    <a:pt x="928" y="1248"/>
                  </a:cubicBezTo>
                  <a:cubicBezTo>
                    <a:pt x="887" y="1165"/>
                    <a:pt x="887" y="1120"/>
                    <a:pt x="927" y="1120"/>
                  </a:cubicBezTo>
                  <a:cubicBezTo>
                    <a:pt x="938" y="1120"/>
                    <a:pt x="1018" y="1227"/>
                    <a:pt x="1104" y="1360"/>
                  </a:cubicBezTo>
                  <a:cubicBezTo>
                    <a:pt x="1216" y="1530"/>
                    <a:pt x="1271" y="1600"/>
                    <a:pt x="1292" y="1600"/>
                  </a:cubicBezTo>
                  <a:cubicBezTo>
                    <a:pt x="1311" y="1600"/>
                    <a:pt x="1341" y="1571"/>
                    <a:pt x="1372" y="1523"/>
                  </a:cubicBezTo>
                  <a:cubicBezTo>
                    <a:pt x="1434" y="1424"/>
                    <a:pt x="1442" y="1387"/>
                    <a:pt x="1410" y="1338"/>
                  </a:cubicBezTo>
                  <a:cubicBezTo>
                    <a:pt x="1389" y="1306"/>
                    <a:pt x="1386" y="1279"/>
                    <a:pt x="1396" y="1207"/>
                  </a:cubicBezTo>
                  <a:cubicBezTo>
                    <a:pt x="1407" y="1115"/>
                    <a:pt x="1407" y="1115"/>
                    <a:pt x="1348" y="1066"/>
                  </a:cubicBezTo>
                  <a:lnTo>
                    <a:pt x="1287" y="1016"/>
                  </a:lnTo>
                  <a:lnTo>
                    <a:pt x="1325" y="968"/>
                  </a:lnTo>
                  <a:cubicBezTo>
                    <a:pt x="1344" y="943"/>
                    <a:pt x="1389" y="864"/>
                    <a:pt x="1421" y="794"/>
                  </a:cubicBezTo>
                  <a:cubicBezTo>
                    <a:pt x="1477" y="671"/>
                    <a:pt x="1479" y="664"/>
                    <a:pt x="1455" y="623"/>
                  </a:cubicBezTo>
                  <a:cubicBezTo>
                    <a:pt x="1412" y="549"/>
                    <a:pt x="1436" y="509"/>
                    <a:pt x="1584" y="416"/>
                  </a:cubicBezTo>
                  <a:cubicBezTo>
                    <a:pt x="1704" y="341"/>
                    <a:pt x="1732" y="314"/>
                    <a:pt x="1840" y="167"/>
                  </a:cubicBezTo>
                  <a:cubicBezTo>
                    <a:pt x="1919" y="59"/>
                    <a:pt x="1973" y="0"/>
                    <a:pt x="1992" y="0"/>
                  </a:cubicBezTo>
                  <a:cubicBezTo>
                    <a:pt x="2023" y="0"/>
                    <a:pt x="2200" y="61"/>
                    <a:pt x="2221" y="80"/>
                  </a:cubicBezTo>
                  <a:cubicBezTo>
                    <a:pt x="2229" y="87"/>
                    <a:pt x="2229" y="128"/>
                    <a:pt x="2223" y="175"/>
                  </a:cubicBezTo>
                  <a:cubicBezTo>
                    <a:pt x="2213" y="245"/>
                    <a:pt x="2196" y="277"/>
                    <a:pt x="2103" y="394"/>
                  </a:cubicBezTo>
                  <a:cubicBezTo>
                    <a:pt x="2042" y="471"/>
                    <a:pt x="1992" y="546"/>
                    <a:pt x="1992" y="565"/>
                  </a:cubicBezTo>
                  <a:cubicBezTo>
                    <a:pt x="1992" y="583"/>
                    <a:pt x="2004" y="640"/>
                    <a:pt x="2018" y="691"/>
                  </a:cubicBezTo>
                  <a:cubicBezTo>
                    <a:pt x="2044" y="783"/>
                    <a:pt x="2044" y="786"/>
                    <a:pt x="2002" y="911"/>
                  </a:cubicBezTo>
                  <a:cubicBezTo>
                    <a:pt x="1980" y="981"/>
                    <a:pt x="1960" y="1051"/>
                    <a:pt x="1960" y="1067"/>
                  </a:cubicBezTo>
                  <a:cubicBezTo>
                    <a:pt x="1960" y="1083"/>
                    <a:pt x="1935" y="1173"/>
                    <a:pt x="1904" y="1264"/>
                  </a:cubicBezTo>
                  <a:cubicBezTo>
                    <a:pt x="1874" y="1355"/>
                    <a:pt x="1848" y="1445"/>
                    <a:pt x="1848" y="1463"/>
                  </a:cubicBezTo>
                  <a:cubicBezTo>
                    <a:pt x="1848" y="1480"/>
                    <a:pt x="1868" y="1539"/>
                    <a:pt x="1890" y="1592"/>
                  </a:cubicBezTo>
                  <a:lnTo>
                    <a:pt x="1930" y="1690"/>
                  </a:lnTo>
                  <a:lnTo>
                    <a:pt x="1864" y="1813"/>
                  </a:lnTo>
                  <a:cubicBezTo>
                    <a:pt x="1828" y="1880"/>
                    <a:pt x="1792" y="1936"/>
                    <a:pt x="1784" y="1936"/>
                  </a:cubicBezTo>
                  <a:cubicBezTo>
                    <a:pt x="1776" y="1936"/>
                    <a:pt x="1727" y="1989"/>
                    <a:pt x="1672" y="2056"/>
                  </a:cubicBezTo>
                  <a:cubicBezTo>
                    <a:pt x="1578" y="2173"/>
                    <a:pt x="1575" y="2176"/>
                    <a:pt x="1503" y="2176"/>
                  </a:cubicBezTo>
                  <a:cubicBezTo>
                    <a:pt x="1464" y="2176"/>
                    <a:pt x="1381" y="2160"/>
                    <a:pt x="1322" y="2143"/>
                  </a:cubicBezTo>
                  <a:cubicBezTo>
                    <a:pt x="1098" y="2074"/>
                    <a:pt x="1058" y="2125"/>
                    <a:pt x="1213" y="2283"/>
                  </a:cubicBezTo>
                  <a:cubicBezTo>
                    <a:pt x="1324" y="2397"/>
                    <a:pt x="1442" y="2463"/>
                    <a:pt x="1533" y="2464"/>
                  </a:cubicBezTo>
                  <a:cubicBezTo>
                    <a:pt x="1629" y="2464"/>
                    <a:pt x="1815" y="2370"/>
                    <a:pt x="1885" y="2282"/>
                  </a:cubicBezTo>
                  <a:cubicBezTo>
                    <a:pt x="1919" y="2240"/>
                    <a:pt x="1989" y="2178"/>
                    <a:pt x="2042" y="2143"/>
                  </a:cubicBezTo>
                  <a:lnTo>
                    <a:pt x="2136" y="2079"/>
                  </a:lnTo>
                  <a:lnTo>
                    <a:pt x="2136" y="1896"/>
                  </a:lnTo>
                  <a:cubicBezTo>
                    <a:pt x="2136" y="1691"/>
                    <a:pt x="2144" y="1672"/>
                    <a:pt x="2244" y="1655"/>
                  </a:cubicBezTo>
                  <a:cubicBezTo>
                    <a:pt x="2335" y="1637"/>
                    <a:pt x="2378" y="1671"/>
                    <a:pt x="2405" y="1776"/>
                  </a:cubicBezTo>
                  <a:cubicBezTo>
                    <a:pt x="2458" y="1991"/>
                    <a:pt x="2455" y="1984"/>
                    <a:pt x="2501" y="1984"/>
                  </a:cubicBezTo>
                  <a:cubicBezTo>
                    <a:pt x="2525" y="1984"/>
                    <a:pt x="2568" y="1968"/>
                    <a:pt x="2599" y="1951"/>
                  </a:cubicBezTo>
                  <a:lnTo>
                    <a:pt x="2652" y="1919"/>
                  </a:lnTo>
                  <a:lnTo>
                    <a:pt x="2640" y="1803"/>
                  </a:lnTo>
                  <a:cubicBezTo>
                    <a:pt x="2634" y="1739"/>
                    <a:pt x="2623" y="1672"/>
                    <a:pt x="2616" y="1655"/>
                  </a:cubicBezTo>
                  <a:cubicBezTo>
                    <a:pt x="2608" y="1635"/>
                    <a:pt x="2554" y="1586"/>
                    <a:pt x="2495" y="1543"/>
                  </a:cubicBezTo>
                  <a:cubicBezTo>
                    <a:pt x="2404" y="1477"/>
                    <a:pt x="2368" y="1463"/>
                    <a:pt x="2274" y="1448"/>
                  </a:cubicBezTo>
                  <a:cubicBezTo>
                    <a:pt x="2175" y="1434"/>
                    <a:pt x="2160" y="1427"/>
                    <a:pt x="2151" y="1392"/>
                  </a:cubicBezTo>
                  <a:cubicBezTo>
                    <a:pt x="2124" y="1291"/>
                    <a:pt x="2135" y="1240"/>
                    <a:pt x="2216" y="1112"/>
                  </a:cubicBezTo>
                  <a:cubicBezTo>
                    <a:pt x="2261" y="1042"/>
                    <a:pt x="2296" y="978"/>
                    <a:pt x="2296" y="968"/>
                  </a:cubicBezTo>
                  <a:cubicBezTo>
                    <a:pt x="2296" y="959"/>
                    <a:pt x="2279" y="880"/>
                    <a:pt x="2258" y="792"/>
                  </a:cubicBezTo>
                  <a:cubicBezTo>
                    <a:pt x="2213" y="613"/>
                    <a:pt x="2218" y="592"/>
                    <a:pt x="2316" y="503"/>
                  </a:cubicBezTo>
                  <a:cubicBezTo>
                    <a:pt x="2397" y="426"/>
                    <a:pt x="2512" y="349"/>
                    <a:pt x="2517" y="365"/>
                  </a:cubicBezTo>
                  <a:cubicBezTo>
                    <a:pt x="2520" y="375"/>
                    <a:pt x="2496" y="448"/>
                    <a:pt x="2466" y="533"/>
                  </a:cubicBezTo>
                  <a:cubicBezTo>
                    <a:pt x="2434" y="616"/>
                    <a:pt x="2408" y="693"/>
                    <a:pt x="2408" y="703"/>
                  </a:cubicBezTo>
                  <a:cubicBezTo>
                    <a:pt x="2408" y="738"/>
                    <a:pt x="2714" y="912"/>
                    <a:pt x="2778" y="912"/>
                  </a:cubicBezTo>
                  <a:cubicBezTo>
                    <a:pt x="2815" y="912"/>
                    <a:pt x="2855" y="871"/>
                    <a:pt x="2856" y="834"/>
                  </a:cubicBezTo>
                  <a:cubicBezTo>
                    <a:pt x="2856" y="823"/>
                    <a:pt x="2810" y="760"/>
                    <a:pt x="2752" y="696"/>
                  </a:cubicBezTo>
                  <a:cubicBezTo>
                    <a:pt x="2695" y="632"/>
                    <a:pt x="2648" y="568"/>
                    <a:pt x="2648" y="555"/>
                  </a:cubicBezTo>
                  <a:cubicBezTo>
                    <a:pt x="2648" y="512"/>
                    <a:pt x="2680" y="506"/>
                    <a:pt x="2719" y="543"/>
                  </a:cubicBezTo>
                  <a:cubicBezTo>
                    <a:pt x="2759" y="579"/>
                    <a:pt x="2794" y="584"/>
                    <a:pt x="2842" y="559"/>
                  </a:cubicBezTo>
                  <a:cubicBezTo>
                    <a:pt x="2884" y="538"/>
                    <a:pt x="2880" y="507"/>
                    <a:pt x="2831" y="423"/>
                  </a:cubicBezTo>
                  <a:cubicBezTo>
                    <a:pt x="2797" y="365"/>
                    <a:pt x="2792" y="347"/>
                    <a:pt x="2808" y="327"/>
                  </a:cubicBezTo>
                  <a:cubicBezTo>
                    <a:pt x="2856" y="271"/>
                    <a:pt x="2924" y="322"/>
                    <a:pt x="2884" y="386"/>
                  </a:cubicBezTo>
                  <a:cubicBezTo>
                    <a:pt x="2868" y="411"/>
                    <a:pt x="2869" y="421"/>
                    <a:pt x="2888" y="437"/>
                  </a:cubicBezTo>
                  <a:cubicBezTo>
                    <a:pt x="2903" y="447"/>
                    <a:pt x="2946" y="490"/>
                    <a:pt x="2984" y="533"/>
                  </a:cubicBezTo>
                  <a:lnTo>
                    <a:pt x="3053" y="610"/>
                  </a:lnTo>
                  <a:lnTo>
                    <a:pt x="2980" y="685"/>
                  </a:lnTo>
                  <a:cubicBezTo>
                    <a:pt x="2938" y="727"/>
                    <a:pt x="2904" y="768"/>
                    <a:pt x="2904" y="778"/>
                  </a:cubicBezTo>
                  <a:cubicBezTo>
                    <a:pt x="2904" y="789"/>
                    <a:pt x="2936" y="832"/>
                    <a:pt x="2976" y="877"/>
                  </a:cubicBezTo>
                  <a:cubicBezTo>
                    <a:pt x="3053" y="960"/>
                    <a:pt x="3060" y="991"/>
                    <a:pt x="3031" y="1090"/>
                  </a:cubicBezTo>
                  <a:cubicBezTo>
                    <a:pt x="3016" y="1136"/>
                    <a:pt x="2986" y="1171"/>
                    <a:pt x="2903" y="1235"/>
                  </a:cubicBezTo>
                  <a:cubicBezTo>
                    <a:pt x="2844" y="1282"/>
                    <a:pt x="2791" y="1328"/>
                    <a:pt x="2786" y="1339"/>
                  </a:cubicBezTo>
                  <a:cubicBezTo>
                    <a:pt x="2778" y="1357"/>
                    <a:pt x="2850" y="1472"/>
                    <a:pt x="2940" y="1584"/>
                  </a:cubicBezTo>
                  <a:cubicBezTo>
                    <a:pt x="2983" y="1639"/>
                    <a:pt x="2984" y="1639"/>
                    <a:pt x="3052" y="1621"/>
                  </a:cubicBezTo>
                  <a:cubicBezTo>
                    <a:pt x="3090" y="1610"/>
                    <a:pt x="3125" y="1607"/>
                    <a:pt x="3132" y="1613"/>
                  </a:cubicBezTo>
                  <a:cubicBezTo>
                    <a:pt x="3138" y="1619"/>
                    <a:pt x="3162" y="1677"/>
                    <a:pt x="3184" y="1741"/>
                  </a:cubicBezTo>
                  <a:lnTo>
                    <a:pt x="3224" y="1856"/>
                  </a:lnTo>
                  <a:lnTo>
                    <a:pt x="3144" y="2015"/>
                  </a:lnTo>
                  <a:lnTo>
                    <a:pt x="3064" y="2171"/>
                  </a:lnTo>
                  <a:lnTo>
                    <a:pt x="3082" y="2298"/>
                  </a:lnTo>
                  <a:cubicBezTo>
                    <a:pt x="3095" y="2384"/>
                    <a:pt x="3116" y="2451"/>
                    <a:pt x="3149" y="2512"/>
                  </a:cubicBezTo>
                  <a:cubicBezTo>
                    <a:pt x="3192" y="2589"/>
                    <a:pt x="3199" y="2619"/>
                    <a:pt x="3205" y="2752"/>
                  </a:cubicBezTo>
                  <a:cubicBezTo>
                    <a:pt x="3213" y="2917"/>
                    <a:pt x="3226" y="2960"/>
                    <a:pt x="3269" y="2960"/>
                  </a:cubicBezTo>
                  <a:cubicBezTo>
                    <a:pt x="3324" y="2960"/>
                    <a:pt x="3336" y="2994"/>
                    <a:pt x="3336" y="3138"/>
                  </a:cubicBezTo>
                  <a:cubicBezTo>
                    <a:pt x="3336" y="3293"/>
                    <a:pt x="3348" y="3311"/>
                    <a:pt x="3456" y="3336"/>
                  </a:cubicBezTo>
                  <a:cubicBezTo>
                    <a:pt x="3536" y="3355"/>
                    <a:pt x="3544" y="3371"/>
                    <a:pt x="3544" y="3495"/>
                  </a:cubicBezTo>
                  <a:cubicBezTo>
                    <a:pt x="3544" y="3605"/>
                    <a:pt x="3541" y="3615"/>
                    <a:pt x="3479" y="3703"/>
                  </a:cubicBezTo>
                  <a:lnTo>
                    <a:pt x="3412" y="3795"/>
                  </a:lnTo>
                  <a:lnTo>
                    <a:pt x="3439" y="3879"/>
                  </a:lnTo>
                  <a:cubicBezTo>
                    <a:pt x="3453" y="3925"/>
                    <a:pt x="3464" y="3973"/>
                    <a:pt x="3464" y="3986"/>
                  </a:cubicBezTo>
                  <a:cubicBezTo>
                    <a:pt x="3464" y="4015"/>
                    <a:pt x="3308" y="4192"/>
                    <a:pt x="3284" y="4192"/>
                  </a:cubicBezTo>
                  <a:cubicBezTo>
                    <a:pt x="3272" y="4192"/>
                    <a:pt x="3208" y="4159"/>
                    <a:pt x="3141" y="4120"/>
                  </a:cubicBezTo>
                  <a:close/>
                </a:path>
              </a:pathLst>
            </a:custGeom>
            <a:solidFill>
              <a:srgbClr val="C5D9F1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7" name="Ярославская область"/>
            <p:cNvSpPr>
              <a:spLocks/>
            </p:cNvSpPr>
            <p:nvPr/>
          </p:nvSpPr>
          <p:spPr bwMode="auto">
            <a:xfrm>
              <a:off x="2286000" y="4936853"/>
              <a:ext cx="407194" cy="419347"/>
            </a:xfrm>
            <a:custGeom>
              <a:avLst/>
              <a:gdLst/>
              <a:ahLst/>
              <a:cxnLst>
                <a:cxn ang="0">
                  <a:pos x="36" y="664"/>
                </a:cxn>
                <a:cxn ang="0">
                  <a:pos x="82" y="496"/>
                </a:cxn>
                <a:cxn ang="0">
                  <a:pos x="136" y="357"/>
                </a:cxn>
                <a:cxn ang="0">
                  <a:pos x="244" y="107"/>
                </a:cxn>
                <a:cxn ang="0">
                  <a:pos x="471" y="91"/>
                </a:cxn>
                <a:cxn ang="0">
                  <a:pos x="535" y="159"/>
                </a:cxn>
                <a:cxn ang="0">
                  <a:pos x="580" y="128"/>
                </a:cxn>
                <a:cxn ang="0">
                  <a:pos x="644" y="127"/>
                </a:cxn>
                <a:cxn ang="0">
                  <a:pos x="698" y="447"/>
                </a:cxn>
                <a:cxn ang="0">
                  <a:pos x="661" y="509"/>
                </a:cxn>
                <a:cxn ang="0">
                  <a:pos x="540" y="592"/>
                </a:cxn>
                <a:cxn ang="0">
                  <a:pos x="420" y="655"/>
                </a:cxn>
                <a:cxn ang="0">
                  <a:pos x="143" y="672"/>
                </a:cxn>
                <a:cxn ang="0">
                  <a:pos x="36" y="664"/>
                </a:cxn>
              </a:cxnLst>
              <a:rect l="0" t="0" r="r" b="b"/>
              <a:pathLst>
                <a:path w="698" h="704">
                  <a:moveTo>
                    <a:pt x="36" y="664"/>
                  </a:moveTo>
                  <a:cubicBezTo>
                    <a:pt x="0" y="626"/>
                    <a:pt x="12" y="583"/>
                    <a:pt x="82" y="496"/>
                  </a:cubicBezTo>
                  <a:cubicBezTo>
                    <a:pt x="154" y="405"/>
                    <a:pt x="157" y="397"/>
                    <a:pt x="136" y="357"/>
                  </a:cubicBezTo>
                  <a:cubicBezTo>
                    <a:pt x="106" y="301"/>
                    <a:pt x="148" y="203"/>
                    <a:pt x="244" y="107"/>
                  </a:cubicBezTo>
                  <a:cubicBezTo>
                    <a:pt x="351" y="2"/>
                    <a:pt x="386" y="0"/>
                    <a:pt x="471" y="91"/>
                  </a:cubicBezTo>
                  <a:lnTo>
                    <a:pt x="535" y="159"/>
                  </a:lnTo>
                  <a:lnTo>
                    <a:pt x="580" y="128"/>
                  </a:lnTo>
                  <a:cubicBezTo>
                    <a:pt x="620" y="101"/>
                    <a:pt x="624" y="101"/>
                    <a:pt x="644" y="127"/>
                  </a:cubicBezTo>
                  <a:cubicBezTo>
                    <a:pt x="663" y="154"/>
                    <a:pt x="698" y="355"/>
                    <a:pt x="698" y="447"/>
                  </a:cubicBezTo>
                  <a:cubicBezTo>
                    <a:pt x="698" y="488"/>
                    <a:pt x="690" y="503"/>
                    <a:pt x="661" y="509"/>
                  </a:cubicBezTo>
                  <a:cubicBezTo>
                    <a:pt x="642" y="514"/>
                    <a:pt x="588" y="552"/>
                    <a:pt x="540" y="592"/>
                  </a:cubicBezTo>
                  <a:cubicBezTo>
                    <a:pt x="472" y="650"/>
                    <a:pt x="445" y="664"/>
                    <a:pt x="420" y="655"/>
                  </a:cubicBezTo>
                  <a:cubicBezTo>
                    <a:pt x="362" y="635"/>
                    <a:pt x="168" y="648"/>
                    <a:pt x="143" y="672"/>
                  </a:cubicBezTo>
                  <a:cubicBezTo>
                    <a:pt x="111" y="704"/>
                    <a:pt x="68" y="701"/>
                    <a:pt x="36" y="664"/>
                  </a:cubicBezTo>
                  <a:close/>
                </a:path>
              </a:pathLst>
            </a:custGeom>
            <a:solidFill>
              <a:srgbClr val="17375E"/>
            </a:solidFill>
            <a:ln w="1905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8" name="Республика Крым"/>
            <p:cNvSpPr>
              <a:spLocks/>
            </p:cNvSpPr>
            <p:nvPr/>
          </p:nvSpPr>
          <p:spPr bwMode="auto">
            <a:xfrm>
              <a:off x="0" y="6394450"/>
              <a:ext cx="426244" cy="590550"/>
            </a:xfrm>
            <a:custGeom>
              <a:avLst/>
              <a:gdLst>
                <a:gd name="T0" fmla="*/ 19 w 91"/>
                <a:gd name="T1" fmla="*/ 0 h 123"/>
                <a:gd name="T2" fmla="*/ 58 w 91"/>
                <a:gd name="T3" fmla="*/ 27 h 123"/>
                <a:gd name="T4" fmla="*/ 68 w 91"/>
                <a:gd name="T5" fmla="*/ 20 h 123"/>
                <a:gd name="T6" fmla="*/ 79 w 91"/>
                <a:gd name="T7" fmla="*/ 30 h 123"/>
                <a:gd name="T8" fmla="*/ 64 w 91"/>
                <a:gd name="T9" fmla="*/ 74 h 123"/>
                <a:gd name="T10" fmla="*/ 91 w 91"/>
                <a:gd name="T11" fmla="*/ 110 h 123"/>
                <a:gd name="T12" fmla="*/ 78 w 91"/>
                <a:gd name="T13" fmla="*/ 123 h 123"/>
                <a:gd name="T14" fmla="*/ 59 w 91"/>
                <a:gd name="T15" fmla="*/ 112 h 123"/>
                <a:gd name="T16" fmla="*/ 30 w 91"/>
                <a:gd name="T17" fmla="*/ 76 h 123"/>
                <a:gd name="T18" fmla="*/ 4 w 91"/>
                <a:gd name="T19" fmla="*/ 77 h 123"/>
                <a:gd name="T20" fmla="*/ 0 w 91"/>
                <a:gd name="T21" fmla="*/ 56 h 123"/>
                <a:gd name="T22" fmla="*/ 15 w 91"/>
                <a:gd name="T23" fmla="*/ 40 h 123"/>
                <a:gd name="T24" fmla="*/ 13 w 91"/>
                <a:gd name="T25" fmla="*/ 8 h 123"/>
                <a:gd name="T26" fmla="*/ 19 w 91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23">
                  <a:moveTo>
                    <a:pt x="19" y="0"/>
                  </a:moveTo>
                  <a:lnTo>
                    <a:pt x="58" y="27"/>
                  </a:lnTo>
                  <a:lnTo>
                    <a:pt x="68" y="20"/>
                  </a:lnTo>
                  <a:lnTo>
                    <a:pt x="79" y="30"/>
                  </a:lnTo>
                  <a:lnTo>
                    <a:pt x="64" y="74"/>
                  </a:lnTo>
                  <a:lnTo>
                    <a:pt x="91" y="110"/>
                  </a:lnTo>
                  <a:lnTo>
                    <a:pt x="78" y="123"/>
                  </a:lnTo>
                  <a:lnTo>
                    <a:pt x="59" y="112"/>
                  </a:lnTo>
                  <a:lnTo>
                    <a:pt x="30" y="76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15" y="40"/>
                  </a:lnTo>
                  <a:lnTo>
                    <a:pt x="13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  <a:headEnd/>
              <a:tailEnd/>
            </a:ln>
            <a:effec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6562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091894"/>
              </p:ext>
            </p:extLst>
          </p:nvPr>
        </p:nvGraphicFramePr>
        <p:xfrm>
          <a:off x="436604" y="1991626"/>
          <a:ext cx="11100478" cy="453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6712">
                  <a:extLst>
                    <a:ext uri="{9D8B030D-6E8A-4147-A177-3AD203B41FA5}">
                      <a16:colId xmlns:a16="http://schemas.microsoft.com/office/drawing/2014/main" val="2873030045"/>
                    </a:ext>
                  </a:extLst>
                </a:gridCol>
                <a:gridCol w="3411883">
                  <a:extLst>
                    <a:ext uri="{9D8B030D-6E8A-4147-A177-3AD203B41FA5}">
                      <a16:colId xmlns:a16="http://schemas.microsoft.com/office/drawing/2014/main" val="3967177139"/>
                    </a:ext>
                  </a:extLst>
                </a:gridCol>
                <a:gridCol w="3411883">
                  <a:extLst>
                    <a:ext uri="{9D8B030D-6E8A-4147-A177-3AD203B41FA5}">
                      <a16:colId xmlns:a16="http://schemas.microsoft.com/office/drawing/2014/main" val="3146604116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Болезни системы кровообращения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641,3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593,8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67273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Новообразования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207,0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198,9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13271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Внешние причины смерти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91,7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91572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Болезни органов пищеварения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67,9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69,7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30396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Болезни нервной системы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64,0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71,5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5452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Болезни органов дыхания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52277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>
                        <a:lnSpc>
                          <a:spcPct val="80000"/>
                        </a:lnSpc>
                      </a:pPr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Болезни эндокринной системы, </a:t>
                      </a:r>
                    </a:p>
                    <a:p>
                      <a:pPr algn="r" fontAlgn="b">
                        <a:lnSpc>
                          <a:spcPct val="80000"/>
                        </a:lnSpc>
                      </a:pPr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расстройства питания</a:t>
                      </a:r>
                    </a:p>
                    <a:p>
                      <a:pPr algn="r" fontAlgn="b">
                        <a:lnSpc>
                          <a:spcPct val="80000"/>
                        </a:lnSpc>
                      </a:pPr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нарушения обмена веществ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1316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Инфекционные и паразитарные болезни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</a:t>
                      </a:r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7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64019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u="none" strike="noStrike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классы болезней</a:t>
                      </a:r>
                      <a:endParaRPr lang="ru-RU" sz="12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4" marR="7164" marT="7164" marB="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135,6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  <a:r>
                        <a:rPr lang="en-US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2000" b="1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,4</a:t>
                      </a:r>
                      <a:endParaRPr lang="ru-RU" sz="2000" b="1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14369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9</a:t>
            </a:fld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Текст 3"/>
          <p:cNvSpPr>
            <a:spLocks noGrp="1"/>
          </p:cNvSpPr>
          <p:nvPr>
            <p:ph type="body" sz="quarter" idx="10"/>
          </p:nvPr>
        </p:nvSpPr>
        <p:spPr>
          <a:xfrm>
            <a:off x="1351863" y="665989"/>
            <a:ext cx="8325537" cy="936897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pc="-60" dirty="0" smtClean="0"/>
              <a:t>КОЭФФИЦИЕНТ СМЕРТНОСТИ ПО ОСНОВНЫМ КЛАССАМ ПРИЧИН СМЕРТИ</a:t>
            </a:r>
          </a:p>
          <a:p>
            <a:pPr>
              <a:lnSpc>
                <a:spcPct val="30000"/>
              </a:lnSpc>
            </a:pPr>
            <a:r>
              <a:rPr lang="ru-RU" sz="1600" spc="-60" dirty="0" smtClean="0"/>
              <a:t>НА 100 000 ЧЕЛОВЕК НАСЕЛЕНИЯ</a:t>
            </a:r>
            <a:endParaRPr lang="ru-RU" sz="1600" spc="-6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66396" y="1555477"/>
            <a:ext cx="2444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КЛАССЫ </a:t>
            </a:r>
            <a:r>
              <a:rPr lang="ru-RU" b="1" spc="-6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БОЛЕЗНЕЙ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15537" y="1555477"/>
            <a:ext cx="1170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 ГОД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32314" y="1555477"/>
            <a:ext cx="1170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spc="-6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ГОД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Стрелка вверх 20"/>
          <p:cNvSpPr/>
          <p:nvPr/>
        </p:nvSpPr>
        <p:spPr>
          <a:xfrm flipV="1">
            <a:off x="10248571" y="2103775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4FAF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flipV="1">
            <a:off x="10248571" y="2605839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4FAF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flipV="1">
            <a:off x="10248571" y="3107903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4FAF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10248571" y="3609967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E10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10248571" y="4112031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E10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 flipV="1">
            <a:off x="10248571" y="4614095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4FAF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>
            <a:off x="10248571" y="5116159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E10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flipV="1">
            <a:off x="10248571" y="5618223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4FAF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>
            <a:off x="10248571" y="6120289"/>
            <a:ext cx="108000" cy="324000"/>
          </a:xfrm>
          <a:prstGeom prst="upArrow">
            <a:avLst>
              <a:gd name="adj1" fmla="val 50000"/>
              <a:gd name="adj2" fmla="val 86739"/>
            </a:avLst>
          </a:prstGeom>
          <a:noFill/>
          <a:ln>
            <a:solidFill>
              <a:srgbClr val="E100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3518143"/>
            <a:ext cx="468000" cy="46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4024225"/>
            <a:ext cx="468000" cy="46800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5028076"/>
            <a:ext cx="468000" cy="46800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6040241"/>
            <a:ext cx="468000" cy="46800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2016523"/>
            <a:ext cx="468000" cy="4680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8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2514292"/>
            <a:ext cx="468000" cy="46800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9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3020374"/>
            <a:ext cx="468000" cy="46800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0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4521994"/>
            <a:ext cx="468000" cy="46800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1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33" y="5534158"/>
            <a:ext cx="468000" cy="468000"/>
          </a:xfrm>
          <a:prstGeom prst="rect">
            <a:avLst/>
          </a:prstGeom>
        </p:spPr>
      </p:pic>
      <p:grpSp>
        <p:nvGrpSpPr>
          <p:cNvPr id="42" name="Группа 41"/>
          <p:cNvGrpSpPr/>
          <p:nvPr/>
        </p:nvGrpSpPr>
        <p:grpSpPr>
          <a:xfrm>
            <a:off x="436776" y="665989"/>
            <a:ext cx="720000" cy="720000"/>
            <a:chOff x="436776" y="665989"/>
            <a:chExt cx="720000" cy="720000"/>
          </a:xfrm>
        </p:grpSpPr>
        <p:sp>
          <p:nvSpPr>
            <p:cNvPr id="43" name="Овал 42"/>
            <p:cNvSpPr/>
            <p:nvPr/>
          </p:nvSpPr>
          <p:spPr>
            <a:xfrm>
              <a:off x="436776" y="665989"/>
              <a:ext cx="720000" cy="720000"/>
            </a:xfrm>
            <a:prstGeom prst="ellipse">
              <a:avLst/>
            </a:prstGeom>
            <a:noFill/>
            <a:ln w="38100">
              <a:solidFill>
                <a:srgbClr val="3342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1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776" y="755989"/>
              <a:ext cx="540000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0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5386</TotalTime>
  <Words>1394</Words>
  <Application>Microsoft Office PowerPoint</Application>
  <PresentationFormat>Широкоэкранный</PresentationFormat>
  <Paragraphs>616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Arial Cyr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Владинцева</dc:creator>
  <cp:lastModifiedBy>Владимиров Никита Андреевич</cp:lastModifiedBy>
  <cp:revision>266</cp:revision>
  <cp:lastPrinted>2020-04-08T15:39:00Z</cp:lastPrinted>
  <dcterms:created xsi:type="dcterms:W3CDTF">2020-03-31T09:31:17Z</dcterms:created>
  <dcterms:modified xsi:type="dcterms:W3CDTF">2020-04-30T10:39:43Z</dcterms:modified>
</cp:coreProperties>
</file>