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4" r:id="rId2"/>
    <p:sldId id="303" r:id="rId3"/>
    <p:sldId id="282" r:id="rId4"/>
    <p:sldId id="276" r:id="rId5"/>
    <p:sldId id="283" r:id="rId6"/>
    <p:sldId id="277" r:id="rId7"/>
    <p:sldId id="284" r:id="rId8"/>
    <p:sldId id="278" r:id="rId9"/>
    <p:sldId id="297" r:id="rId10"/>
    <p:sldId id="298" r:id="rId11"/>
    <p:sldId id="293" r:id="rId12"/>
    <p:sldId id="294" r:id="rId13"/>
    <p:sldId id="295" r:id="rId14"/>
    <p:sldId id="296" r:id="rId15"/>
    <p:sldId id="301" r:id="rId16"/>
    <p:sldId id="300" r:id="rId17"/>
    <p:sldId id="302" r:id="rId18"/>
    <p:sldId id="285" r:id="rId19"/>
    <p:sldId id="279" r:id="rId20"/>
    <p:sldId id="299" r:id="rId21"/>
    <p:sldId id="286" r:id="rId22"/>
    <p:sldId id="280" r:id="rId23"/>
    <p:sldId id="287" r:id="rId24"/>
    <p:sldId id="281" r:id="rId2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459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F7ED"/>
    <a:srgbClr val="E1002B"/>
    <a:srgbClr val="FFE5EA"/>
    <a:srgbClr val="3278CD"/>
    <a:srgbClr val="7BA8DF"/>
    <a:srgbClr val="C5D9F1"/>
    <a:srgbClr val="BFEBFA"/>
    <a:srgbClr val="FFC32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6408" autoAdjust="0"/>
  </p:normalViewPr>
  <p:slideViewPr>
    <p:cSldViewPr snapToGrid="0" snapToObjects="1">
      <p:cViewPr varScale="1">
        <p:scale>
          <a:sx n="115" d="100"/>
          <a:sy n="115" d="100"/>
        </p:scale>
        <p:origin x="684" y="114"/>
      </p:cViewPr>
      <p:guideLst>
        <p:guide orient="horz" pos="142"/>
        <p:guide pos="1459"/>
        <p:guide pos="234"/>
        <p:guide orient="horz" pos="3906"/>
        <p:guide pos="2615"/>
        <p:guide orient="horz" pos="3725"/>
        <p:guide orient="horz" pos="1003"/>
        <p:guide pos="846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2.8858395345142895E-2"/>
          <c:w val="0.96931101245869644"/>
          <c:h val="0.7277903455136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126</c:v>
                </c:pt>
                <c:pt idx="1">
                  <c:v>113</c:v>
                </c:pt>
                <c:pt idx="2">
                  <c:v>118.9</c:v>
                </c:pt>
                <c:pt idx="3">
                  <c:v>120.6</c:v>
                </c:pt>
                <c:pt idx="4">
                  <c:v>122</c:v>
                </c:pt>
                <c:pt idx="5">
                  <c:v>119.1</c:v>
                </c:pt>
                <c:pt idx="6">
                  <c:v>140.69999999999999</c:v>
                </c:pt>
                <c:pt idx="7">
                  <c:v>133.9</c:v>
                </c:pt>
                <c:pt idx="8">
                  <c:v>121.3</c:v>
                </c:pt>
                <c:pt idx="9">
                  <c:v>135</c:v>
                </c:pt>
                <c:pt idx="10">
                  <c:v>115.2</c:v>
                </c:pt>
                <c:pt idx="11">
                  <c:v>118.7</c:v>
                </c:pt>
                <c:pt idx="12">
                  <c:v>118.8</c:v>
                </c:pt>
                <c:pt idx="13">
                  <c:v>108.4</c:v>
                </c:pt>
                <c:pt idx="14">
                  <c:v>111.021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172,5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F8-46C9-8602-A85AD4FF9C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F8-46C9-8602-A85AD4FF9C7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F8-46C9-8602-A85AD4FF9C7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F8-46C9-8602-A85AD4FF9C7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154,5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F8-46C9-8602-A85AD4FF9C7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137,2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F8-46C9-8602-A85AD4FF9C7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151,6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F8-46C9-8602-A85AD4FF9C7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143,4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F8-46C9-8602-A85AD4FF9C7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139,1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2F8-46C9-8602-A85AD4FF9C7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157,7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F8-46C9-8602-A85AD4FF9C7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141,3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2F8-46C9-8602-A85AD4FF9C7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149,2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2F8-46C9-8602-A85AD4FF9C7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164,1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2F8-46C9-8602-A85AD4FF9C7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143,2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2F8-46C9-8602-A85AD4FF9C7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152,7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2E-4B5B-BAA9-A8B06219C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-172.5</c:v>
                </c:pt>
                <c:pt idx="1">
                  <c:v>-148.5</c:v>
                </c:pt>
                <c:pt idx="2">
                  <c:v>-151.9</c:v>
                </c:pt>
                <c:pt idx="3">
                  <c:v>-153.9</c:v>
                </c:pt>
                <c:pt idx="4">
                  <c:v>-154.5</c:v>
                </c:pt>
                <c:pt idx="5">
                  <c:v>-137.19999999999999</c:v>
                </c:pt>
                <c:pt idx="6">
                  <c:v>-151.6</c:v>
                </c:pt>
                <c:pt idx="7">
                  <c:v>-143.4</c:v>
                </c:pt>
                <c:pt idx="8">
                  <c:v>-139.1</c:v>
                </c:pt>
                <c:pt idx="9">
                  <c:v>-157.69999999999999</c:v>
                </c:pt>
                <c:pt idx="10">
                  <c:v>-141.30000000000001</c:v>
                </c:pt>
                <c:pt idx="11">
                  <c:v>-149.19999999999999</c:v>
                </c:pt>
                <c:pt idx="12">
                  <c:v>-164.1</c:v>
                </c:pt>
                <c:pt idx="13">
                  <c:v>-143.19999999999999</c:v>
                </c:pt>
                <c:pt idx="14">
                  <c:v>-152.69999999999999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4243712"/>
        <c:axId val="3424524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32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</c:strCache>
            </c:strRef>
          </c:cat>
          <c:val>
            <c:numRef>
              <c:f>Лист1!$D$2:$D$16</c:f>
              <c:numCache>
                <c:formatCode>0.0</c:formatCode>
                <c:ptCount val="15"/>
                <c:pt idx="0">
                  <c:v>-46.5</c:v>
                </c:pt>
                <c:pt idx="1">
                  <c:v>-35.5</c:v>
                </c:pt>
                <c:pt idx="2">
                  <c:v>-33</c:v>
                </c:pt>
                <c:pt idx="3">
                  <c:v>-33.300000000000011</c:v>
                </c:pt>
                <c:pt idx="4">
                  <c:v>-32.5</c:v>
                </c:pt>
                <c:pt idx="5">
                  <c:v>-18.099999999999994</c:v>
                </c:pt>
                <c:pt idx="6">
                  <c:v>-10.900000000000006</c:v>
                </c:pt>
                <c:pt idx="7">
                  <c:v>-9.5</c:v>
                </c:pt>
                <c:pt idx="8">
                  <c:v>-17.799999999999997</c:v>
                </c:pt>
                <c:pt idx="9">
                  <c:v>-22.699999999999989</c:v>
                </c:pt>
                <c:pt idx="10">
                  <c:v>-26.100000000000009</c:v>
                </c:pt>
                <c:pt idx="11">
                  <c:v>-30.499999999999986</c:v>
                </c:pt>
                <c:pt idx="12">
                  <c:v>-45.3</c:v>
                </c:pt>
                <c:pt idx="13">
                  <c:v>-34.799999999999983</c:v>
                </c:pt>
                <c:pt idx="14">
                  <c:v>-41.678999999999988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3712"/>
        <c:axId val="34245248"/>
      </c:lineChart>
      <c:catAx>
        <c:axId val="342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245248"/>
        <c:crosses val="autoZero"/>
        <c:auto val="1"/>
        <c:lblAlgn val="ctr"/>
        <c:lblOffset val="100"/>
        <c:noMultiLvlLbl val="0"/>
      </c:catAx>
      <c:valAx>
        <c:axId val="34245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424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85821449400660388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F-470F-9FC6-729C30470AE7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F-470F-9FC6-729C30470AE7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F-470F-9FC6-729C30470AE7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6F-470F-9FC6-729C30470AE7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6F-470F-9FC6-729C30470AE7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6F-470F-9FC6-729C30470AE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96F-470F-9FC6-729C30470AE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96F-470F-9FC6-729C30470AE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96F-470F-9FC6-729C30470AE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96F-470F-9FC6-729C30470AE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96F-470F-9FC6-729C30470AE7}"/>
              </c:ext>
            </c:extLst>
          </c:dPt>
          <c:dLbls>
            <c:dLbl>
              <c:idx val="5"/>
              <c:layout>
                <c:manualLayout>
                  <c:x val="-0.15271224204799244"/>
                  <c:y val="7.5864725108792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96F-470F-9FC6-729C30470AE7}"/>
                </c:ext>
              </c:extLst>
            </c:dLbl>
            <c:dLbl>
              <c:idx val="6"/>
              <c:layout>
                <c:manualLayout>
                  <c:x val="-1.645605006569023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96F-470F-9FC6-729C30470AE7}"/>
                </c:ext>
              </c:extLst>
            </c:dLbl>
            <c:dLbl>
              <c:idx val="7"/>
              <c:layout>
                <c:manualLayout>
                  <c:x val="-2.2649508908595462E-2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96F-470F-9FC6-729C30470A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96F-470F-9FC6-729C30470AE7}"/>
                </c:ext>
              </c:extLst>
            </c:dLbl>
            <c:dLbl>
              <c:idx val="9"/>
              <c:layout>
                <c:manualLayout>
                  <c:x val="-1.6617934872314839E-2"/>
                  <c:y val="1.5172945020580836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96F-470F-9FC6-729C30470AE7}"/>
                </c:ext>
              </c:extLst>
            </c:dLbl>
            <c:dLbl>
              <c:idx val="10"/>
              <c:layout>
                <c:manualLayout>
                  <c:x val="-2.8357101198679228E-2"/>
                  <c:y val="-3.210848048771914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96F-470F-9FC6-729C30470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Кемеровская область</c:v>
                </c:pt>
                <c:pt idx="1">
                  <c:v>Иркутская область</c:v>
                </c:pt>
                <c:pt idx="2">
                  <c:v>Республика Тыва</c:v>
                </c:pt>
                <c:pt idx="3">
                  <c:v>Новосибирская область</c:v>
                </c:pt>
                <c:pt idx="4">
                  <c:v>Пермский край</c:v>
                </c:pt>
                <c:pt idx="5">
                  <c:v>Российская Федерация</c:v>
                </c:pt>
                <c:pt idx="6">
                  <c:v>Карачаево-Черкесская Республика</c:v>
                </c:pt>
                <c:pt idx="7">
                  <c:v>Рязанская область</c:v>
                </c:pt>
                <c:pt idx="8">
                  <c:v>Чеченская Республика</c:v>
                </c:pt>
                <c:pt idx="9">
                  <c:v>Республика Ингушетия</c:v>
                </c:pt>
                <c:pt idx="10">
                  <c:v>Ненецкий автономный округ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67.8</c:v>
                </c:pt>
                <c:pt idx="1">
                  <c:v>55.4</c:v>
                </c:pt>
                <c:pt idx="2">
                  <c:v>52.8</c:v>
                </c:pt>
                <c:pt idx="3">
                  <c:v>49</c:v>
                </c:pt>
                <c:pt idx="4">
                  <c:v>48.8</c:v>
                </c:pt>
                <c:pt idx="5">
                  <c:v>21.3</c:v>
                </c:pt>
                <c:pt idx="6">
                  <c:v>5.2</c:v>
                </c:pt>
                <c:pt idx="7">
                  <c:v>4.4000000000000004</c:v>
                </c:pt>
                <c:pt idx="8">
                  <c:v>3.5</c:v>
                </c:pt>
                <c:pt idx="9">
                  <c:v>0.8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96F-470F-9FC6-729C30470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2743936"/>
        <c:axId val="152745472"/>
      </c:barChart>
      <c:catAx>
        <c:axId val="152743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52745472"/>
        <c:crosses val="autoZero"/>
        <c:auto val="1"/>
        <c:lblAlgn val="ctr"/>
        <c:lblOffset val="100"/>
        <c:noMultiLvlLbl val="0"/>
      </c:catAx>
      <c:valAx>
        <c:axId val="15274547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5274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80473863364582321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0-4D09-BE22-76CAF8A655CD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0-4D09-BE22-76CAF8A655CD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0-4D09-BE22-76CAF8A655CD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90-4D09-BE22-76CAF8A655CD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90-4D09-BE22-76CAF8A655CD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90-4D09-BE22-76CAF8A655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690-4D09-BE22-76CAF8A655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690-4D09-BE22-76CAF8A655C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690-4D09-BE22-76CAF8A655C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690-4D09-BE22-76CAF8A655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690-4D09-BE22-76CAF8A655CD}"/>
              </c:ext>
            </c:extLst>
          </c:dPt>
          <c:dLbls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690-4D09-BE22-76CAF8A655CD}"/>
                </c:ext>
              </c:extLst>
            </c:dLbl>
            <c:dLbl>
              <c:idx val="8"/>
              <c:layout>
                <c:manualLayout>
                  <c:x val="-0.157539841610439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690-4D09-BE22-76CAF8A655CD}"/>
                </c:ext>
              </c:extLst>
            </c:dLbl>
            <c:dLbl>
              <c:idx val="9"/>
              <c:layout>
                <c:manualLayout>
                  <c:x val="-0.13834580260928442"/>
                  <c:y val="5.057648340193611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690-4D09-BE22-76CAF8A655CD}"/>
                </c:ext>
              </c:extLst>
            </c:dLbl>
            <c:dLbl>
              <c:idx val="10"/>
              <c:layout>
                <c:manualLayout>
                  <c:x val="-0.12618025823359597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690-4D09-BE22-76CAF8A65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Тульская область</c:v>
                </c:pt>
                <c:pt idx="1">
                  <c:v>Псковская область</c:v>
                </c:pt>
                <c:pt idx="2">
                  <c:v>г.Севастополь</c:v>
                </c:pt>
                <c:pt idx="3">
                  <c:v>Брянская область</c:v>
                </c:pt>
                <c:pt idx="4">
                  <c:v>г. Санкт-Петербург</c:v>
                </c:pt>
                <c:pt idx="5">
                  <c:v>Российская Федерация</c:v>
                </c:pt>
                <c:pt idx="6">
                  <c:v>Чукотский автономный округ</c:v>
                </c:pt>
                <c:pt idx="7">
                  <c:v>Ямало-Ненецкий автономный округ</c:v>
                </c:pt>
                <c:pt idx="8">
                  <c:v>Республика Дагестан</c:v>
                </c:pt>
                <c:pt idx="9">
                  <c:v>Республика Ингушетия</c:v>
                </c:pt>
                <c:pt idx="10">
                  <c:v>Чеченская Республика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285.39999999999998</c:v>
                </c:pt>
                <c:pt idx="1">
                  <c:v>271.39999999999998</c:v>
                </c:pt>
                <c:pt idx="2">
                  <c:v>258.89999999999998</c:v>
                </c:pt>
                <c:pt idx="3">
                  <c:v>257.60000000000002</c:v>
                </c:pt>
                <c:pt idx="4">
                  <c:v>252.2</c:v>
                </c:pt>
                <c:pt idx="5">
                  <c:v>198.9</c:v>
                </c:pt>
                <c:pt idx="6">
                  <c:v>95.9</c:v>
                </c:pt>
                <c:pt idx="7">
                  <c:v>90</c:v>
                </c:pt>
                <c:pt idx="8">
                  <c:v>81.8</c:v>
                </c:pt>
                <c:pt idx="9">
                  <c:v>43.6</c:v>
                </c:pt>
                <c:pt idx="10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90-4D09-BE22-76CAF8A65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2091008"/>
        <c:axId val="162092544"/>
      </c:barChart>
      <c:catAx>
        <c:axId val="162091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62092544"/>
        <c:crosses val="autoZero"/>
        <c:auto val="1"/>
        <c:lblAlgn val="ctr"/>
        <c:lblOffset val="100"/>
        <c:noMultiLvlLbl val="0"/>
      </c:catAx>
      <c:valAx>
        <c:axId val="16209254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620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80473863364582321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11-4492-A6FD-08F1046EB34A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11-4492-A6FD-08F1046EB34A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11-4492-A6FD-08F1046EB34A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11-4492-A6FD-08F1046EB34A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11-4492-A6FD-08F1046EB34A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11-4492-A6FD-08F1046EB34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E11-4492-A6FD-08F1046EB34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E11-4492-A6FD-08F1046EB34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E11-4492-A6FD-08F1046EB34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E11-4492-A6FD-08F1046EB34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E11-4492-A6FD-08F1046EB34A}"/>
              </c:ext>
            </c:extLst>
          </c:dPt>
          <c:dLbls>
            <c:dLbl>
              <c:idx val="7"/>
              <c:layout>
                <c:manualLayout>
                  <c:x val="-0.12874342781326234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E11-4492-A6FD-08F1046EB34A}"/>
                </c:ext>
              </c:extLst>
            </c:dLbl>
            <c:dLbl>
              <c:idx val="8"/>
              <c:layout>
                <c:manualLayout>
                  <c:x val="-0.12727209164034317"/>
                  <c:y val="2.528824170096805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E11-4492-A6FD-08F1046EB34A}"/>
                </c:ext>
              </c:extLst>
            </c:dLbl>
            <c:dLbl>
              <c:idx val="9"/>
              <c:layout>
                <c:manualLayout>
                  <c:x val="-0.12046669963194746"/>
                  <c:y val="5.057648340193611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7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E11-4492-A6FD-08F1046EB34A}"/>
                </c:ext>
              </c:extLst>
            </c:dLbl>
            <c:dLbl>
              <c:idx val="10"/>
              <c:layout>
                <c:manualLayout>
                  <c:x val="-2.3647266565305712E-2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E11-4492-A6FD-08F1046EB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Республика Ингушетия</c:v>
                </c:pt>
                <c:pt idx="2">
                  <c:v>Республика Тыва</c:v>
                </c:pt>
                <c:pt idx="3">
                  <c:v>Республика Дагестан</c:v>
                </c:pt>
                <c:pt idx="4">
                  <c:v>Ямало-Hенецкий авт.округ</c:v>
                </c:pt>
                <c:pt idx="5">
                  <c:v>Российская Федерация</c:v>
                </c:pt>
                <c:pt idx="6">
                  <c:v>Новгородская область</c:v>
                </c:pt>
                <c:pt idx="7">
                  <c:v>Ивановская область</c:v>
                </c:pt>
                <c:pt idx="8">
                  <c:v>Тверская область</c:v>
                </c:pt>
                <c:pt idx="9">
                  <c:v>Тульская область</c:v>
                </c:pt>
                <c:pt idx="10">
                  <c:v>Псковская область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1106.3</c:v>
                </c:pt>
                <c:pt idx="1">
                  <c:v>904</c:v>
                </c:pt>
                <c:pt idx="2">
                  <c:v>874.3</c:v>
                </c:pt>
                <c:pt idx="3">
                  <c:v>865.4</c:v>
                </c:pt>
                <c:pt idx="4">
                  <c:v>852.9</c:v>
                </c:pt>
                <c:pt idx="5">
                  <c:v>593.79999999999995</c:v>
                </c:pt>
                <c:pt idx="6">
                  <c:v>264.5</c:v>
                </c:pt>
                <c:pt idx="7">
                  <c:v>207.7</c:v>
                </c:pt>
                <c:pt idx="8">
                  <c:v>207.4</c:v>
                </c:pt>
                <c:pt idx="9">
                  <c:v>167.2</c:v>
                </c:pt>
                <c:pt idx="10">
                  <c:v>123.6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E11-4492-A6FD-08F1046EB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5626624"/>
        <c:axId val="165628160"/>
      </c:barChart>
      <c:catAx>
        <c:axId val="165626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65628160"/>
        <c:crosses val="autoZero"/>
        <c:auto val="1"/>
        <c:lblAlgn val="ctr"/>
        <c:lblOffset val="100"/>
        <c:noMultiLvlLbl val="0"/>
      </c:catAx>
      <c:valAx>
        <c:axId val="16562816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6562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68093384298419379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6-4E74-ABAF-1EEDBFA3D2E9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6-4E74-ABAF-1EEDBFA3D2E9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6-4E74-ABAF-1EEDBFA3D2E9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06-4E74-ABAF-1EEDBFA3D2E9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06-4E74-ABAF-1EEDBFA3D2E9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06-4E74-ABAF-1EEDBFA3D2E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206-4E74-ABAF-1EEDBFA3D2E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206-4E74-ABAF-1EEDBFA3D2E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206-4E74-ABAF-1EEDBFA3D2E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206-4E74-ABAF-1EEDBFA3D2E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206-4E74-ABAF-1EEDBFA3D2E9}"/>
              </c:ext>
            </c:extLst>
          </c:dPt>
          <c:dLbls>
            <c:dLbl>
              <c:idx val="4"/>
              <c:layout>
                <c:manualLayout>
                  <c:x val="-0.12149935778209769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06-4E74-ABAF-1EEDBFA3D2E9}"/>
                </c:ext>
              </c:extLst>
            </c:dLbl>
            <c:dLbl>
              <c:idx val="5"/>
              <c:layout>
                <c:manualLayout>
                  <c:x val="-0.121499357782097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06-4E74-ABAF-1EEDBFA3D2E9}"/>
                </c:ext>
              </c:extLst>
            </c:dLbl>
            <c:dLbl>
              <c:idx val="6"/>
              <c:layout>
                <c:manualLayout>
                  <c:x val="-0.11117580164626954"/>
                  <c:y val="2.528824170096805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06-4E74-ABAF-1EEDBFA3D2E9}"/>
                </c:ext>
              </c:extLst>
            </c:dLbl>
            <c:dLbl>
              <c:idx val="7"/>
              <c:layout>
                <c:manualLayout>
                  <c:x val="-0.12447430069512819"/>
                  <c:y val="2.5288241700968059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206-4E74-ABAF-1EEDBFA3D2E9}"/>
                </c:ext>
              </c:extLst>
            </c:dLbl>
            <c:dLbl>
              <c:idx val="8"/>
              <c:layout>
                <c:manualLayout>
                  <c:x val="-0.11446471028594075"/>
                  <c:y val="5.057648340193611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206-4E74-ABAF-1EEDBFA3D2E9}"/>
                </c:ext>
              </c:extLst>
            </c:dLbl>
            <c:dLbl>
              <c:idx val="9"/>
              <c:layout>
                <c:manualLayout>
                  <c:x val="-0.10339019115941089"/>
                  <c:y val="7.586472510290418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206-4E74-ABAF-1EEDBFA3D2E9}"/>
                </c:ext>
              </c:extLst>
            </c:dLbl>
            <c:dLbl>
              <c:idx val="10"/>
              <c:layout>
                <c:manualLayout>
                  <c:x val="-2.3647266565305712E-2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206-4E74-ABAF-1EEDBFA3D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Республика Ингушетия</c:v>
                </c:pt>
                <c:pt idx="2">
                  <c:v>Республика Тыва</c:v>
                </c:pt>
                <c:pt idx="3">
                  <c:v>Республика Дагестан</c:v>
                </c:pt>
                <c:pt idx="4">
                  <c:v>Ямало-Hенецкий авт.округ</c:v>
                </c:pt>
                <c:pt idx="5">
                  <c:v>Российская Федерация</c:v>
                </c:pt>
                <c:pt idx="6">
                  <c:v>Новгородская область</c:v>
                </c:pt>
                <c:pt idx="7">
                  <c:v>Ивановская область</c:v>
                </c:pt>
                <c:pt idx="8">
                  <c:v>Тверская область</c:v>
                </c:pt>
                <c:pt idx="9">
                  <c:v>Тульская область</c:v>
                </c:pt>
                <c:pt idx="10">
                  <c:v>Псковская область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93.8</c:v>
                </c:pt>
                <c:pt idx="1">
                  <c:v>87.6</c:v>
                </c:pt>
                <c:pt idx="2">
                  <c:v>84.1</c:v>
                </c:pt>
                <c:pt idx="3">
                  <c:v>81.7</c:v>
                </c:pt>
                <c:pt idx="4">
                  <c:v>76.599999999999994</c:v>
                </c:pt>
                <c:pt idx="5">
                  <c:v>42.6</c:v>
                </c:pt>
                <c:pt idx="6">
                  <c:v>19</c:v>
                </c:pt>
                <c:pt idx="7">
                  <c:v>18.5</c:v>
                </c:pt>
                <c:pt idx="8">
                  <c:v>17.7</c:v>
                </c:pt>
                <c:pt idx="9">
                  <c:v>12.5</c:v>
                </c:pt>
                <c:pt idx="1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06-4E74-ABAF-1EEDBFA3D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8696448"/>
        <c:axId val="168706432"/>
      </c:barChart>
      <c:catAx>
        <c:axId val="168696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68706432"/>
        <c:crosses val="autoZero"/>
        <c:auto val="1"/>
        <c:lblAlgn val="ctr"/>
        <c:lblOffset val="100"/>
        <c:noMultiLvlLbl val="0"/>
      </c:catAx>
      <c:valAx>
        <c:axId val="16870643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6869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68093384298419379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4-4C0C-B804-9E903B0636DC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4-4C0C-B804-9E903B0636DC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4-4C0C-B804-9E903B0636DC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4-4C0C-B804-9E903B0636DC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24-4C0C-B804-9E903B0636DC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24-4C0C-B804-9E903B0636D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624-4C0C-B804-9E903B0636D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624-4C0C-B804-9E903B0636D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624-4C0C-B804-9E903B0636D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624-4C0C-B804-9E903B0636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624-4C0C-B804-9E903B0636DC}"/>
              </c:ext>
            </c:extLst>
          </c:dPt>
          <c:dLbls>
            <c:dLbl>
              <c:idx val="4"/>
              <c:layout>
                <c:manualLayout>
                  <c:x val="-0.15565237472717089"/>
                  <c:y val="5.057648340782399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24-4C0C-B804-9E903B0636DC}"/>
                </c:ext>
              </c:extLst>
            </c:dLbl>
            <c:dLbl>
              <c:idx val="5"/>
              <c:layout>
                <c:manualLayout>
                  <c:x val="-0.121499357782097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624-4C0C-B804-9E903B0636DC}"/>
                </c:ext>
              </c:extLst>
            </c:dLbl>
            <c:dLbl>
              <c:idx val="6"/>
              <c:layout>
                <c:manualLayout>
                  <c:x val="-0.11117580164626954"/>
                  <c:y val="2.528824170096805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624-4C0C-B804-9E903B0636DC}"/>
                </c:ext>
              </c:extLst>
            </c:dLbl>
            <c:dLbl>
              <c:idx val="7"/>
              <c:layout>
                <c:manualLayout>
                  <c:x val="-0.11166691934072576"/>
                  <c:y val="7.5864725102904181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624-4C0C-B804-9E903B0636DC}"/>
                </c:ext>
              </c:extLst>
            </c:dLbl>
            <c:dLbl>
              <c:idx val="8"/>
              <c:layout>
                <c:manualLayout>
                  <c:x val="-2.0543913686989636E-2"/>
                  <c:y val="1.0115296680387223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624-4C0C-B804-9E903B0636DC}"/>
                </c:ext>
              </c:extLst>
            </c:dLbl>
            <c:dLbl>
              <c:idx val="9"/>
              <c:layout>
                <c:manualLayout>
                  <c:x val="-1.8007648796728032E-2"/>
                  <c:y val="1.5172945020580836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624-4C0C-B804-9E903B0636DC}"/>
                </c:ext>
              </c:extLst>
            </c:dLbl>
            <c:dLbl>
              <c:idx val="10"/>
              <c:layout>
                <c:manualLayout>
                  <c:x val="-2.3647266565305712E-2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624-4C0C-B804-9E903B063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Сахалинская область</c:v>
                </c:pt>
                <c:pt idx="1">
                  <c:v>Ненецкий автономный округ</c:v>
                </c:pt>
                <c:pt idx="2">
                  <c:v>Тульская область</c:v>
                </c:pt>
                <c:pt idx="3">
                  <c:v>Владимирская область</c:v>
                </c:pt>
                <c:pt idx="4">
                  <c:v>Новгородская область</c:v>
                </c:pt>
                <c:pt idx="5">
                  <c:v>Российская Федерация</c:v>
                </c:pt>
                <c:pt idx="6">
                  <c:v>Карачаево-Черкесская Республика</c:v>
                </c:pt>
                <c:pt idx="7">
                  <c:v>Ямало-Ненецкий автономный округ</c:v>
                </c:pt>
                <c:pt idx="8">
                  <c:v>Республика Дагестан</c:v>
                </c:pt>
                <c:pt idx="9">
                  <c:v>Чеченская Республика</c:v>
                </c:pt>
                <c:pt idx="10">
                  <c:v>Республика Ингушетия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163.1</c:v>
                </c:pt>
                <c:pt idx="1">
                  <c:v>155</c:v>
                </c:pt>
                <c:pt idx="2">
                  <c:v>112.3</c:v>
                </c:pt>
                <c:pt idx="3">
                  <c:v>112</c:v>
                </c:pt>
                <c:pt idx="4">
                  <c:v>111.4</c:v>
                </c:pt>
                <c:pt idx="5">
                  <c:v>69.7</c:v>
                </c:pt>
                <c:pt idx="6">
                  <c:v>34.6</c:v>
                </c:pt>
                <c:pt idx="7">
                  <c:v>28.8</c:v>
                </c:pt>
                <c:pt idx="8">
                  <c:v>16.3</c:v>
                </c:pt>
                <c:pt idx="9">
                  <c:v>10.9</c:v>
                </c:pt>
                <c:pt idx="1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624-4C0C-B804-9E903B063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298496"/>
        <c:axId val="180300032"/>
      </c:barChart>
      <c:catAx>
        <c:axId val="180298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80300032"/>
        <c:crosses val="autoZero"/>
        <c:auto val="1"/>
        <c:lblAlgn val="ctr"/>
        <c:lblOffset val="100"/>
        <c:noMultiLvlLbl val="0"/>
      </c:catAx>
      <c:valAx>
        <c:axId val="18030003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802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9157358344815717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8C-4863-9970-9051EDE3A42A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8C-4863-9970-9051EDE3A42A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8C-4863-9970-9051EDE3A42A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8C-4863-9970-9051EDE3A42A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8C-4863-9970-9051EDE3A42A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8C-4863-9970-9051EDE3A4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D8C-4863-9970-9051EDE3A42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D8C-4863-9970-9051EDE3A42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D8C-4863-9970-9051EDE3A42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D8C-4863-9970-9051EDE3A42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D8C-4863-9970-9051EDE3A42A}"/>
              </c:ext>
            </c:extLst>
          </c:dPt>
          <c:dLbls>
            <c:dLbl>
              <c:idx val="4"/>
              <c:layout>
                <c:manualLayout>
                  <c:x val="-0.13857586625463428"/>
                  <c:y val="2.528824170685593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D8C-4863-9970-9051EDE3A42A}"/>
                </c:ext>
              </c:extLst>
            </c:dLbl>
            <c:dLbl>
              <c:idx val="5"/>
              <c:layout>
                <c:manualLayout>
                  <c:x val="-0.121499357782097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D8C-4863-9970-9051EDE3A42A}"/>
                </c:ext>
              </c:extLst>
            </c:dLbl>
            <c:dLbl>
              <c:idx val="6"/>
              <c:layout>
                <c:manualLayout>
                  <c:x val="-0.11117580164626954"/>
                  <c:y val="2.528824170096805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D8C-4863-9970-9051EDE3A42A}"/>
                </c:ext>
              </c:extLst>
            </c:dLbl>
            <c:dLbl>
              <c:idx val="7"/>
              <c:layout>
                <c:manualLayout>
                  <c:x val="-0.10739779222259162"/>
                  <c:y val="5.0576483413711876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D8C-4863-9970-9051EDE3A42A}"/>
                </c:ext>
              </c:extLst>
            </c:dLbl>
            <c:dLbl>
              <c:idx val="8"/>
              <c:layout>
                <c:manualLayout>
                  <c:x val="-0.10165732893153832"/>
                  <c:y val="1.0115296680387223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D8C-4863-9970-9051EDE3A42A}"/>
                </c:ext>
              </c:extLst>
            </c:dLbl>
            <c:dLbl>
              <c:idx val="9"/>
              <c:layout>
                <c:manualLayout>
                  <c:x val="-2.2635449823133761E-2"/>
                  <c:y val="3.21287110810799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D8C-4863-9970-9051EDE3A42A}"/>
                </c:ext>
              </c:extLst>
            </c:dLbl>
            <c:dLbl>
              <c:idx val="10"/>
              <c:layout>
                <c:manualLayout>
                  <c:x val="-2.3647266565305712E-2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D8C-4863-9970-9051EDE3A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Амурская область</c:v>
                </c:pt>
                <c:pt idx="1">
                  <c:v>Чукотский автономный округ</c:v>
                </c:pt>
                <c:pt idx="2">
                  <c:v>Сахалинская область</c:v>
                </c:pt>
                <c:pt idx="3">
                  <c:v>Республика Алтай</c:v>
                </c:pt>
                <c:pt idx="4">
                  <c:v>Республика Тыва</c:v>
                </c:pt>
                <c:pt idx="5">
                  <c:v>Российская Федерация</c:v>
                </c:pt>
                <c:pt idx="6">
                  <c:v>Кабардино-Балкарская Республика</c:v>
                </c:pt>
                <c:pt idx="7">
                  <c:v>г. Москва</c:v>
                </c:pt>
                <c:pt idx="8">
                  <c:v>Республика Дагестан</c:v>
                </c:pt>
                <c:pt idx="9">
                  <c:v>Республика Ингушетия</c:v>
                </c:pt>
                <c:pt idx="10">
                  <c:v>Чеченская Республика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196.1</c:v>
                </c:pt>
                <c:pt idx="1">
                  <c:v>183.9</c:v>
                </c:pt>
                <c:pt idx="2">
                  <c:v>169.7</c:v>
                </c:pt>
                <c:pt idx="3">
                  <c:v>168</c:v>
                </c:pt>
                <c:pt idx="4">
                  <c:v>160.69999999999999</c:v>
                </c:pt>
                <c:pt idx="5">
                  <c:v>85.4</c:v>
                </c:pt>
                <c:pt idx="6">
                  <c:v>48.2</c:v>
                </c:pt>
                <c:pt idx="7">
                  <c:v>37.799999999999997</c:v>
                </c:pt>
                <c:pt idx="8">
                  <c:v>27.4</c:v>
                </c:pt>
                <c:pt idx="9">
                  <c:v>18.2</c:v>
                </c:pt>
                <c:pt idx="1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D8C-4863-9970-9051EDE3A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7153024"/>
        <c:axId val="187163008"/>
      </c:barChart>
      <c:catAx>
        <c:axId val="187153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87163008"/>
        <c:crosses val="autoZero"/>
        <c:auto val="1"/>
        <c:lblAlgn val="ctr"/>
        <c:lblOffset val="100"/>
        <c:noMultiLvlLbl val="0"/>
      </c:catAx>
      <c:valAx>
        <c:axId val="187163008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871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9157358344815717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D-4C4D-B533-0B9A99BB4034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D-4C4D-B533-0B9A99BB4034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0D-4C4D-B533-0B9A99BB4034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0D-4C4D-B533-0B9A99BB4034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0D-4C4D-B533-0B9A99BB4034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0D-4C4D-B533-0B9A99BB403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C0D-4C4D-B533-0B9A99BB403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C0D-4C4D-B533-0B9A99BB403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C0D-4C4D-B533-0B9A99BB403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C0D-4C4D-B533-0B9A99BB403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C0D-4C4D-B533-0B9A99BB4034}"/>
              </c:ext>
            </c:extLst>
          </c:dPt>
          <c:dLbls>
            <c:dLbl>
              <c:idx val="4"/>
              <c:layout>
                <c:manualLayout>
                  <c:x val="-0.13857586625463428"/>
                  <c:y val="2.528824170685593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C0D-4C4D-B533-0B9A99BB4034}"/>
                </c:ext>
              </c:extLst>
            </c:dLbl>
            <c:dLbl>
              <c:idx val="5"/>
              <c:layout>
                <c:manualLayout>
                  <c:x val="-0.121499357782097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C0D-4C4D-B533-0B9A99BB4034}"/>
                </c:ext>
              </c:extLst>
            </c:dLbl>
            <c:dLbl>
              <c:idx val="6"/>
              <c:layout>
                <c:manualLayout>
                  <c:x val="-6.88707688160097E-3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C0D-4C4D-B533-0B9A99BB4034}"/>
                </c:ext>
              </c:extLst>
            </c:dLbl>
            <c:dLbl>
              <c:idx val="7"/>
              <c:layout>
                <c:manualLayout>
                  <c:x val="-6.88707688160097E-3"/>
                  <c:y val="7.5864725102904181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C0D-4C4D-B533-0B9A99BB4034}"/>
                </c:ext>
              </c:extLst>
            </c:dLbl>
            <c:dLbl>
              <c:idx val="8"/>
              <c:layout>
                <c:manualLayout>
                  <c:x val="-2.6179497634668271E-3"/>
                  <c:y val="-3.209836519103875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C0D-4C4D-B533-0B9A99BB4034}"/>
                </c:ext>
              </c:extLst>
            </c:dLbl>
            <c:dLbl>
              <c:idx val="9"/>
              <c:layout>
                <c:manualLayout>
                  <c:x val="-5.5589413505972097E-3"/>
                  <c:y val="3.213376872942129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C0D-4C4D-B533-0B9A99BB4034}"/>
                </c:ext>
              </c:extLst>
            </c:dLbl>
            <c:dLbl>
              <c:idx val="10"/>
              <c:layout>
                <c:manualLayout>
                  <c:x val="-2.301630974634998E-3"/>
                  <c:y val="1.0115296680387223E-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5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C0D-4C4D-B533-0B9A99BB403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Республика Алтай</c:v>
                </c:pt>
                <c:pt idx="1">
                  <c:v>Брянская область</c:v>
                </c:pt>
                <c:pt idx="2">
                  <c:v>Пензенская область</c:v>
                </c:pt>
                <c:pt idx="3">
                  <c:v>Республика Марий Эл</c:v>
                </c:pt>
                <c:pt idx="4">
                  <c:v>Республика Бурятия</c:v>
                </c:pt>
                <c:pt idx="5">
                  <c:v>Российская Федерация</c:v>
                </c:pt>
                <c:pt idx="6">
                  <c:v>Ненецкий автономный округ</c:v>
                </c:pt>
                <c:pt idx="7">
                  <c:v>Мурманская область</c:v>
                </c:pt>
                <c:pt idx="8">
                  <c:v>Республика Ингушетия</c:v>
                </c:pt>
                <c:pt idx="9">
                  <c:v>Северная Осетия-Алания</c:v>
                </c:pt>
                <c:pt idx="10">
                  <c:v>Чеченская Республика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25.6</c:v>
                </c:pt>
                <c:pt idx="1">
                  <c:v>20.100000000000001</c:v>
                </c:pt>
                <c:pt idx="2">
                  <c:v>20</c:v>
                </c:pt>
                <c:pt idx="3">
                  <c:v>18.100000000000001</c:v>
                </c:pt>
                <c:pt idx="4">
                  <c:v>17.2</c:v>
                </c:pt>
                <c:pt idx="5">
                  <c:v>5.6000000000000005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C0D-4C4D-B533-0B9A99BB4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0477440"/>
        <c:axId val="190478976"/>
      </c:barChart>
      <c:catAx>
        <c:axId val="190477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90478976"/>
        <c:crosses val="autoZero"/>
        <c:auto val="1"/>
        <c:lblAlgn val="ctr"/>
        <c:lblOffset val="100"/>
        <c:noMultiLvlLbl val="0"/>
      </c:catAx>
      <c:valAx>
        <c:axId val="19047897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04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4932888632E-2"/>
          <c:y val="5.1562487312380091E-2"/>
          <c:w val="0.95022911774371521"/>
          <c:h val="0.624828832473220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rgbClr val="D9D9D9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E-4F7F-8CF2-5627EF401865}"/>
                </c:ext>
              </c:extLst>
            </c:dLbl>
            <c:dLbl>
              <c:idx val="2"/>
              <c:layout>
                <c:manualLayout>
                  <c:x val="-1.2152384418854042E-2"/>
                  <c:y val="-0.104996788316715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EE-4F7F-8CF2-5627EF4018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E-4F7F-8CF2-5627EF4018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E-4F7F-8CF2-5627EF4018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E-4F7F-8CF2-5627EF40186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EE-4F7F-8CF2-5627EF40186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E-4F7F-8CF2-5627EF4018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EE-4F7F-8CF2-5627EF401865}"/>
                </c:ext>
              </c:extLst>
            </c:dLbl>
            <c:dLbl>
              <c:idx val="11"/>
              <c:layout>
                <c:manualLayout>
                  <c:x val="-8.8411080104469474E-3"/>
                  <c:y val="-7.4738347879621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D9D9D9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#,##0.####</c:formatCode>
                <c:ptCount val="12"/>
                <c:pt idx="0">
                  <c:v>5.3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5.0999999999999996</c:v>
                </c:pt>
                <c:pt idx="6">
                  <c:v>5.2</c:v>
                </c:pt>
                <c:pt idx="7">
                  <c:v>5.2</c:v>
                </c:pt>
                <c:pt idx="8">
                  <c:v>5.0999999999999996</c:v>
                </c:pt>
                <c:pt idx="9" formatCode="#,##0">
                  <c:v>5</c:v>
                </c:pt>
                <c:pt idx="10" formatCode="#,##0">
                  <c:v>5</c:v>
                </c:pt>
                <c:pt idx="11" formatCode="#,##0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8EE-4F7F-8CF2-5627EF4018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8094735878776E-2"/>
                  <c:y val="-6.8686659792203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8EE-4F7F-8CF2-5627EF4018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EE-4F7F-8CF2-5627EF401865}"/>
                </c:ext>
              </c:extLst>
            </c:dLbl>
            <c:dLbl>
              <c:idx val="2"/>
              <c:layout>
                <c:manualLayout>
                  <c:x val="-1.4635841725159365E-2"/>
                  <c:y val="-8.079003596704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8EE-4F7F-8CF2-5627EF4018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EE-4F7F-8CF2-5627EF4018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EE-4F7F-8CF2-5627EF401865}"/>
                </c:ext>
              </c:extLst>
            </c:dLbl>
            <c:dLbl>
              <c:idx val="5"/>
              <c:layout>
                <c:manualLayout>
                  <c:x val="-2.2362153344775922E-2"/>
                  <c:y val="-6.8686659792203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8EE-4F7F-8CF2-5627EF4018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EE-4F7F-8CF2-5627EF401865}"/>
                </c:ext>
              </c:extLst>
            </c:dLbl>
            <c:dLbl>
              <c:idx val="7"/>
              <c:layout>
                <c:manualLayout>
                  <c:x val="-2.3465912147578288E-2"/>
                  <c:y val="-6.8686659792203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8EE-4F7F-8CF2-5627EF40186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EE-4F7F-8CF2-5627EF40186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EE-4F7F-8CF2-5627EF4018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EE-4F7F-8CF2-5627EF401865}"/>
                </c:ext>
              </c:extLst>
            </c:dLbl>
            <c:dLbl>
              <c:idx val="11"/>
              <c:layout>
                <c:manualLayout>
                  <c:x val="-6.909530105542969E-3"/>
                  <c:y val="4.0243725781334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-50" baseline="0">
                    <a:solidFill>
                      <a:srgbClr val="FFD243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4.8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4.8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8EE-4F7F-8CF2-5627EF4018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181056634039836E-2"/>
                  <c:y val="-6.194067449005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8EE-4F7F-8CF2-5627EF4018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EE-4F7F-8CF2-5627EF401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4.4000000000000004</c:v>
                </c:pt>
                <c:pt idx="1">
                  <c:v>4.4000000000000004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8EE-4F7F-8CF2-5627EF401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48736"/>
        <c:axId val="197362816"/>
      </c:lineChart>
      <c:catAx>
        <c:axId val="197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7362816"/>
        <c:crosses val="autoZero"/>
        <c:auto val="1"/>
        <c:lblAlgn val="ctr"/>
        <c:lblOffset val="100"/>
        <c:noMultiLvlLbl val="0"/>
      </c:catAx>
      <c:valAx>
        <c:axId val="197362816"/>
        <c:scaling>
          <c:orientation val="minMax"/>
          <c:max val="5.5"/>
          <c:min val="4.3"/>
        </c:scaling>
        <c:delete val="1"/>
        <c:axPos val="l"/>
        <c:numFmt formatCode="0" sourceLinked="0"/>
        <c:majorTickMark val="out"/>
        <c:minorTickMark val="none"/>
        <c:tickLblPos val="nextTo"/>
        <c:crossAx val="19734873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4932888632E-2"/>
          <c:y val="8.7872417072812764E-2"/>
          <c:w val="0.95022911774371521"/>
          <c:h val="0.588518565816634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rgbClr val="D9D9D9"/>
              </a:solidFill>
              <a:miter lim="800000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F6-4B58-9556-551A85795B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6-4B58-9556-551A85795B5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6-4B58-9556-551A85795B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6-4B58-9556-551A85795B52}"/>
                </c:ext>
              </c:extLst>
            </c:dLbl>
            <c:dLbl>
              <c:idx val="6"/>
              <c:layout>
                <c:manualLayout>
                  <c:x val="-2.7058690505770963E-2"/>
                  <c:y val="-7.069038801327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rgbClr val="D9D9D9"/>
                      </a:solidFill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68429664969226E-2"/>
                      <c:h val="0.10106319105989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3F6-4B58-9556-551A85795B5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F6-4B58-9556-551A85795B5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F6-4B58-9556-551A85795B5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F6-4B58-9556-551A85795B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F6-4B58-9556-551A85795B52}"/>
                </c:ext>
              </c:extLst>
            </c:dLbl>
            <c:dLbl>
              <c:idx val="11"/>
              <c:layout>
                <c:manualLayout>
                  <c:x val="-5.684792385141946E-4"/>
                  <c:y val="-2.6324843180271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3F6-4B58-9556-551A85795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D9D9D9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748</c:v>
                </c:pt>
                <c:pt idx="1">
                  <c:v>672</c:v>
                </c:pt>
                <c:pt idx="2">
                  <c:v>710</c:v>
                </c:pt>
                <c:pt idx="3">
                  <c:v>696</c:v>
                </c:pt>
                <c:pt idx="4">
                  <c:v>709</c:v>
                </c:pt>
                <c:pt idx="5">
                  <c:v>709</c:v>
                </c:pt>
                <c:pt idx="6">
                  <c:v>783</c:v>
                </c:pt>
                <c:pt idx="7">
                  <c:v>736</c:v>
                </c:pt>
                <c:pt idx="8">
                  <c:v>638</c:v>
                </c:pt>
                <c:pt idx="9">
                  <c:v>615</c:v>
                </c:pt>
                <c:pt idx="10">
                  <c:v>583</c:v>
                </c:pt>
                <c:pt idx="11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F6-4B58-9556-551A85795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F6-4B58-9556-551A85795B52}"/>
                </c:ext>
              </c:extLst>
            </c:dLbl>
            <c:dLbl>
              <c:idx val="1"/>
              <c:layout>
                <c:manualLayout>
                  <c:x val="-1.4820786507235225E-2"/>
                  <c:y val="-7.89745295408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3F6-4B58-9556-551A85795B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F6-4B58-9556-551A85795B5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F6-4B58-9556-551A85795B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F6-4B58-9556-551A85795B52}"/>
                </c:ext>
              </c:extLst>
            </c:dLbl>
            <c:dLbl>
              <c:idx val="5"/>
              <c:layout>
                <c:manualLayout>
                  <c:x val="-2.5059782850862303E-2"/>
                  <c:y val="7.092207229110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3F6-4B58-9556-551A85795B52}"/>
                </c:ext>
              </c:extLst>
            </c:dLbl>
            <c:dLbl>
              <c:idx val="6"/>
              <c:layout>
                <c:manualLayout>
                  <c:x val="-2.2919594995262176E-2"/>
                  <c:y val="-8.684172405445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3F6-4B58-9556-551A85795B5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F6-4B58-9556-551A85795B5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F6-4B58-9556-551A85795B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F6-4B58-9556-551A85795B52}"/>
                </c:ext>
              </c:extLst>
            </c:dLbl>
            <c:dLbl>
              <c:idx val="11"/>
              <c:layout>
                <c:manualLayout>
                  <c:x val="2.8393543376026204E-3"/>
                  <c:y val="-2.4509336754046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3F6-4B58-9556-551A85795B5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-50" baseline="0">
                    <a:solidFill>
                      <a:srgbClr val="FFD243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640</c:v>
                </c:pt>
                <c:pt idx="1">
                  <c:v>580</c:v>
                </c:pt>
                <c:pt idx="2">
                  <c:v>595</c:v>
                </c:pt>
                <c:pt idx="3">
                  <c:v>640</c:v>
                </c:pt>
                <c:pt idx="4">
                  <c:v>657</c:v>
                </c:pt>
                <c:pt idx="5">
                  <c:v>560</c:v>
                </c:pt>
                <c:pt idx="6">
                  <c:v>665</c:v>
                </c:pt>
                <c:pt idx="7">
                  <c:v>635</c:v>
                </c:pt>
                <c:pt idx="8">
                  <c:v>596</c:v>
                </c:pt>
                <c:pt idx="9">
                  <c:v>622</c:v>
                </c:pt>
                <c:pt idx="10">
                  <c:v>582</c:v>
                </c:pt>
                <c:pt idx="11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3F6-4B58-9556-551A85795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048682716014939E-2"/>
                  <c:y val="-6.194069536278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3F6-4B58-9556-551A85795B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3F6-4B58-9556-551A85795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545</c:v>
                </c:pt>
                <c:pt idx="1">
                  <c:v>541</c:v>
                </c:pt>
                <c:pt idx="2">
                  <c:v>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3F6-4B58-9556-551A8579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32672"/>
        <c:axId val="197554944"/>
      </c:lineChart>
      <c:catAx>
        <c:axId val="1975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7554944"/>
        <c:crosses val="autoZero"/>
        <c:auto val="1"/>
        <c:lblAlgn val="ctr"/>
        <c:lblOffset val="100"/>
        <c:noMultiLvlLbl val="0"/>
      </c:catAx>
      <c:valAx>
        <c:axId val="197554944"/>
        <c:scaling>
          <c:orientation val="minMax"/>
          <c:max val="800"/>
          <c:min val="500"/>
        </c:scaling>
        <c:delete val="1"/>
        <c:axPos val="l"/>
        <c:numFmt formatCode="0" sourceLinked="0"/>
        <c:majorTickMark val="out"/>
        <c:minorTickMark val="none"/>
        <c:tickLblPos val="nextTo"/>
        <c:crossAx val="19753267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A-4F4E-8E52-9F2693D4C97D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A-4F4E-8E52-9F2693D4C97D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BA-4F4E-8E52-9F2693D4C97D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BA-4F4E-8E52-9F2693D4C97D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BA-4F4E-8E52-9F2693D4C97D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BA-4F4E-8E52-9F2693D4C97D}"/>
              </c:ext>
            </c:extLst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BA-4F4E-8E52-9F2693D4C97D}"/>
              </c:ext>
            </c:extLst>
          </c:dPt>
          <c:dPt>
            <c:idx val="7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BA-4F4E-8E52-9F2693D4C97D}"/>
              </c:ext>
            </c:extLst>
          </c:dPt>
          <c:dPt>
            <c:idx val="8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BA-4F4E-8E52-9F2693D4C97D}"/>
              </c:ext>
            </c:extLst>
          </c:dPt>
          <c:dPt>
            <c:idx val="9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BA-4F4E-8E52-9F2693D4C97D}"/>
              </c:ext>
            </c:extLst>
          </c:dPt>
          <c:dPt>
            <c:idx val="1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7BA-4F4E-8E52-9F2693D4C97D}"/>
              </c:ext>
            </c:extLst>
          </c:dPt>
          <c:dLbls>
            <c:dLbl>
              <c:idx val="5"/>
              <c:layout>
                <c:manualLayout>
                  <c:x val="-0.15271224204799244"/>
                  <c:y val="7.5864725108792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7BA-4F4E-8E52-9F2693D4C97D}"/>
                </c:ext>
              </c:extLst>
            </c:dLbl>
            <c:dLbl>
              <c:idx val="6"/>
              <c:layout>
                <c:manualLayout>
                  <c:x val="-0.13017115866787254"/>
                  <c:y val="5.057648340193611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6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7BA-4F4E-8E52-9F2693D4C97D}"/>
                </c:ext>
              </c:extLst>
            </c:dLbl>
            <c:dLbl>
              <c:idx val="7"/>
              <c:layout>
                <c:manualLayout>
                  <c:x val="-0.11883469225867137"/>
                  <c:y val="2.5288241700968059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-6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7BA-4F4E-8E52-9F2693D4C97D}"/>
                </c:ext>
              </c:extLst>
            </c:dLbl>
            <c:dLbl>
              <c:idx val="8"/>
              <c:layout>
                <c:manualLayout>
                  <c:x val="-2.2295050604762352E-2"/>
                  <c:y val="2.5288241700968059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7BA-4F4E-8E52-9F2693D4C97D}"/>
                </c:ext>
              </c:extLst>
            </c:dLbl>
            <c:dLbl>
              <c:idx val="9"/>
              <c:layout>
                <c:manualLayout>
                  <c:x val="-2.4632146530399267E-2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7BA-4F4E-8E52-9F2693D4C97D}"/>
                </c:ext>
              </c:extLst>
            </c:dLbl>
            <c:dLbl>
              <c:idx val="10"/>
              <c:layout>
                <c:manualLayout>
                  <c:x val="0"/>
                  <c:y val="5.0576483401936117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7BA-4F4E-8E52-9F2693D4C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Республика Алтай</c:v>
                </c:pt>
                <c:pt idx="1">
                  <c:v>Костромская область</c:v>
                </c:pt>
                <c:pt idx="2">
                  <c:v>Еврейская автономная область</c:v>
                </c:pt>
                <c:pt idx="3">
                  <c:v>Тульская область</c:v>
                </c:pt>
                <c:pt idx="4">
                  <c:v>Республика Дагестан</c:v>
                </c:pt>
                <c:pt idx="5">
                  <c:v>Российская Федерация</c:v>
                </c:pt>
                <c:pt idx="6">
                  <c:v>Ярославская область</c:v>
                </c:pt>
                <c:pt idx="7">
                  <c:v>Республика Чувашия</c:v>
                </c:pt>
                <c:pt idx="8">
                  <c:v>Республика Коми</c:v>
                </c:pt>
                <c:pt idx="9">
                  <c:v>Республика Мордовия</c:v>
                </c:pt>
                <c:pt idx="10">
                  <c:v>Республика Калмыкия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10.8</c:v>
                </c:pt>
                <c:pt idx="1">
                  <c:v>10.5</c:v>
                </c:pt>
                <c:pt idx="2">
                  <c:v>9.6</c:v>
                </c:pt>
                <c:pt idx="3">
                  <c:v>7.9</c:v>
                </c:pt>
                <c:pt idx="4">
                  <c:v>7.7</c:v>
                </c:pt>
                <c:pt idx="5">
                  <c:v>4.5</c:v>
                </c:pt>
                <c:pt idx="6">
                  <c:v>2.2000000000000002</c:v>
                </c:pt>
                <c:pt idx="7">
                  <c:v>2.1</c:v>
                </c:pt>
                <c:pt idx="8">
                  <c:v>1.5</c:v>
                </c:pt>
                <c:pt idx="9">
                  <c:v>0.7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7BA-4F4E-8E52-9F2693D4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7792512"/>
        <c:axId val="197794048"/>
      </c:barChart>
      <c:catAx>
        <c:axId val="197792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97794048"/>
        <c:crosses val="autoZero"/>
        <c:auto val="1"/>
        <c:lblAlgn val="ctr"/>
        <c:lblOffset val="100"/>
        <c:noMultiLvlLbl val="0"/>
      </c:catAx>
      <c:valAx>
        <c:axId val="197794048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779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1C-4A34-88CC-555ECA3DB8E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1C-4A34-88CC-555ECA3DB8E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1C-4A34-88CC-555ECA3DB8E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1C-4A34-88CC-555ECA3DB8E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1C-4A34-88CC-555ECA3DB8E5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1C-4A34-88CC-555ECA3DB8E5}"/>
              </c:ext>
            </c:extLst>
          </c:dPt>
          <c:dPt>
            <c:idx val="6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E1C-4A34-88CC-555ECA3DB8E5}"/>
              </c:ext>
            </c:extLst>
          </c:dPt>
          <c:dPt>
            <c:idx val="7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1C-4A34-88CC-555ECA3DB8E5}"/>
              </c:ext>
            </c:extLst>
          </c:dPt>
          <c:dPt>
            <c:idx val="8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E1C-4A34-88CC-555ECA3DB8E5}"/>
              </c:ext>
            </c:extLst>
          </c:dPt>
          <c:dPt>
            <c:idx val="9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1C-4A34-88CC-555ECA3DB8E5}"/>
              </c:ext>
            </c:extLst>
          </c:dPt>
          <c:dPt>
            <c:idx val="1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E1C-4A34-88CC-555ECA3DB8E5}"/>
              </c:ext>
            </c:extLst>
          </c:dPt>
          <c:dLbls>
            <c:dLbl>
              <c:idx val="5"/>
              <c:layout>
                <c:manualLayout>
                  <c:x val="-8.8500881365708897E-2"/>
                  <c:y val="1.011529668038722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E1C-4A34-88CC-555ECA3DB8E5}"/>
                </c:ext>
              </c:extLst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E1C-4A34-88CC-555ECA3DB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Республика Ингушетия</c:v>
                </c:pt>
                <c:pt idx="2">
                  <c:v>Республика Тыва</c:v>
                </c:pt>
                <c:pt idx="3">
                  <c:v>Республика Дагестан</c:v>
                </c:pt>
                <c:pt idx="4">
                  <c:v>Ямало-Hенецкий авт.округ</c:v>
                </c:pt>
                <c:pt idx="5">
                  <c:v>Российская Федерация</c:v>
                </c:pt>
                <c:pt idx="6">
                  <c:v>Владимирская область</c:v>
                </c:pt>
                <c:pt idx="7">
                  <c:v>Тверская область</c:v>
                </c:pt>
                <c:pt idx="8">
                  <c:v>Новгородская область</c:v>
                </c:pt>
                <c:pt idx="9">
                  <c:v>Тульская область</c:v>
                </c:pt>
                <c:pt idx="10">
                  <c:v>Псковская область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14.5</c:v>
                </c:pt>
                <c:pt idx="1">
                  <c:v>12.2</c:v>
                </c:pt>
                <c:pt idx="2">
                  <c:v>9.8000000000000007</c:v>
                </c:pt>
                <c:pt idx="3">
                  <c:v>8.5</c:v>
                </c:pt>
                <c:pt idx="4">
                  <c:v>7.5</c:v>
                </c:pt>
                <c:pt idx="5">
                  <c:v>-3.3</c:v>
                </c:pt>
                <c:pt idx="6" formatCode="0.0">
                  <c:v>-8.9</c:v>
                </c:pt>
                <c:pt idx="7" formatCode="0.0">
                  <c:v>-9</c:v>
                </c:pt>
                <c:pt idx="8" formatCode="0.0">
                  <c:v>-9.3000000000000007</c:v>
                </c:pt>
                <c:pt idx="9" formatCode="0.0">
                  <c:v>-9.6999999999999993</c:v>
                </c:pt>
                <c:pt idx="10" formatCode="0.0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C-4A34-88CC-555ECA3D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471936"/>
        <c:axId val="34473472"/>
      </c:barChart>
      <c:catAx>
        <c:axId val="34471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34473472"/>
        <c:crosses val="autoZero"/>
        <c:auto val="1"/>
        <c:lblAlgn val="ctr"/>
        <c:lblOffset val="100"/>
        <c:noMultiLvlLbl val="0"/>
      </c:catAx>
      <c:valAx>
        <c:axId val="344734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44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7998396081399566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D9D9D9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8025688394763364E-2"/>
                  <c:y val="-4.387060097295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92-4C3B-B4A6-C1A3919794D1}"/>
                </c:ext>
              </c:extLst>
            </c:dLbl>
            <c:dLbl>
              <c:idx val="7"/>
              <c:layout>
                <c:manualLayout>
                  <c:x val="-4.4018414026208826E-2"/>
                  <c:y val="-4.387060097295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92-4C3B-B4A6-C1A3919794D1}"/>
                </c:ext>
              </c:extLst>
            </c:dLbl>
            <c:dLbl>
              <c:idx val="9"/>
              <c:layout>
                <c:manualLayout>
                  <c:x val="-4.4251539076061337E-3"/>
                  <c:y val="-5.9538672749003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92-4C3B-B4A6-C1A3919794D1}"/>
                </c:ext>
              </c:extLst>
            </c:dLbl>
            <c:dLbl>
              <c:idx val="1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292-4C3B-B4A6-C1A391979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49.005000000000003</c:v>
                </c:pt>
                <c:pt idx="1">
                  <c:v>52.972000000000001</c:v>
                </c:pt>
                <c:pt idx="2">
                  <c:v>56.637</c:v>
                </c:pt>
                <c:pt idx="3">
                  <c:v>79.257999999999996</c:v>
                </c:pt>
                <c:pt idx="4">
                  <c:v>39.756</c:v>
                </c:pt>
                <c:pt idx="5">
                  <c:v>103.45099999999999</c:v>
                </c:pt>
                <c:pt idx="6">
                  <c:v>114.416</c:v>
                </c:pt>
                <c:pt idx="7">
                  <c:v>149.96600000000001</c:v>
                </c:pt>
                <c:pt idx="8">
                  <c:v>113.178</c:v>
                </c:pt>
                <c:pt idx="9">
                  <c:v>44.4</c:v>
                </c:pt>
                <c:pt idx="10">
                  <c:v>43.9</c:v>
                </c:pt>
                <c:pt idx="11">
                  <c:v>47.252000000000002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92-4C3B-B4A6-C1A39197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400869551280092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292-4C3B-B4A6-C1A3919794D1}"/>
                </c:ext>
              </c:extLst>
            </c:dLbl>
            <c:dLbl>
              <c:idx val="4"/>
              <c:layout>
                <c:manualLayout>
                  <c:x val="-5.0151115719728252E-2"/>
                  <c:y val="5.9538796119647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38652058465335E-2"/>
                      <c:h val="6.61192628949464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F292-4C3B-B4A6-C1A3919794D1}"/>
                </c:ext>
              </c:extLst>
            </c:dLbl>
            <c:dLbl>
              <c:idx val="5"/>
              <c:layout>
                <c:manualLayout>
                  <c:x val="-6.7851666639953415E-2"/>
                  <c:y val="-5.3271444038582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92-4C3B-B4A6-C1A3919794D1}"/>
                </c:ext>
              </c:extLst>
            </c:dLbl>
            <c:dLbl>
              <c:idx val="9"/>
              <c:layout>
                <c:manualLayout>
                  <c:x val="-7.3751811565167837E-3"/>
                  <c:y val="-4.3870600972950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92-4C3B-B4A6-C1A3919794D1}"/>
                </c:ext>
              </c:extLst>
            </c:dLbl>
            <c:dLbl>
              <c:idx val="11"/>
              <c:layout>
                <c:manualLayout>
                  <c:x val="-2.9500724626066702E-3"/>
                  <c:y val="3.446975790731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292-4C3B-B4A6-C1A391979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45.259</c:v>
                </c:pt>
                <c:pt idx="1">
                  <c:v>49.792000000000002</c:v>
                </c:pt>
                <c:pt idx="2">
                  <c:v>65.253</c:v>
                </c:pt>
                <c:pt idx="3">
                  <c:v>56.817999999999998</c:v>
                </c:pt>
                <c:pt idx="4">
                  <c:v>43.4</c:v>
                </c:pt>
                <c:pt idx="5">
                  <c:v>104.709</c:v>
                </c:pt>
                <c:pt idx="6">
                  <c:v>112.845</c:v>
                </c:pt>
                <c:pt idx="7">
                  <c:v>133.21700000000001</c:v>
                </c:pt>
                <c:pt idx="8">
                  <c:v>107.033</c:v>
                </c:pt>
                <c:pt idx="9">
                  <c:v>82.727000000000004</c:v>
                </c:pt>
                <c:pt idx="10">
                  <c:v>75.721999999999994</c:v>
                </c:pt>
                <c:pt idx="11">
                  <c:v>73.198999999999998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58726482241134E-2"/>
                  <c:y val="4.700421532816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292-4C3B-B4A6-C1A3919794D1}"/>
                </c:ext>
              </c:extLst>
            </c:dLbl>
            <c:dLbl>
              <c:idx val="1"/>
              <c:layout>
                <c:manualLayout>
                  <c:x val="-3.5349197475859351E-2"/>
                  <c:y val="-4.073698661773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92-4C3B-B4A6-C1A3919794D1}"/>
                </c:ext>
              </c:extLst>
            </c:dLbl>
            <c:dLbl>
              <c:idx val="2"/>
              <c:layout>
                <c:manualLayout>
                  <c:x val="-1.3042679000499456E-2"/>
                  <c:y val="5.013782968337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FD-42FA-9733-2B5C0D0DC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41.2</c:v>
                </c:pt>
                <c:pt idx="1">
                  <c:v>65.8</c:v>
                </c:pt>
                <c:pt idx="2" formatCode="0.0">
                  <c:v>49.667000000000002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292-4C3B-B4A6-C1A391979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504640"/>
        <c:axId val="201544448"/>
      </c:lineChart>
      <c:catAx>
        <c:axId val="2015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1544448"/>
        <c:crosses val="autoZero"/>
        <c:auto val="1"/>
        <c:lblAlgn val="ctr"/>
        <c:lblOffset val="100"/>
        <c:noMultiLvlLbl val="0"/>
      </c:catAx>
      <c:valAx>
        <c:axId val="201544448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15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CA-4394-8F41-B6958F758A64}"/>
              </c:ext>
            </c:extLst>
          </c:dPt>
          <c:dPt>
            <c:idx val="1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CA-4394-8F41-B6958F758A64}"/>
              </c:ext>
            </c:extLst>
          </c:dPt>
          <c:dPt>
            <c:idx val="2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CA-4394-8F41-B6958F758A64}"/>
              </c:ext>
            </c:extLst>
          </c:dPt>
          <c:dPt>
            <c:idx val="3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CA-4394-8F41-B6958F758A64}"/>
              </c:ext>
            </c:extLst>
          </c:dPt>
          <c:dPt>
            <c:idx val="4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CA-4394-8F41-B6958F758A64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CA-4394-8F41-B6958F758A6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ACA-4394-8F41-B6958F758A6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ACA-4394-8F41-B6958F758A6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ACA-4394-8F41-B6958F758A6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ACA-4394-8F41-B6958F758A6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ACA-4394-8F41-B6958F758A64}"/>
              </c:ext>
            </c:extLst>
          </c:dPt>
          <c:dLbls>
            <c:dLbl>
              <c:idx val="5"/>
              <c:layout>
                <c:manualLayout>
                  <c:x val="-0.15271224204799244"/>
                  <c:y val="7.5864725108792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ACA-4394-8F41-B6958F758A64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ACA-4394-8F41-B6958F758A64}"/>
                </c:ext>
              </c:extLst>
            </c:dLbl>
            <c:dLbl>
              <c:idx val="10"/>
              <c:layout>
                <c:manualLayout>
                  <c:x val="-0.13613669942938494"/>
                  <c:y val="2.5288241712743812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ACA-4394-8F41-B6958F758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Республика Тыва</c:v>
                </c:pt>
                <c:pt idx="1">
                  <c:v>Камчатский край</c:v>
                </c:pt>
                <c:pt idx="2">
                  <c:v>Ямало-Ненецкий автономный округ</c:v>
                </c:pt>
                <c:pt idx="3">
                  <c:v>Магаданская область</c:v>
                </c:pt>
                <c:pt idx="4">
                  <c:v>г. Санкт-Петербург</c:v>
                </c:pt>
                <c:pt idx="5">
                  <c:v>   Российская Федерация</c:v>
                </c:pt>
                <c:pt idx="6">
                  <c:v>Ленинградская область</c:v>
                </c:pt>
                <c:pt idx="7">
                  <c:v>Республика Адыгея</c:v>
                </c:pt>
                <c:pt idx="8">
                  <c:v>Республика Чувашия</c:v>
                </c:pt>
                <c:pt idx="9">
                  <c:v>Республика Калмыкия</c:v>
                </c:pt>
                <c:pt idx="10">
                  <c:v>Республика Мордовия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6.7</c:v>
                </c:pt>
                <c:pt idx="1">
                  <c:v>6.6</c:v>
                </c:pt>
                <c:pt idx="2">
                  <c:v>6.3</c:v>
                </c:pt>
                <c:pt idx="3">
                  <c:v>6.3</c:v>
                </c:pt>
                <c:pt idx="4">
                  <c:v>6.2</c:v>
                </c:pt>
                <c:pt idx="5">
                  <c:v>4.3</c:v>
                </c:pt>
                <c:pt idx="6">
                  <c:v>3</c:v>
                </c:pt>
                <c:pt idx="7">
                  <c:v>3</c:v>
                </c:pt>
                <c:pt idx="8">
                  <c:v>2.9</c:v>
                </c:pt>
                <c:pt idx="9">
                  <c:v>2.8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ACA-4394-8F41-B6958F758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4484608"/>
        <c:axId val="204486144"/>
      </c:barChart>
      <c:catAx>
        <c:axId val="204484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204486144"/>
        <c:crosses val="autoZero"/>
        <c:auto val="1"/>
        <c:lblAlgn val="ctr"/>
        <c:lblOffset val="100"/>
        <c:noMultiLvlLbl val="0"/>
      </c:catAx>
      <c:valAx>
        <c:axId val="20448614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0448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8704892637106947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D9D9D9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7.3751811565166752E-3"/>
                  <c:y val="4.073698661773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65-43CB-AB7C-91955FAAFB3E}"/>
                </c:ext>
              </c:extLst>
            </c:dLbl>
            <c:dLbl>
              <c:idx val="7"/>
              <c:layout>
                <c:manualLayout>
                  <c:x val="-2.6550652163460031E-2"/>
                  <c:y val="-3.7603372262528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65-43CB-AB7C-91955FAAFB3E}"/>
                </c:ext>
              </c:extLst>
            </c:dLbl>
            <c:dLbl>
              <c:idx val="10"/>
              <c:layout>
                <c:manualLayout>
                  <c:x val="-3.6875905782583374E-2"/>
                  <c:y val="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365-43CB-AB7C-91955FAAFB3E}"/>
                </c:ext>
              </c:extLst>
            </c:dLbl>
            <c:dLbl>
              <c:idx val="11"/>
              <c:layout>
                <c:manualLayout>
                  <c:x val="-1.4750362313033458E-2"/>
                  <c:y val="-4.387060097295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65-43CB-AB7C-91955FAAF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D9D9D9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48.807000000000002</c:v>
                </c:pt>
                <c:pt idx="1">
                  <c:v>44.939</c:v>
                </c:pt>
                <c:pt idx="2">
                  <c:v>51.975999999999999</c:v>
                </c:pt>
                <c:pt idx="3">
                  <c:v>48.7</c:v>
                </c:pt>
                <c:pt idx="4">
                  <c:v>52.728000000000002</c:v>
                </c:pt>
                <c:pt idx="5">
                  <c:v>48.320999999999998</c:v>
                </c:pt>
                <c:pt idx="6">
                  <c:v>53.896999999999998</c:v>
                </c:pt>
                <c:pt idx="7">
                  <c:v>54.177999999999997</c:v>
                </c:pt>
                <c:pt idx="8">
                  <c:v>48.88</c:v>
                </c:pt>
                <c:pt idx="9">
                  <c:v>46.1</c:v>
                </c:pt>
                <c:pt idx="10">
                  <c:v>42.4</c:v>
                </c:pt>
                <c:pt idx="11">
                  <c:v>49.7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65-43CB-AB7C-91955FAAF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3925833319976707E-2"/>
                  <c:y val="-5.0137829683371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8D-4A08-85A8-DD2C9183F2C4}"/>
                </c:ext>
              </c:extLst>
            </c:dLbl>
            <c:dLbl>
              <c:idx val="5"/>
              <c:layout>
                <c:manualLayout>
                  <c:x val="-3.097576085737009E-2"/>
                  <c:y val="4.073698661773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65-43CB-AB7C-91955FAAFB3E}"/>
                </c:ext>
              </c:extLst>
            </c:dLbl>
            <c:dLbl>
              <c:idx val="6"/>
              <c:layout>
                <c:manualLayout>
                  <c:x val="-4.2776050707796824E-2"/>
                  <c:y val="-5.3271444038582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8D-4A08-85A8-DD2C9183F2C4}"/>
                </c:ext>
              </c:extLst>
            </c:dLbl>
            <c:dLbl>
              <c:idx val="9"/>
              <c:layout>
                <c:manualLayout>
                  <c:x val="-3.9825978245190158E-2"/>
                  <c:y val="-5.3271444038582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65-43CB-AB7C-91955FAAFB3E}"/>
                </c:ext>
              </c:extLst>
            </c:dLbl>
            <c:dLbl>
              <c:idx val="11"/>
              <c:layout>
                <c:manualLayout>
                  <c:x val="-1.0816807406208933E-16"/>
                  <c:y val="-3.1336143552107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65-43CB-AB7C-91955FAAF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49.204000000000001</c:v>
                </c:pt>
                <c:pt idx="1">
                  <c:v>44.936999999999998</c:v>
                </c:pt>
                <c:pt idx="2">
                  <c:v>52.051000000000002</c:v>
                </c:pt>
                <c:pt idx="3">
                  <c:v>53.738999999999997</c:v>
                </c:pt>
                <c:pt idx="4">
                  <c:v>50.033999999999999</c:v>
                </c:pt>
                <c:pt idx="5">
                  <c:v>46.997</c:v>
                </c:pt>
                <c:pt idx="6">
                  <c:v>55.570999999999998</c:v>
                </c:pt>
                <c:pt idx="7">
                  <c:v>53.375999999999998</c:v>
                </c:pt>
                <c:pt idx="8">
                  <c:v>49.466000000000001</c:v>
                </c:pt>
                <c:pt idx="9">
                  <c:v>58.168999999999997</c:v>
                </c:pt>
                <c:pt idx="10">
                  <c:v>51.472999999999999</c:v>
                </c:pt>
                <c:pt idx="11">
                  <c:v>55.494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50797088673357E-2"/>
                  <c:y val="-4.387060097295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365-43CB-AB7C-91955FAAFB3E}"/>
                </c:ext>
              </c:extLst>
            </c:dLbl>
            <c:dLbl>
              <c:idx val="1"/>
              <c:layout>
                <c:manualLayout>
                  <c:x val="-7.6701884027773448E-2"/>
                  <c:y val="3.13361435521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54</c:v>
                </c:pt>
                <c:pt idx="1">
                  <c:v>46.8</c:v>
                </c:pt>
                <c:pt idx="2" formatCode="General">
                  <c:v>44.3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460416"/>
        <c:axId val="102496128"/>
      </c:lineChart>
      <c:catAx>
        <c:axId val="1024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2496128"/>
        <c:crosses val="autoZero"/>
        <c:auto val="1"/>
        <c:lblAlgn val="ctr"/>
        <c:lblOffset val="100"/>
        <c:noMultiLvlLbl val="0"/>
      </c:catAx>
      <c:valAx>
        <c:axId val="102496128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246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85622637094303E-2"/>
          <c:y val="3.5327673656252376E-2"/>
          <c:w val="0.85821449400660388"/>
          <c:h val="0.92934465268749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BC-4A2A-98F4-84D322C40C3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BC-4A2A-98F4-84D322C40C3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BC-4A2A-98F4-84D322C40C3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BC-4A2A-98F4-84D322C40C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BBC-4A2A-98F4-84D322C40C38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BC-4A2A-98F4-84D322C40C38}"/>
              </c:ext>
            </c:extLst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BBC-4A2A-98F4-84D322C40C38}"/>
              </c:ext>
            </c:extLst>
          </c:dPt>
          <c:dPt>
            <c:idx val="7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BBC-4A2A-98F4-84D322C40C38}"/>
              </c:ext>
            </c:extLst>
          </c:dPt>
          <c:dPt>
            <c:idx val="8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BBC-4A2A-98F4-84D322C40C38}"/>
              </c:ext>
            </c:extLst>
          </c:dPt>
          <c:dPt>
            <c:idx val="9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BBC-4A2A-98F4-84D322C40C38}"/>
              </c:ext>
            </c:extLst>
          </c:dPt>
          <c:dPt>
            <c:idx val="1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BBC-4A2A-98F4-84D322C40C38}"/>
              </c:ext>
            </c:extLst>
          </c:dPt>
          <c:dLbls>
            <c:dLbl>
              <c:idx val="5"/>
              <c:layout>
                <c:manualLayout>
                  <c:x val="-0.15271224204799244"/>
                  <c:y val="7.5864725108792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BC-4A2A-98F4-84D322C40C38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BBC-4A2A-98F4-84D322C40C38}"/>
                </c:ext>
              </c:extLst>
            </c:dLbl>
            <c:dLbl>
              <c:idx val="9"/>
              <c:layout>
                <c:manualLayout>
                  <c:x val="-0.1227539814436996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BBC-4A2A-98F4-84D322C40C38}"/>
                </c:ext>
              </c:extLst>
            </c:dLbl>
            <c:dLbl>
              <c:idx val="10"/>
              <c:layout>
                <c:manualLayout>
                  <c:x val="-0.13613669942938494"/>
                  <c:y val="-3.211100931188924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BBC-4A2A-98F4-84D322C40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Ямало-Ненецкий автономный округ</c:v>
                </c:pt>
                <c:pt idx="1">
                  <c:v>Камчатский край</c:v>
                </c:pt>
                <c:pt idx="2">
                  <c:v>Хабаровский край</c:v>
                </c:pt>
                <c:pt idx="3">
                  <c:v>Магаданская область</c:v>
                </c:pt>
                <c:pt idx="4">
                  <c:v>ХМАО</c:v>
                </c:pt>
                <c:pt idx="5">
                  <c:v>Российская Федерация</c:v>
                </c:pt>
                <c:pt idx="6">
                  <c:v>Северная Осетия-Алания</c:v>
                </c:pt>
                <c:pt idx="7">
                  <c:v>Республика Тыва</c:v>
                </c:pt>
                <c:pt idx="8">
                  <c:v>Республика Дагестан</c:v>
                </c:pt>
                <c:pt idx="9">
                  <c:v>Республика Ингушетия</c:v>
                </c:pt>
                <c:pt idx="10">
                  <c:v>Чеченская Республика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5.6</c:v>
                </c:pt>
                <c:pt idx="1">
                  <c:v>5.2</c:v>
                </c:pt>
                <c:pt idx="2">
                  <c:v>5.2</c:v>
                </c:pt>
                <c:pt idx="3">
                  <c:v>5.2</c:v>
                </c:pt>
                <c:pt idx="4">
                  <c:v>5.0999999999999996</c:v>
                </c:pt>
                <c:pt idx="5">
                  <c:v>3.9</c:v>
                </c:pt>
                <c:pt idx="6">
                  <c:v>2.4</c:v>
                </c:pt>
                <c:pt idx="7">
                  <c:v>2.2999999999999998</c:v>
                </c:pt>
                <c:pt idx="8">
                  <c:v>1.5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BBC-4A2A-98F4-84D322C40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2648064"/>
        <c:axId val="102674432"/>
      </c:barChart>
      <c:catAx>
        <c:axId val="102648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02674432"/>
        <c:crosses val="autoZero"/>
        <c:auto val="1"/>
        <c:lblAlgn val="ctr"/>
        <c:lblOffset val="100"/>
        <c:noMultiLvlLbl val="0"/>
      </c:catAx>
      <c:valAx>
        <c:axId val="10267443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026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90474936114670945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D9D9D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76050707796713E-2"/>
                  <c:y val="-3.7603372262528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298-4180-A72F-1FB9B7023543}"/>
                </c:ext>
              </c:extLst>
            </c:dLbl>
            <c:dLbl>
              <c:idx val="3"/>
              <c:layout>
                <c:manualLayout>
                  <c:x val="4.4251086939099508E-3"/>
                  <c:y val="-9.40084306563219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298-4180-A72F-1FB9B7023543}"/>
                </c:ext>
              </c:extLst>
            </c:dLbl>
            <c:dLbl>
              <c:idx val="4"/>
              <c:layout>
                <c:manualLayout>
                  <c:x val="-4.2776050707796665E-2"/>
                  <c:y val="-4.0736986617739515E-2"/>
                </c:manualLayout>
              </c:layout>
              <c:tx>
                <c:rich>
                  <a:bodyPr/>
                  <a:lstStyle/>
                  <a:p>
                    <a:fld id="{E8EC0A42-D77C-4120-A95F-B9CAD45B2ECA}" type="VALUE">
                      <a:rPr lang="en-US" sz="2000" b="1" i="0" u="none" strike="noStrike" kern="1200" baseline="0">
                        <a:solidFill>
                          <a:srgbClr val="D9D9D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19F-4931-86FD-7057CCC443E6}"/>
                </c:ext>
              </c:extLst>
            </c:dLbl>
            <c:dLbl>
              <c:idx val="7"/>
              <c:layout>
                <c:manualLayout>
                  <c:x val="-4.5726123170403386E-2"/>
                  <c:y val="-4.387060097295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98-4180-A72F-1FB9B7023543}"/>
                </c:ext>
              </c:extLst>
            </c:dLbl>
            <c:dLbl>
              <c:idx val="9"/>
              <c:layout>
                <c:manualLayout>
                  <c:x val="-4.8676195633010164E-2"/>
                  <c:y val="-4.700421532816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298-4180-A72F-1FB9B7023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135.52799999999999</c:v>
                </c:pt>
                <c:pt idx="1">
                  <c:v>122.425</c:v>
                </c:pt>
                <c:pt idx="2">
                  <c:v>132.93700000000001</c:v>
                </c:pt>
                <c:pt idx="3">
                  <c:v>123.297</c:v>
                </c:pt>
                <c:pt idx="4">
                  <c:v>136.86699999999999</c:v>
                </c:pt>
                <c:pt idx="5">
                  <c:v>131.697</c:v>
                </c:pt>
                <c:pt idx="6">
                  <c:v>146.142</c:v>
                </c:pt>
                <c:pt idx="7">
                  <c:v>149.233</c:v>
                </c:pt>
                <c:pt idx="8">
                  <c:v>131.89699999999999</c:v>
                </c:pt>
                <c:pt idx="9">
                  <c:v>143.1</c:v>
                </c:pt>
                <c:pt idx="10">
                  <c:v>126.66800000000001</c:v>
                </c:pt>
                <c:pt idx="11">
                  <c:v>120.133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0975760857370038E-2"/>
                  <c:y val="4.073698661773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298-4180-A72F-1FB9B7023543}"/>
                </c:ext>
              </c:extLst>
            </c:dLbl>
            <c:dLbl>
              <c:idx val="6"/>
              <c:layout>
                <c:manualLayout>
                  <c:x val="-2.3600579700853469E-2"/>
                  <c:y val="-3.4469757907318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298-4180-A72F-1FB9B7023543}"/>
                </c:ext>
              </c:extLst>
            </c:dLbl>
            <c:dLbl>
              <c:idx val="9"/>
              <c:layout>
                <c:manualLayout>
                  <c:x val="-4.2776050707796824E-2"/>
                  <c:y val="-3.446975790731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298-4180-A72F-1FB9B7023543}"/>
                </c:ext>
              </c:extLst>
            </c:dLbl>
            <c:dLbl>
              <c:idx val="11"/>
              <c:layout>
                <c:manualLayout>
                  <c:x val="-4.425108693910113E-3"/>
                  <c:y val="5.6405058393793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298-4180-A72F-1FB9B7023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125.999</c:v>
                </c:pt>
                <c:pt idx="1">
                  <c:v>113.023</c:v>
                </c:pt>
                <c:pt idx="2">
                  <c:v>118.899</c:v>
                </c:pt>
                <c:pt idx="3">
                  <c:v>120.623</c:v>
                </c:pt>
                <c:pt idx="4">
                  <c:v>121.96899999999999</c:v>
                </c:pt>
                <c:pt idx="5">
                  <c:v>119.139</c:v>
                </c:pt>
                <c:pt idx="6">
                  <c:v>140.72499999999999</c:v>
                </c:pt>
                <c:pt idx="7">
                  <c:v>133.929</c:v>
                </c:pt>
                <c:pt idx="8">
                  <c:v>121.331</c:v>
                </c:pt>
                <c:pt idx="9">
                  <c:v>134.97399999999999</c:v>
                </c:pt>
                <c:pt idx="10">
                  <c:v>115.217</c:v>
                </c:pt>
                <c:pt idx="11">
                  <c:v>118.69199999999999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051376789526729E-2"/>
                  <c:y val="-3.446975790731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98-4180-A72F-1FB9B7023543}"/>
                </c:ext>
              </c:extLst>
            </c:dLbl>
            <c:dLbl>
              <c:idx val="1"/>
              <c:layout>
                <c:manualLayout>
                  <c:x val="-9.8827427497323456E-2"/>
                  <c:y val="1.253445742084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98-4180-A72F-1FB9B7023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118.82</c:v>
                </c:pt>
                <c:pt idx="1">
                  <c:v>108.42700000000001</c:v>
                </c:pt>
                <c:pt idx="2" formatCode="0.0">
                  <c:v>111.021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98-4180-A72F-1FB9B702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71808"/>
        <c:axId val="42483072"/>
      </c:lineChart>
      <c:catAx>
        <c:axId val="424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2483072"/>
        <c:crosses val="autoZero"/>
        <c:auto val="1"/>
        <c:lblAlgn val="ctr"/>
        <c:lblOffset val="100"/>
        <c:noMultiLvlLbl val="0"/>
      </c:catAx>
      <c:valAx>
        <c:axId val="42483072"/>
        <c:scaling>
          <c:orientation val="minMax"/>
          <c:min val="10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247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9-49A0-9623-E9A01B1A2BF7}"/>
              </c:ext>
            </c:extLst>
          </c:dPt>
          <c:dPt>
            <c:idx val="1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9-49A0-9623-E9A01B1A2BF7}"/>
              </c:ext>
            </c:extLst>
          </c:dPt>
          <c:dPt>
            <c:idx val="2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9-49A0-9623-E9A01B1A2BF7}"/>
              </c:ext>
            </c:extLst>
          </c:dPt>
          <c:dPt>
            <c:idx val="3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9-49A0-9623-E9A01B1A2BF7}"/>
              </c:ext>
            </c:extLst>
          </c:dPt>
          <c:dPt>
            <c:idx val="4"/>
            <c:invertIfNegative val="0"/>
            <c:bubble3D val="0"/>
            <c:spPr>
              <a:solidFill>
                <a:srgbClr val="4FA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9-49A0-9623-E9A01B1A2BF7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9-49A0-9623-E9A01B1A2BF7}"/>
              </c:ext>
            </c:extLst>
          </c:dPt>
          <c:dPt>
            <c:idx val="6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09-49A0-9623-E9A01B1A2BF7}"/>
              </c:ext>
            </c:extLst>
          </c:dPt>
          <c:dPt>
            <c:idx val="7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09-49A0-9623-E9A01B1A2BF7}"/>
              </c:ext>
            </c:extLst>
          </c:dPt>
          <c:dPt>
            <c:idx val="8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A09-49A0-9623-E9A01B1A2BF7}"/>
              </c:ext>
            </c:extLst>
          </c:dPt>
          <c:dPt>
            <c:idx val="9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A09-49A0-9623-E9A01B1A2BF7}"/>
              </c:ext>
            </c:extLst>
          </c:dPt>
          <c:dPt>
            <c:idx val="1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A09-49A0-9623-E9A01B1A2BF7}"/>
              </c:ext>
            </c:extLst>
          </c:dPt>
          <c:dLbls>
            <c:dLbl>
              <c:idx val="5"/>
              <c:layout>
                <c:manualLayout>
                  <c:x val="-0.10188315126416032"/>
                  <c:y val="7.5864725108792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09-49A0-9623-E9A01B1A2BF7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A09-49A0-9623-E9A01B1A2BF7}"/>
                </c:ext>
              </c:extLst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A09-49A0-9623-E9A01B1A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Республика Ингушетия</c:v>
                </c:pt>
                <c:pt idx="2">
                  <c:v>Республика Тыва</c:v>
                </c:pt>
                <c:pt idx="3">
                  <c:v>Республика Дагестан</c:v>
                </c:pt>
                <c:pt idx="4">
                  <c:v>Ямало-Hенецкий авт.округ</c:v>
                </c:pt>
                <c:pt idx="5">
                  <c:v>Российская Федерация</c:v>
                </c:pt>
                <c:pt idx="6">
                  <c:v>Новгородская область</c:v>
                </c:pt>
                <c:pt idx="7">
                  <c:v>Ивановская область</c:v>
                </c:pt>
                <c:pt idx="8">
                  <c:v>Тверская область</c:v>
                </c:pt>
                <c:pt idx="9">
                  <c:v>Тульская область</c:v>
                </c:pt>
                <c:pt idx="10">
                  <c:v>Псковская область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18.8</c:v>
                </c:pt>
                <c:pt idx="1">
                  <c:v>17.7</c:v>
                </c:pt>
                <c:pt idx="2">
                  <c:v>14.8</c:v>
                </c:pt>
                <c:pt idx="3">
                  <c:v>13.4</c:v>
                </c:pt>
                <c:pt idx="4">
                  <c:v>13.3</c:v>
                </c:pt>
                <c:pt idx="5">
                  <c:v>9.3000000000000007</c:v>
                </c:pt>
                <c:pt idx="6">
                  <c:v>7</c:v>
                </c:pt>
                <c:pt idx="7">
                  <c:v>6.9</c:v>
                </c:pt>
                <c:pt idx="8">
                  <c:v>6.7</c:v>
                </c:pt>
                <c:pt idx="9">
                  <c:v>6.7</c:v>
                </c:pt>
                <c:pt idx="1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A09-49A0-9623-E9A01B1A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1403264"/>
        <c:axId val="81405056"/>
      </c:barChart>
      <c:catAx>
        <c:axId val="81403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81405056"/>
        <c:crosses val="autoZero"/>
        <c:auto val="1"/>
        <c:lblAlgn val="ctr"/>
        <c:lblOffset val="100"/>
        <c:noMultiLvlLbl val="0"/>
      </c:catAx>
      <c:valAx>
        <c:axId val="8140505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8140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6976390202710652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D9D9D9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5400869551280092E-2"/>
                  <c:y val="-5.0137829683371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37-4769-9F09-86E3B541C667}"/>
                </c:ext>
              </c:extLst>
            </c:dLbl>
            <c:dLbl>
              <c:idx val="4"/>
              <c:layout>
                <c:manualLayout>
                  <c:x val="-3.3925833319976707E-2"/>
                  <c:y val="-3.4469757907318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B37-4769-9F09-86E3B541C667}"/>
                </c:ext>
              </c:extLst>
            </c:dLbl>
            <c:dLbl>
              <c:idx val="8"/>
              <c:layout>
                <c:manualLayout>
                  <c:x val="-3.2450797088673482E-2"/>
                  <c:y val="3.7603372262528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37-4769-9F09-86E3B541C667}"/>
                </c:ext>
              </c:extLst>
            </c:dLbl>
            <c:dLbl>
              <c:idx val="11"/>
              <c:layout>
                <c:manualLayout>
                  <c:x val="-7.7540695979395161E-5"/>
                  <c:y val="3.1336143552107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D9D9D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31-4AFE-9464-5AB77A28D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165.83600000000001</c:v>
                </c:pt>
                <c:pt idx="1">
                  <c:v>142.93100000000001</c:v>
                </c:pt>
                <c:pt idx="2">
                  <c:v>169.40799999999999</c:v>
                </c:pt>
                <c:pt idx="3">
                  <c:v>157.36799999999999</c:v>
                </c:pt>
                <c:pt idx="4">
                  <c:v>162.80500000000001</c:v>
                </c:pt>
                <c:pt idx="5">
                  <c:v>148.59</c:v>
                </c:pt>
                <c:pt idx="6">
                  <c:v>152.47800000000001</c:v>
                </c:pt>
                <c:pt idx="7">
                  <c:v>147.822</c:v>
                </c:pt>
                <c:pt idx="8">
                  <c:v>136.13999999999999</c:v>
                </c:pt>
                <c:pt idx="9">
                  <c:v>153.69999999999999</c:v>
                </c:pt>
                <c:pt idx="10">
                  <c:v>138.749</c:v>
                </c:pt>
                <c:pt idx="11">
                  <c:v>147.19999999999999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92204000158669E-2"/>
                  <c:y val="-5.0137829683371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31-4AFE-9464-5AB77A28DC4B}"/>
                </c:ext>
              </c:extLst>
            </c:dLbl>
            <c:dLbl>
              <c:idx val="5"/>
              <c:layout>
                <c:manualLayout>
                  <c:x val="-4.5726123170403442E-2"/>
                  <c:y val="4.073698661773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37-4769-9F09-86E3B541C667}"/>
                </c:ext>
              </c:extLst>
            </c:dLbl>
            <c:dLbl>
              <c:idx val="6"/>
              <c:layout>
                <c:manualLayout>
                  <c:x val="-4.1301014476493488E-2"/>
                  <c:y val="-4.387060097295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37-4769-9F09-86E3B541C667}"/>
                </c:ext>
              </c:extLst>
            </c:dLbl>
            <c:dLbl>
              <c:idx val="9"/>
              <c:layout>
                <c:manualLayout>
                  <c:x val="-4.2776050707796824E-2"/>
                  <c:y val="-3.446975790731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B37-4769-9F09-86E3B541C667}"/>
                </c:ext>
              </c:extLst>
            </c:dLbl>
            <c:dLbl>
              <c:idx val="11"/>
              <c:layout>
                <c:manualLayout>
                  <c:x val="-2.9500724626065618E-3"/>
                  <c:y val="-3.7603372262528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37-4769-9F09-86E3B541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172.5</c:v>
                </c:pt>
                <c:pt idx="1">
                  <c:v>148.5</c:v>
                </c:pt>
                <c:pt idx="2">
                  <c:v>151.9</c:v>
                </c:pt>
                <c:pt idx="3">
                  <c:v>153.9</c:v>
                </c:pt>
                <c:pt idx="4">
                  <c:v>154.5</c:v>
                </c:pt>
                <c:pt idx="5">
                  <c:v>137.19999999999999</c:v>
                </c:pt>
                <c:pt idx="6">
                  <c:v>151.6</c:v>
                </c:pt>
                <c:pt idx="7">
                  <c:v>143.4</c:v>
                </c:pt>
                <c:pt idx="8">
                  <c:v>139.1</c:v>
                </c:pt>
                <c:pt idx="9">
                  <c:v>157.69999999999999</c:v>
                </c:pt>
                <c:pt idx="10">
                  <c:v>141.30000000000001</c:v>
                </c:pt>
                <c:pt idx="11">
                  <c:v>149.19999999999999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6413020830065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37-4769-9F09-86E3B541C667}"/>
                </c:ext>
              </c:extLst>
            </c:dLbl>
            <c:dLbl>
              <c:idx val="1"/>
              <c:layout>
                <c:manualLayout>
                  <c:x val="-4.427114322999131E-2"/>
                  <c:y val="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37-4769-9F09-86E3B541C667}"/>
                </c:ext>
              </c:extLst>
            </c:dLbl>
            <c:dLbl>
              <c:idx val="2"/>
              <c:layout>
                <c:manualLayout>
                  <c:x val="-2.988454280011112E-2"/>
                  <c:y val="-5.953867274900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50-4D00-B259-68BCC9ED9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164.1</c:v>
                </c:pt>
                <c:pt idx="1">
                  <c:v>143.19999999999999</c:v>
                </c:pt>
                <c:pt idx="2" formatCode="0.0">
                  <c:v>152.74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B37-4769-9F09-86E3B541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954560"/>
        <c:axId val="134036096"/>
      </c:lineChart>
      <c:catAx>
        <c:axId val="1339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036096"/>
        <c:crosses val="autoZero"/>
        <c:auto val="1"/>
        <c:lblAlgn val="ctr"/>
        <c:lblOffset val="100"/>
        <c:noMultiLvlLbl val="0"/>
      </c:catAx>
      <c:valAx>
        <c:axId val="134036096"/>
        <c:scaling>
          <c:orientation val="minMax"/>
          <c:max val="180"/>
          <c:min val="1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39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1-4B4B-8DF0-440952B7FF06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1-4B4B-8DF0-440952B7FF06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1-4B4B-8DF0-440952B7FF06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1-4B4B-8DF0-440952B7FF06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1-4B4B-8DF0-440952B7FF06}"/>
              </c:ext>
            </c:extLst>
          </c:dPt>
          <c:dPt>
            <c:idx val="5"/>
            <c:invertIfNegative val="0"/>
            <c:bubble3D val="0"/>
            <c:spPr>
              <a:solidFill>
                <a:srgbClr val="FFC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1-4B4B-8DF0-440952B7FF0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A21-4B4B-8DF0-440952B7FF0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A21-4B4B-8DF0-440952B7FF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A21-4B4B-8DF0-440952B7FF0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A21-4B4B-8DF0-440952B7FF0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A21-4B4B-8DF0-440952B7FF06}"/>
              </c:ext>
            </c:extLst>
          </c:dPt>
          <c:dLbls>
            <c:dLbl>
              <c:idx val="5"/>
              <c:layout>
                <c:manualLayout>
                  <c:x val="-0.17792003763308548"/>
                  <c:y val="1.011529668038722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A21-4B4B-8DF0-440952B7FF06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A21-4B4B-8DF0-440952B7FF06}"/>
                </c:ext>
              </c:extLst>
            </c:dLbl>
            <c:dLbl>
              <c:idx val="10"/>
              <c:layout>
                <c:manualLayout>
                  <c:x val="-0.12768155581844021"/>
                  <c:y val="2.5288241712743812E-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A21-4B4B-8DF0-440952B7F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Чеченская республика</c:v>
                </c:pt>
                <c:pt idx="1">
                  <c:v>Республика Ингушетия</c:v>
                </c:pt>
                <c:pt idx="2">
                  <c:v>Республика Тыва</c:v>
                </c:pt>
                <c:pt idx="3">
                  <c:v>Республика Дагестан</c:v>
                </c:pt>
                <c:pt idx="4">
                  <c:v>Ямало-Hенецкий авт.округ</c:v>
                </c:pt>
                <c:pt idx="5">
                  <c:v>Российская Федерация</c:v>
                </c:pt>
                <c:pt idx="6">
                  <c:v>ХМАО</c:v>
                </c:pt>
                <c:pt idx="7">
                  <c:v>Ямало-Ненецкий автономный округ</c:v>
                </c:pt>
                <c:pt idx="8">
                  <c:v>Республика Дагестан</c:v>
                </c:pt>
                <c:pt idx="9">
                  <c:v>Чеченская Республика</c:v>
                </c:pt>
                <c:pt idx="10">
                  <c:v>Республика Ингушетия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17.399999999999999</c:v>
                </c:pt>
                <c:pt idx="1">
                  <c:v>17</c:v>
                </c:pt>
                <c:pt idx="2">
                  <c:v>16.8</c:v>
                </c:pt>
                <c:pt idx="3">
                  <c:v>16.600000000000001</c:v>
                </c:pt>
                <c:pt idx="4">
                  <c:v>16</c:v>
                </c:pt>
                <c:pt idx="5" formatCode="General">
                  <c:v>12.6</c:v>
                </c:pt>
                <c:pt idx="6">
                  <c:v>6.5</c:v>
                </c:pt>
                <c:pt idx="7">
                  <c:v>5.2</c:v>
                </c:pt>
                <c:pt idx="8">
                  <c:v>4.8</c:v>
                </c:pt>
                <c:pt idx="9">
                  <c:v>4.3</c:v>
                </c:pt>
                <c:pt idx="1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A21-4B4B-8DF0-440952B7F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473984"/>
        <c:axId val="134475776"/>
      </c:barChart>
      <c:catAx>
        <c:axId val="134473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34475776"/>
        <c:crosses val="autoZero"/>
        <c:auto val="1"/>
        <c:lblAlgn val="ctr"/>
        <c:lblOffset val="100"/>
        <c:noMultiLvlLbl val="0"/>
      </c:catAx>
      <c:valAx>
        <c:axId val="13447577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344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0"/>
              <c:layout>
                <c:manualLayout>
                  <c:x val="0.13610036760579958"/>
                  <c:y val="-0.10168052256532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81-49F5-B77E-BDD6BF2703C9}"/>
                </c:ext>
              </c:extLst>
            </c:dLbl>
            <c:dLbl>
              <c:idx val="1"/>
              <c:layout>
                <c:manualLayout>
                  <c:x val="-9.8009863649550319E-2"/>
                  <c:y val="0.109148192135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81-49F5-B77E-BDD6BF2703C9}"/>
                </c:ext>
              </c:extLst>
            </c:dLbl>
            <c:dLbl>
              <c:idx val="2"/>
              <c:layout>
                <c:manualLayout>
                  <c:x val="-0.11890939050794198"/>
                  <c:y val="4.64994061757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81-49F5-B77E-BDD6BF2703C9}"/>
                </c:ext>
              </c:extLst>
            </c:dLbl>
            <c:dLbl>
              <c:idx val="3"/>
              <c:layout>
                <c:manualLayout>
                  <c:x val="-0.13201345606932777"/>
                  <c:y val="1.1517880707310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81-49F5-B77E-BDD6BF2703C9}"/>
                </c:ext>
              </c:extLst>
            </c:dLbl>
            <c:dLbl>
              <c:idx val="4"/>
              <c:layout>
                <c:manualLayout>
                  <c:x val="-0.12436049463301421"/>
                  <c:y val="-1.2997327790973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1473745285753"/>
                      <c:h val="7.459883874373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81-49F5-B77E-BDD6BF2703C9}"/>
                </c:ext>
              </c:extLst>
            </c:dLbl>
            <c:dLbl>
              <c:idx val="5"/>
              <c:layout>
                <c:manualLayout>
                  <c:x val="-0.11495906519186395"/>
                  <c:y val="-5.027711797308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281-49F5-B77E-BDD6BF2703C9}"/>
                </c:ext>
              </c:extLst>
            </c:dLbl>
            <c:dLbl>
              <c:idx val="6"/>
              <c:layout>
                <c:manualLayout>
                  <c:x val="-0.12295223314364545"/>
                  <c:y val="-6.70361572974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281-49F5-B77E-BDD6BF27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0.49063993571035824</c:v>
                </c:pt>
                <c:pt idx="1">
                  <c:v>0.15838937529078373</c:v>
                </c:pt>
                <c:pt idx="2">
                  <c:v>7.0177219472994115E-2</c:v>
                </c:pt>
                <c:pt idx="3">
                  <c:v>5.197098506957662E-2</c:v>
                </c:pt>
                <c:pt idx="4">
                  <c:v>3.6435731506154041E-2</c:v>
                </c:pt>
                <c:pt idx="5">
                  <c:v>1.7745209998731127E-2</c:v>
                </c:pt>
                <c:pt idx="6">
                  <c:v>0.17464154295140213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6E-4CCD-87F0-3084505E742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6E-4CCD-87F0-3084505E7428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6E-4CCD-87F0-3084505E742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6E-4CCD-87F0-3084505E7428}"/>
              </c:ext>
            </c:extLst>
          </c:dPt>
          <c:dPt>
            <c:idx val="4"/>
            <c:bubble3D val="0"/>
            <c:spPr>
              <a:solidFill>
                <a:srgbClr val="92E2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6E-4CCD-87F0-3084505E742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56E-4CCD-87F0-3084505E7428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6E-4CCD-87F0-3084505E7428}"/>
              </c:ext>
            </c:extLst>
          </c:dPt>
          <c:dLbls>
            <c:dLbl>
              <c:idx val="0"/>
              <c:layout>
                <c:manualLayout>
                  <c:x val="0.13582320744389709"/>
                  <c:y val="-8.073172340987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6E-4CCD-87F0-3084505E7428}"/>
                </c:ext>
              </c:extLst>
            </c:dLbl>
            <c:dLbl>
              <c:idx val="1"/>
              <c:layout>
                <c:manualLayout>
                  <c:x val="-7.1679255610290121E-2"/>
                  <c:y val="9.657891264185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6E-4CCD-87F0-3084505E7428}"/>
                </c:ext>
              </c:extLst>
            </c:dLbl>
            <c:dLbl>
              <c:idx val="2"/>
              <c:layout>
                <c:manualLayout>
                  <c:x val="-0.11568746579091407"/>
                  <c:y val="5.487892583795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6E-4CCD-87F0-3084505E7428}"/>
                </c:ext>
              </c:extLst>
            </c:dLbl>
            <c:dLbl>
              <c:idx val="3"/>
              <c:layout>
                <c:manualLayout>
                  <c:x val="-0.12209250136836344"/>
                  <c:y val="1.570764053840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6E-4CCD-87F0-3084505E7428}"/>
                </c:ext>
              </c:extLst>
            </c:dLbl>
            <c:dLbl>
              <c:idx val="4"/>
              <c:layout>
                <c:manualLayout>
                  <c:x val="-0.12122030651340997"/>
                  <c:y val="-1.509204275534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6E-4CCD-87F0-3084505E7428}"/>
                </c:ext>
              </c:extLst>
            </c:dLbl>
            <c:dLbl>
              <c:idx val="5"/>
              <c:layout>
                <c:manualLayout>
                  <c:x val="-0.12512315270935961"/>
                  <c:y val="-3.35180786487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6E-4CCD-87F0-3084505E7428}"/>
                </c:ext>
              </c:extLst>
            </c:dLbl>
            <c:dLbl>
              <c:idx val="6"/>
              <c:layout>
                <c:manualLayout>
                  <c:x val="-0.10774493705528189"/>
                  <c:y val="-7.9605436790709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6E-4CCD-87F0-3084505E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0.47080396700826532</c:v>
                </c:pt>
                <c:pt idx="1">
                  <c:v>0.15771075274894891</c:v>
                </c:pt>
                <c:pt idx="2">
                  <c:v>6.7698709113597128E-2</c:v>
                </c:pt>
                <c:pt idx="3">
                  <c:v>5.524854672017461E-2</c:v>
                </c:pt>
                <c:pt idx="4">
                  <c:v>3.3787397226920354E-2</c:v>
                </c:pt>
                <c:pt idx="5">
                  <c:v>1.6869785258068582E-2</c:v>
                </c:pt>
                <c:pt idx="6">
                  <c:v>0.19788084192402508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6E-4CCD-87F0-3084505E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0"/>
              <c:layout>
                <c:manualLayout>
                  <c:x val="0.13957661008876734"/>
                  <c:y val="1.98225125362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81-49F5-B77E-BDD6BF2703C9}"/>
                </c:ext>
              </c:extLst>
            </c:dLbl>
            <c:dLbl>
              <c:idx val="1"/>
              <c:layout>
                <c:manualLayout>
                  <c:x val="-0.12234348012930527"/>
                  <c:y val="7.981987331749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81-49F5-B77E-BDD6BF2703C9}"/>
                </c:ext>
              </c:extLst>
            </c:dLbl>
            <c:dLbl>
              <c:idx val="2"/>
              <c:layout>
                <c:manualLayout>
                  <c:x val="-0.11890939050794198"/>
                  <c:y val="7.5827724993401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81-49F5-B77E-BDD6BF2703C9}"/>
                </c:ext>
              </c:extLst>
            </c:dLbl>
            <c:dLbl>
              <c:idx val="3"/>
              <c:layout>
                <c:manualLayout>
                  <c:x val="-0.13201345606932777"/>
                  <c:y val="1.570764053840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81-49F5-B77E-BDD6BF2703C9}"/>
                </c:ext>
              </c:extLst>
            </c:dLbl>
            <c:dLbl>
              <c:idx val="4"/>
              <c:layout>
                <c:manualLayout>
                  <c:x val="-0.13131314375494407"/>
                  <c:y val="-2.1376847453153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70963795071398"/>
                      <c:h val="7.459883874373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81-49F5-B77E-BDD6BF2703C9}"/>
                </c:ext>
              </c:extLst>
            </c:dLbl>
            <c:dLbl>
              <c:idx val="5"/>
              <c:layout>
                <c:manualLayout>
                  <c:x val="-0.11843530767483174"/>
                  <c:y val="-5.027711797307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281-49F5-B77E-BDD6BF2703C9}"/>
                </c:ext>
              </c:extLst>
            </c:dLbl>
            <c:dLbl>
              <c:idx val="6"/>
              <c:layout>
                <c:manualLayout>
                  <c:x val="-0.10557102072880656"/>
                  <c:y val="-8.798495645288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281-49F5-B77E-BDD6BF27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болезней системы кровообращения</c:v>
                </c:pt>
                <c:pt idx="1">
                  <c:v>новообразований</c:v>
                </c:pt>
                <c:pt idx="2">
                  <c:v>внешних причин смерти</c:v>
                </c:pt>
                <c:pt idx="3">
                  <c:v>болезней органов пищеварения</c:v>
                </c:pt>
                <c:pt idx="4">
                  <c:v>болезней органов дыхания</c:v>
                </c:pt>
                <c:pt idx="5">
                  <c:v>некоторых инфекционных и паразитарных болезней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0.47353374810477333</c:v>
                </c:pt>
                <c:pt idx="1">
                  <c:v>0.15522977989229886</c:v>
                </c:pt>
                <c:pt idx="2">
                  <c:v>7.1040936895488058E-2</c:v>
                </c:pt>
                <c:pt idx="3">
                  <c:v>5.0238929262299364E-2</c:v>
                </c:pt>
                <c:pt idx="4">
                  <c:v>3.4893083076279606E-2</c:v>
                </c:pt>
                <c:pt idx="5">
                  <c:v>1.7125529356407172E-2</c:v>
                </c:pt>
                <c:pt idx="6">
                  <c:v>0.19793799341245358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7244" y="3579852"/>
            <a:ext cx="7745758" cy="1200329"/>
          </a:xfrm>
        </p:spPr>
        <p:txBody>
          <a:bodyPr/>
          <a:lstStyle/>
          <a:p>
            <a:r>
              <a:rPr lang="ru-RU" sz="4000" spc="-50" dirty="0" smtClean="0"/>
              <a:t>Оперативные демографические показатели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/>
              <a:t>за январь – </a:t>
            </a:r>
            <a:r>
              <a:rPr lang="ru-RU" dirty="0" smtClean="0"/>
              <a:t>март </a:t>
            </a:r>
            <a:r>
              <a:rPr lang="ru-RU" dirty="0"/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78EEEBE-60E6-D24C-A858-AEA0DC05E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86165"/>
              </p:ext>
            </p:extLst>
          </p:nvPr>
        </p:nvGraphicFramePr>
        <p:xfrm>
          <a:off x="4342763" y="2298586"/>
          <a:ext cx="365337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5657A9B-2AFB-DA4B-939F-42AC00199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738361"/>
              </p:ext>
            </p:extLst>
          </p:nvPr>
        </p:nvGraphicFramePr>
        <p:xfrm>
          <a:off x="8475945" y="2298586"/>
          <a:ext cx="365400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7">
            <a:extLst>
              <a:ext uri="{FF2B5EF4-FFF2-40B4-BE49-F238E27FC236}">
                <a16:creationId xmlns:a16="http://schemas.microsoft.com/office/drawing/2014/main" id="{910F90EE-BAE9-8E42-B19C-5DCDFF771D99}"/>
              </a:ext>
            </a:extLst>
          </p:cNvPr>
          <p:cNvSpPr/>
          <p:nvPr/>
        </p:nvSpPr>
        <p:spPr>
          <a:xfrm>
            <a:off x="3783925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A154DF45-C324-5A4B-83C2-25C2887B35A0}"/>
              </a:ext>
            </a:extLst>
          </p:cNvPr>
          <p:cNvSpPr/>
          <p:nvPr/>
        </p:nvSpPr>
        <p:spPr>
          <a:xfrm>
            <a:off x="8247436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0"/>
          </p:nvPr>
        </p:nvSpPr>
        <p:spPr>
          <a:xfrm>
            <a:off x="1353164" y="581888"/>
            <a:ext cx="9181486" cy="816329"/>
          </a:xfrm>
        </p:spPr>
        <p:txBody>
          <a:bodyPr anchor="ctr"/>
          <a:lstStyle/>
          <a:p>
            <a:r>
              <a:rPr lang="ru-RU" dirty="0" smtClean="0"/>
              <a:t>СТРУКТУРА СМЕРТНОСТИ ПО ОСНОВНЫМ КЛАССАМ ПРИЧИН СМЕРТИ, %</a:t>
            </a:r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1093573" y="5258724"/>
            <a:ext cx="3169330" cy="229673"/>
            <a:chOff x="1093573" y="5359845"/>
            <a:chExt cx="3169330" cy="229673"/>
          </a:xfrm>
        </p:grpSpPr>
        <p:sp>
          <p:nvSpPr>
            <p:cNvPr id="32" name="Овал 31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системы кровообращения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093573" y="5535862"/>
            <a:ext cx="3419886" cy="228773"/>
            <a:chOff x="1093573" y="5603276"/>
            <a:chExt cx="3419886" cy="228773"/>
          </a:xfrm>
        </p:grpSpPr>
        <p:sp>
          <p:nvSpPr>
            <p:cNvPr id="34" name="Овал 33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1248434" y="5603276"/>
              <a:ext cx="3265025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Новообразования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93573" y="5812100"/>
            <a:ext cx="2613903" cy="224466"/>
            <a:chOff x="1093573" y="5845807"/>
            <a:chExt cx="2613903" cy="224466"/>
          </a:xfrm>
        </p:grpSpPr>
        <p:sp>
          <p:nvSpPr>
            <p:cNvPr id="38" name="Овал 37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Внешние причины смерти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93573" y="6084031"/>
            <a:ext cx="2944681" cy="224466"/>
            <a:chOff x="1093573" y="6084031"/>
            <a:chExt cx="2944681" cy="224466"/>
          </a:xfrm>
        </p:grpSpPr>
        <p:sp>
          <p:nvSpPr>
            <p:cNvPr id="41" name="Овал 40"/>
            <p:cNvSpPr/>
            <p:nvPr/>
          </p:nvSpPr>
          <p:spPr>
            <a:xfrm>
              <a:off x="1093573" y="6106264"/>
              <a:ext cx="180000" cy="1800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Заголовок 1"/>
            <p:cNvSpPr txBox="1">
              <a:spLocks/>
            </p:cNvSpPr>
            <p:nvPr/>
          </p:nvSpPr>
          <p:spPr>
            <a:xfrm>
              <a:off x="1248434" y="6084031"/>
              <a:ext cx="2789820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органов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пищеварения</a:t>
              </a: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4080826" y="1610728"/>
            <a:ext cx="182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EC91913-085C-4197-B2A6-AC49706A6B08}"/>
              </a:ext>
            </a:extLst>
          </p:cNvPr>
          <p:cNvSpPr/>
          <p:nvPr/>
        </p:nvSpPr>
        <p:spPr>
          <a:xfrm>
            <a:off x="8534030" y="1610728"/>
            <a:ext cx="182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6539949" y="5258724"/>
            <a:ext cx="3169330" cy="229673"/>
            <a:chOff x="1093573" y="5359845"/>
            <a:chExt cx="3169330" cy="229673"/>
          </a:xfrm>
        </p:grpSpPr>
        <p:sp>
          <p:nvSpPr>
            <p:cNvPr id="54" name="Овал 53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92E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Болезни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органов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дыхания</a:t>
              </a:r>
              <a:endPara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539949" y="5535862"/>
            <a:ext cx="4333098" cy="228773"/>
            <a:chOff x="1093573" y="5603276"/>
            <a:chExt cx="4333098" cy="228773"/>
          </a:xfrm>
        </p:grpSpPr>
        <p:sp>
          <p:nvSpPr>
            <p:cNvPr id="57" name="Овал 56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Заголовок 1"/>
            <p:cNvSpPr txBox="1">
              <a:spLocks/>
            </p:cNvSpPr>
            <p:nvPr/>
          </p:nvSpPr>
          <p:spPr>
            <a:xfrm>
              <a:off x="1248434" y="5603276"/>
              <a:ext cx="4178237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Некоторые инфекционные и паразитарные болезни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539949" y="5812100"/>
            <a:ext cx="2613903" cy="224466"/>
            <a:chOff x="1093573" y="5845807"/>
            <a:chExt cx="2613903" cy="224466"/>
          </a:xfrm>
        </p:grpSpPr>
        <p:sp>
          <p:nvSpPr>
            <p:cNvPr id="60" name="Овал 59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Остальные причины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36" name="Овал 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sp>
        <p:nvSpPr>
          <p:cNvPr id="37" name="object 7">
            <a:extLst>
              <a:ext uri="{FF2B5EF4-FFF2-40B4-BE49-F238E27FC236}">
                <a16:creationId xmlns:a16="http://schemas.microsoft.com/office/drawing/2014/main" id="{910F90EE-BAE9-8E42-B19C-5DCDFF771D99}"/>
              </a:ext>
            </a:extLst>
          </p:cNvPr>
          <p:cNvSpPr/>
          <p:nvPr/>
        </p:nvSpPr>
        <p:spPr>
          <a:xfrm>
            <a:off x="-130" y="1621783"/>
            <a:ext cx="219919" cy="60935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296771" y="1610728"/>
            <a:ext cx="182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2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978EEEBE-60E6-D24C-A858-AEA0DC05E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17000"/>
              </p:ext>
            </p:extLst>
          </p:nvPr>
        </p:nvGraphicFramePr>
        <p:xfrm>
          <a:off x="209581" y="2298586"/>
          <a:ext cx="3653370" cy="30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36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9" y="817803"/>
            <a:ext cx="9096373" cy="797407"/>
          </a:xfrm>
        </p:spPr>
        <p:txBody>
          <a:bodyPr anchor="ctr"/>
          <a:lstStyle/>
          <a:p>
            <a:r>
              <a:rPr lang="ru-RU" spc="-80" dirty="0" smtClean="0"/>
              <a:t>КОЭФФИЦИЕНТ СМЕРТНОСТИ ОТ ИНФЕКЦИОННЫХ И ПАРАЗИТАРНЫХ БОЛЕЗНЕЙ</a:t>
            </a:r>
          </a:p>
          <a:p>
            <a:pPr>
              <a:lnSpc>
                <a:spcPct val="40000"/>
              </a:lnSpc>
            </a:pPr>
            <a:r>
              <a:rPr lang="ru-RU" sz="1600" spc="-80" dirty="0" smtClean="0"/>
              <a:t>НА 100 000 ЧЕЛОВЕК НАСЕЛЕНИЯ </a:t>
            </a:r>
            <a:endParaRPr lang="ru-RU" sz="1600" spc="-8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74165"/>
              </p:ext>
            </p:extLst>
          </p:nvPr>
        </p:nvGraphicFramePr>
        <p:xfrm>
          <a:off x="165838" y="2127475"/>
          <a:ext cx="2160548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548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08708870"/>
              </p:ext>
            </p:extLst>
          </p:nvPr>
        </p:nvGraphicFramePr>
        <p:xfrm>
          <a:off x="2233499" y="1983299"/>
          <a:ext cx="2374904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379504" y="2118051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4260770" y="5874763"/>
            <a:ext cx="1259761" cy="276999"/>
            <a:chOff x="9632569" y="1908316"/>
            <a:chExt cx="1259761" cy="276999"/>
          </a:xfrm>
        </p:grpSpPr>
        <p:sp>
          <p:nvSpPr>
            <p:cNvPr id="95" name="Овал 9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97800" y="1908316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0,0 до 14,0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785532" y="5874763"/>
            <a:ext cx="1374482" cy="276999"/>
            <a:chOff x="9632569" y="2243262"/>
            <a:chExt cx="1374482" cy="276999"/>
          </a:xfrm>
        </p:grpSpPr>
        <p:sp>
          <p:nvSpPr>
            <p:cNvPr id="98" name="Овал 97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973" y="2243262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14,0 до 22,7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269783" y="5874763"/>
            <a:ext cx="1344918" cy="276999"/>
            <a:chOff x="9632569" y="2543590"/>
            <a:chExt cx="1344918" cy="276999"/>
          </a:xfrm>
        </p:grpSpPr>
        <p:sp>
          <p:nvSpPr>
            <p:cNvPr id="101" name="Овал 100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04409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22,7 до 31,5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8826913" y="5874763"/>
            <a:ext cx="1323004" cy="276999"/>
            <a:chOff x="9632569" y="2851258"/>
            <a:chExt cx="1323004" cy="276999"/>
          </a:xfrm>
        </p:grpSpPr>
        <p:sp>
          <p:nvSpPr>
            <p:cNvPr id="104" name="Овал 103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82495" y="2851258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31,5 до 40,2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0297100" y="5874763"/>
            <a:ext cx="1323690" cy="276999"/>
            <a:chOff x="9632569" y="3167661"/>
            <a:chExt cx="1323690" cy="276999"/>
          </a:xfrm>
        </p:grpSpPr>
        <p:sp>
          <p:nvSpPr>
            <p:cNvPr id="107" name="Овал 106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83181" y="3167661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40,2 до 67,8</a:t>
              </a: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10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5" name="Овал 114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72" y="754161"/>
              <a:ext cx="543208" cy="543208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4223897" y="1370685"/>
            <a:ext cx="7790400" cy="4471200"/>
            <a:chOff x="0" y="0"/>
            <a:chExt cx="15842431" cy="9082667"/>
          </a:xfrm>
        </p:grpSpPr>
        <p:sp>
          <p:nvSpPr>
            <p:cNvPr id="202" name="Кемеровская область"/>
            <p:cNvSpPr>
              <a:spLocks/>
            </p:cNvSpPr>
            <p:nvPr/>
          </p:nvSpPr>
          <p:spPr bwMode="auto">
            <a:xfrm>
              <a:off x="7290038" y="7471994"/>
              <a:ext cx="555421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Камчатский край"/>
            <p:cNvSpPr>
              <a:spLocks/>
            </p:cNvSpPr>
            <p:nvPr/>
          </p:nvSpPr>
          <p:spPr bwMode="auto">
            <a:xfrm>
              <a:off x="13750039" y="1686917"/>
              <a:ext cx="2092392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Алтайский край"/>
            <p:cNvSpPr>
              <a:spLocks/>
            </p:cNvSpPr>
            <p:nvPr/>
          </p:nvSpPr>
          <p:spPr bwMode="auto">
            <a:xfrm>
              <a:off x="6374774" y="7919933"/>
              <a:ext cx="1158190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Амурская область"/>
            <p:cNvSpPr>
              <a:spLocks/>
            </p:cNvSpPr>
            <p:nvPr/>
          </p:nvSpPr>
          <p:spPr bwMode="auto">
            <a:xfrm>
              <a:off x="11462070" y="6185363"/>
              <a:ext cx="2073452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Архангельская область"/>
            <p:cNvSpPr>
              <a:spLocks/>
            </p:cNvSpPr>
            <p:nvPr/>
          </p:nvSpPr>
          <p:spPr bwMode="auto">
            <a:xfrm>
              <a:off x="2919147" y="3812242"/>
              <a:ext cx="1508563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Астраханская область"/>
            <p:cNvSpPr>
              <a:spLocks/>
            </p:cNvSpPr>
            <p:nvPr/>
          </p:nvSpPr>
          <p:spPr bwMode="auto">
            <a:xfrm>
              <a:off x="1704139" y="7262321"/>
              <a:ext cx="403908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Белгородская область"/>
            <p:cNvSpPr>
              <a:spLocks/>
            </p:cNvSpPr>
            <p:nvPr/>
          </p:nvSpPr>
          <p:spPr bwMode="auto">
            <a:xfrm>
              <a:off x="1120311" y="5956628"/>
              <a:ext cx="347089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9" name="Брянская область"/>
            <p:cNvSpPr>
              <a:spLocks/>
            </p:cNvSpPr>
            <p:nvPr/>
          </p:nvSpPr>
          <p:spPr bwMode="auto">
            <a:xfrm>
              <a:off x="1035085" y="5251363"/>
              <a:ext cx="470193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Владимирская область"/>
            <p:cNvSpPr>
              <a:spLocks/>
            </p:cNvSpPr>
            <p:nvPr/>
          </p:nvSpPr>
          <p:spPr bwMode="auto">
            <a:xfrm>
              <a:off x="2231152" y="5308547"/>
              <a:ext cx="413377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Волгоградская область"/>
            <p:cNvSpPr>
              <a:spLocks/>
            </p:cNvSpPr>
            <p:nvPr/>
          </p:nvSpPr>
          <p:spPr bwMode="auto">
            <a:xfrm>
              <a:off x="1457930" y="6518934"/>
              <a:ext cx="867918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Вологодская область"/>
            <p:cNvSpPr>
              <a:spLocks/>
            </p:cNvSpPr>
            <p:nvPr/>
          </p:nvSpPr>
          <p:spPr bwMode="auto">
            <a:xfrm>
              <a:off x="2354257" y="4384078"/>
              <a:ext cx="125288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Воронежская область"/>
            <p:cNvSpPr>
              <a:spLocks/>
            </p:cNvSpPr>
            <p:nvPr/>
          </p:nvSpPr>
          <p:spPr bwMode="auto">
            <a:xfrm>
              <a:off x="1366520" y="6051934"/>
              <a:ext cx="583828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Еврейская автономная область"/>
            <p:cNvSpPr>
              <a:spLocks/>
            </p:cNvSpPr>
            <p:nvPr/>
          </p:nvSpPr>
          <p:spPr bwMode="auto">
            <a:xfrm>
              <a:off x="13526053" y="7281382"/>
              <a:ext cx="498604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5" name="Забайкальский край"/>
            <p:cNvSpPr>
              <a:spLocks/>
            </p:cNvSpPr>
            <p:nvPr/>
          </p:nvSpPr>
          <p:spPr bwMode="auto">
            <a:xfrm>
              <a:off x="10436454" y="6490342"/>
              <a:ext cx="1533688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Костромская область"/>
            <p:cNvSpPr>
              <a:spLocks/>
            </p:cNvSpPr>
            <p:nvPr/>
          </p:nvSpPr>
          <p:spPr bwMode="auto">
            <a:xfrm>
              <a:off x="2581527" y="5184649"/>
              <a:ext cx="874102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Иркутская область"/>
            <p:cNvSpPr>
              <a:spLocks/>
            </p:cNvSpPr>
            <p:nvPr/>
          </p:nvSpPr>
          <p:spPr bwMode="auto">
            <a:xfrm>
              <a:off x="8684967" y="5623057"/>
              <a:ext cx="2511955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Кабардино-Балкарская республика"/>
            <p:cNvSpPr>
              <a:spLocks/>
            </p:cNvSpPr>
            <p:nvPr/>
          </p:nvSpPr>
          <p:spPr bwMode="auto">
            <a:xfrm>
              <a:off x="807815" y="7834157"/>
              <a:ext cx="321966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Калининградская область"/>
            <p:cNvSpPr>
              <a:spLocks/>
            </p:cNvSpPr>
            <p:nvPr/>
          </p:nvSpPr>
          <p:spPr bwMode="auto">
            <a:xfrm>
              <a:off x="451255" y="3840834"/>
              <a:ext cx="284087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0" name="Калужская область"/>
            <p:cNvSpPr>
              <a:spLocks/>
            </p:cNvSpPr>
            <p:nvPr/>
          </p:nvSpPr>
          <p:spPr bwMode="auto">
            <a:xfrm>
              <a:off x="1457930" y="5251363"/>
              <a:ext cx="45454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Карачаево-Черкесская республика"/>
            <p:cNvSpPr>
              <a:spLocks/>
            </p:cNvSpPr>
            <p:nvPr/>
          </p:nvSpPr>
          <p:spPr bwMode="auto">
            <a:xfrm>
              <a:off x="631177" y="7605423"/>
              <a:ext cx="280804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Кировская область"/>
            <p:cNvSpPr>
              <a:spLocks/>
            </p:cNvSpPr>
            <p:nvPr/>
          </p:nvSpPr>
          <p:spPr bwMode="auto">
            <a:xfrm>
              <a:off x="3127477" y="5203710"/>
              <a:ext cx="1006676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Ивановская область"/>
            <p:cNvSpPr>
              <a:spLocks/>
            </p:cNvSpPr>
            <p:nvPr/>
          </p:nvSpPr>
          <p:spPr bwMode="auto">
            <a:xfrm>
              <a:off x="2420544" y="5337139"/>
              <a:ext cx="470194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4" name="Краснодарский край"/>
            <p:cNvSpPr>
              <a:spLocks noEditPoints="1"/>
            </p:cNvSpPr>
            <p:nvPr/>
          </p:nvSpPr>
          <p:spPr bwMode="auto">
            <a:xfrm>
              <a:off x="422846" y="6890627"/>
              <a:ext cx="612239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Красноярский край"/>
            <p:cNvSpPr>
              <a:spLocks/>
            </p:cNvSpPr>
            <p:nvPr/>
          </p:nvSpPr>
          <p:spPr bwMode="auto">
            <a:xfrm>
              <a:off x="7129056" y="2668569"/>
              <a:ext cx="2572057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Курганская область"/>
            <p:cNvSpPr>
              <a:spLocks/>
            </p:cNvSpPr>
            <p:nvPr/>
          </p:nvSpPr>
          <p:spPr bwMode="auto">
            <a:xfrm>
              <a:off x="4528591" y="6871566"/>
              <a:ext cx="792160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Курская область"/>
            <p:cNvSpPr>
              <a:spLocks/>
            </p:cNvSpPr>
            <p:nvPr/>
          </p:nvSpPr>
          <p:spPr bwMode="auto">
            <a:xfrm>
              <a:off x="1120311" y="5661179"/>
              <a:ext cx="451254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8" name="Ленинградская область"/>
            <p:cNvSpPr>
              <a:spLocks/>
            </p:cNvSpPr>
            <p:nvPr/>
          </p:nvSpPr>
          <p:spPr bwMode="auto">
            <a:xfrm>
              <a:off x="1836714" y="3859895"/>
              <a:ext cx="883572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Липецкая область"/>
            <p:cNvSpPr>
              <a:spLocks/>
            </p:cNvSpPr>
            <p:nvPr/>
          </p:nvSpPr>
          <p:spPr bwMode="auto">
            <a:xfrm>
              <a:off x="1543157" y="5832730"/>
              <a:ext cx="407192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Магаданская область"/>
            <p:cNvSpPr>
              <a:spLocks/>
            </p:cNvSpPr>
            <p:nvPr/>
          </p:nvSpPr>
          <p:spPr bwMode="auto">
            <a:xfrm>
              <a:off x="12885407" y="2458896"/>
              <a:ext cx="1438992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г. Москва"/>
            <p:cNvSpPr>
              <a:spLocks/>
            </p:cNvSpPr>
            <p:nvPr/>
          </p:nvSpPr>
          <p:spPr bwMode="auto">
            <a:xfrm>
              <a:off x="2032291" y="5337139"/>
              <a:ext cx="10416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2" name="Московская область"/>
            <p:cNvSpPr>
              <a:spLocks noEditPoints="1"/>
            </p:cNvSpPr>
            <p:nvPr/>
          </p:nvSpPr>
          <p:spPr bwMode="auto">
            <a:xfrm>
              <a:off x="1836714" y="5117935"/>
              <a:ext cx="498604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Мурманская область"/>
            <p:cNvSpPr>
              <a:spLocks/>
            </p:cNvSpPr>
            <p:nvPr/>
          </p:nvSpPr>
          <p:spPr bwMode="auto">
            <a:xfrm>
              <a:off x="3247297" y="2725753"/>
              <a:ext cx="820569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Ненецкий автономный округ"/>
            <p:cNvSpPr>
              <a:spLocks/>
            </p:cNvSpPr>
            <p:nvPr/>
          </p:nvSpPr>
          <p:spPr bwMode="auto">
            <a:xfrm>
              <a:off x="4153092" y="3650221"/>
              <a:ext cx="180830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Нижегородская область"/>
            <p:cNvSpPr>
              <a:spLocks/>
            </p:cNvSpPr>
            <p:nvPr/>
          </p:nvSpPr>
          <p:spPr bwMode="auto">
            <a:xfrm>
              <a:off x="2411074" y="5575404"/>
              <a:ext cx="893041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Новгородская область"/>
            <p:cNvSpPr>
              <a:spLocks/>
            </p:cNvSpPr>
            <p:nvPr/>
          </p:nvSpPr>
          <p:spPr bwMode="auto">
            <a:xfrm>
              <a:off x="1723079" y="4298303"/>
              <a:ext cx="669056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Новосибирская область"/>
            <p:cNvSpPr>
              <a:spLocks/>
            </p:cNvSpPr>
            <p:nvPr/>
          </p:nvSpPr>
          <p:spPr bwMode="auto">
            <a:xfrm>
              <a:off x="6122380" y="7214668"/>
              <a:ext cx="1177128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Омская область"/>
            <p:cNvSpPr>
              <a:spLocks/>
            </p:cNvSpPr>
            <p:nvPr/>
          </p:nvSpPr>
          <p:spPr bwMode="auto">
            <a:xfrm>
              <a:off x="5585899" y="6814382"/>
              <a:ext cx="732058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9" name="Оренбургская область"/>
            <p:cNvSpPr>
              <a:spLocks/>
            </p:cNvSpPr>
            <p:nvPr/>
          </p:nvSpPr>
          <p:spPr bwMode="auto">
            <a:xfrm>
              <a:off x="2947555" y="6738138"/>
              <a:ext cx="1196067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Орловская область"/>
            <p:cNvSpPr>
              <a:spLocks/>
            </p:cNvSpPr>
            <p:nvPr/>
          </p:nvSpPr>
          <p:spPr bwMode="auto">
            <a:xfrm>
              <a:off x="1357051" y="5556343"/>
              <a:ext cx="337619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Пензенская область"/>
            <p:cNvSpPr>
              <a:spLocks/>
            </p:cNvSpPr>
            <p:nvPr/>
          </p:nvSpPr>
          <p:spPr bwMode="auto">
            <a:xfrm>
              <a:off x="2193274" y="6090056"/>
              <a:ext cx="460725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Пермский край"/>
            <p:cNvSpPr>
              <a:spLocks/>
            </p:cNvSpPr>
            <p:nvPr/>
          </p:nvSpPr>
          <p:spPr bwMode="auto">
            <a:xfrm>
              <a:off x="3815472" y="5499159"/>
              <a:ext cx="987736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Приморский край"/>
            <p:cNvSpPr>
              <a:spLocks/>
            </p:cNvSpPr>
            <p:nvPr/>
          </p:nvSpPr>
          <p:spPr bwMode="auto">
            <a:xfrm>
              <a:off x="14072004" y="6966872"/>
              <a:ext cx="659586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4" name="Псковская область"/>
            <p:cNvSpPr>
              <a:spLocks/>
            </p:cNvSpPr>
            <p:nvPr/>
          </p:nvSpPr>
          <p:spPr bwMode="auto">
            <a:xfrm>
              <a:off x="1401113" y="4060037"/>
              <a:ext cx="464009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Республика Адыгея"/>
            <p:cNvSpPr>
              <a:spLocks/>
            </p:cNvSpPr>
            <p:nvPr/>
          </p:nvSpPr>
          <p:spPr bwMode="auto">
            <a:xfrm>
              <a:off x="593298" y="7214668"/>
              <a:ext cx="205047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6" name="Республика Алтай"/>
            <p:cNvSpPr>
              <a:spLocks/>
            </p:cNvSpPr>
            <p:nvPr/>
          </p:nvSpPr>
          <p:spPr bwMode="auto">
            <a:xfrm>
              <a:off x="7138525" y="8358341"/>
              <a:ext cx="754283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Республика Башкортостан"/>
            <p:cNvSpPr>
              <a:spLocks/>
            </p:cNvSpPr>
            <p:nvPr/>
          </p:nvSpPr>
          <p:spPr bwMode="auto">
            <a:xfrm>
              <a:off x="3474567" y="6461750"/>
              <a:ext cx="839508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Республика Бурятия"/>
            <p:cNvSpPr>
              <a:spLocks/>
            </p:cNvSpPr>
            <p:nvPr/>
          </p:nvSpPr>
          <p:spPr bwMode="auto">
            <a:xfrm>
              <a:off x="9117283" y="6785791"/>
              <a:ext cx="2126987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Республика Дагестан"/>
            <p:cNvSpPr>
              <a:spLocks/>
            </p:cNvSpPr>
            <p:nvPr/>
          </p:nvSpPr>
          <p:spPr bwMode="auto">
            <a:xfrm>
              <a:off x="1110842" y="7919933"/>
              <a:ext cx="451254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Республика Ингушетия"/>
            <p:cNvSpPr>
              <a:spLocks/>
            </p:cNvSpPr>
            <p:nvPr/>
          </p:nvSpPr>
          <p:spPr bwMode="auto">
            <a:xfrm>
              <a:off x="1063494" y="8062892"/>
              <a:ext cx="236739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Республика Калмыкия"/>
            <p:cNvSpPr>
              <a:spLocks/>
            </p:cNvSpPr>
            <p:nvPr/>
          </p:nvSpPr>
          <p:spPr bwMode="auto">
            <a:xfrm>
              <a:off x="1110842" y="7233729"/>
              <a:ext cx="773220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Республика Карелия"/>
            <p:cNvSpPr>
              <a:spLocks/>
            </p:cNvSpPr>
            <p:nvPr/>
          </p:nvSpPr>
          <p:spPr bwMode="auto">
            <a:xfrm>
              <a:off x="2325848" y="3145099"/>
              <a:ext cx="1101371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Республика Коми"/>
            <p:cNvSpPr>
              <a:spLocks/>
            </p:cNvSpPr>
            <p:nvPr/>
          </p:nvSpPr>
          <p:spPr bwMode="auto">
            <a:xfrm>
              <a:off x="3654489" y="4326894"/>
              <a:ext cx="2297438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Республика Марий Эл"/>
            <p:cNvSpPr>
              <a:spLocks/>
            </p:cNvSpPr>
            <p:nvPr/>
          </p:nvSpPr>
          <p:spPr bwMode="auto">
            <a:xfrm>
              <a:off x="2938086" y="5842261"/>
              <a:ext cx="470194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Республика Мордовия"/>
            <p:cNvSpPr>
              <a:spLocks/>
            </p:cNvSpPr>
            <p:nvPr/>
          </p:nvSpPr>
          <p:spPr bwMode="auto">
            <a:xfrm>
              <a:off x="2278500" y="5908975"/>
              <a:ext cx="527012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Республика Саха (Якутия)"/>
            <p:cNvSpPr>
              <a:spLocks/>
            </p:cNvSpPr>
            <p:nvPr/>
          </p:nvSpPr>
          <p:spPr bwMode="auto">
            <a:xfrm>
              <a:off x="9259326" y="1944243"/>
              <a:ext cx="396370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Северная Осетия-Алания"/>
            <p:cNvSpPr>
              <a:spLocks/>
            </p:cNvSpPr>
            <p:nvPr/>
          </p:nvSpPr>
          <p:spPr bwMode="auto">
            <a:xfrm>
              <a:off x="893041" y="8043831"/>
              <a:ext cx="189392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Республика Татарстан"/>
            <p:cNvSpPr>
              <a:spLocks/>
            </p:cNvSpPr>
            <p:nvPr/>
          </p:nvSpPr>
          <p:spPr bwMode="auto">
            <a:xfrm>
              <a:off x="2881268" y="6137709"/>
              <a:ext cx="830038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Республика Тыва"/>
            <p:cNvSpPr>
              <a:spLocks/>
            </p:cNvSpPr>
            <p:nvPr/>
          </p:nvSpPr>
          <p:spPr bwMode="auto">
            <a:xfrm>
              <a:off x="7807582" y="8072422"/>
              <a:ext cx="133811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Республика Хакасия"/>
            <p:cNvSpPr>
              <a:spLocks/>
            </p:cNvSpPr>
            <p:nvPr/>
          </p:nvSpPr>
          <p:spPr bwMode="auto">
            <a:xfrm>
              <a:off x="7675007" y="7757912"/>
              <a:ext cx="517541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1" name="Ростовская область"/>
            <p:cNvSpPr>
              <a:spLocks/>
            </p:cNvSpPr>
            <p:nvPr/>
          </p:nvSpPr>
          <p:spPr bwMode="auto">
            <a:xfrm>
              <a:off x="883572" y="6585648"/>
              <a:ext cx="773220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Рязанская область"/>
            <p:cNvSpPr>
              <a:spLocks/>
            </p:cNvSpPr>
            <p:nvPr/>
          </p:nvSpPr>
          <p:spPr bwMode="auto">
            <a:xfrm>
              <a:off x="1884061" y="5670710"/>
              <a:ext cx="527013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Самарская область"/>
            <p:cNvSpPr>
              <a:spLocks/>
            </p:cNvSpPr>
            <p:nvPr/>
          </p:nvSpPr>
          <p:spPr bwMode="auto">
            <a:xfrm>
              <a:off x="2758164" y="6576117"/>
              <a:ext cx="602768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г. Санкт-Петербург"/>
            <p:cNvSpPr>
              <a:spLocks/>
            </p:cNvSpPr>
            <p:nvPr/>
          </p:nvSpPr>
          <p:spPr bwMode="auto">
            <a:xfrm>
              <a:off x="2079639" y="4060037"/>
              <a:ext cx="17992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Саратовская область"/>
            <p:cNvSpPr>
              <a:spLocks/>
            </p:cNvSpPr>
            <p:nvPr/>
          </p:nvSpPr>
          <p:spPr bwMode="auto">
            <a:xfrm>
              <a:off x="1969288" y="6385505"/>
              <a:ext cx="930920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Сахалинская область"/>
            <p:cNvSpPr>
              <a:spLocks/>
            </p:cNvSpPr>
            <p:nvPr/>
          </p:nvSpPr>
          <p:spPr bwMode="auto">
            <a:xfrm>
              <a:off x="14072004" y="5594465"/>
              <a:ext cx="1328641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Свердловская область"/>
            <p:cNvSpPr>
              <a:spLocks/>
            </p:cNvSpPr>
            <p:nvPr/>
          </p:nvSpPr>
          <p:spPr bwMode="auto">
            <a:xfrm>
              <a:off x="4143623" y="5642118"/>
              <a:ext cx="1101371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Смоленская область"/>
            <p:cNvSpPr>
              <a:spLocks/>
            </p:cNvSpPr>
            <p:nvPr/>
          </p:nvSpPr>
          <p:spPr bwMode="auto">
            <a:xfrm>
              <a:off x="1290764" y="4812955"/>
              <a:ext cx="583828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Ставропольский край"/>
            <p:cNvSpPr>
              <a:spLocks/>
            </p:cNvSpPr>
            <p:nvPr/>
          </p:nvSpPr>
          <p:spPr bwMode="auto">
            <a:xfrm>
              <a:off x="893041" y="7338566"/>
              <a:ext cx="555419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0" name="Тамбовская область"/>
            <p:cNvSpPr>
              <a:spLocks/>
            </p:cNvSpPr>
            <p:nvPr/>
          </p:nvSpPr>
          <p:spPr bwMode="auto">
            <a:xfrm>
              <a:off x="1836714" y="5994750"/>
              <a:ext cx="384969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Тверская область"/>
            <p:cNvSpPr>
              <a:spLocks/>
            </p:cNvSpPr>
            <p:nvPr/>
          </p:nvSpPr>
          <p:spPr bwMode="auto">
            <a:xfrm>
              <a:off x="1581035" y="4612813"/>
              <a:ext cx="915265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Томская область"/>
            <p:cNvSpPr>
              <a:spLocks/>
            </p:cNvSpPr>
            <p:nvPr/>
          </p:nvSpPr>
          <p:spPr bwMode="auto">
            <a:xfrm>
              <a:off x="6254954" y="6461750"/>
              <a:ext cx="1609445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Тульская область"/>
            <p:cNvSpPr>
              <a:spLocks/>
            </p:cNvSpPr>
            <p:nvPr/>
          </p:nvSpPr>
          <p:spPr bwMode="auto">
            <a:xfrm>
              <a:off x="1647322" y="5489628"/>
              <a:ext cx="321966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Тюменская область"/>
            <p:cNvSpPr>
              <a:spLocks/>
            </p:cNvSpPr>
            <p:nvPr/>
          </p:nvSpPr>
          <p:spPr bwMode="auto">
            <a:xfrm>
              <a:off x="5011539" y="6404566"/>
              <a:ext cx="1224476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Республика Удмуртия"/>
            <p:cNvSpPr>
              <a:spLocks/>
            </p:cNvSpPr>
            <p:nvPr/>
          </p:nvSpPr>
          <p:spPr bwMode="auto">
            <a:xfrm>
              <a:off x="3484037" y="5947097"/>
              <a:ext cx="470194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Ульяновская область"/>
            <p:cNvSpPr>
              <a:spLocks/>
            </p:cNvSpPr>
            <p:nvPr/>
          </p:nvSpPr>
          <p:spPr bwMode="auto">
            <a:xfrm>
              <a:off x="2572057" y="6280669"/>
              <a:ext cx="57436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Хабаровский край"/>
            <p:cNvSpPr>
              <a:spLocks/>
            </p:cNvSpPr>
            <p:nvPr/>
          </p:nvSpPr>
          <p:spPr bwMode="auto">
            <a:xfrm>
              <a:off x="12516093" y="4145813"/>
              <a:ext cx="2149210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ХМАО"/>
            <p:cNvSpPr>
              <a:spLocks/>
            </p:cNvSpPr>
            <p:nvPr/>
          </p:nvSpPr>
          <p:spPr bwMode="auto">
            <a:xfrm>
              <a:off x="4907374" y="5003567"/>
              <a:ext cx="2581526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Челябинская область"/>
            <p:cNvSpPr>
              <a:spLocks/>
            </p:cNvSpPr>
            <p:nvPr/>
          </p:nvSpPr>
          <p:spPr bwMode="auto">
            <a:xfrm>
              <a:off x="3954231" y="6785791"/>
              <a:ext cx="687995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Чеченская республика"/>
            <p:cNvSpPr>
              <a:spLocks/>
            </p:cNvSpPr>
            <p:nvPr/>
          </p:nvSpPr>
          <p:spPr bwMode="auto">
            <a:xfrm>
              <a:off x="1101372" y="8120075"/>
              <a:ext cx="30921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1" name="Республика Чувашия"/>
            <p:cNvSpPr>
              <a:spLocks/>
            </p:cNvSpPr>
            <p:nvPr/>
          </p:nvSpPr>
          <p:spPr bwMode="auto">
            <a:xfrm>
              <a:off x="2814981" y="6004281"/>
              <a:ext cx="284087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Чукотский автономный округ"/>
            <p:cNvSpPr>
              <a:spLocks/>
            </p:cNvSpPr>
            <p:nvPr/>
          </p:nvSpPr>
          <p:spPr bwMode="auto">
            <a:xfrm>
              <a:off x="12762302" y="0"/>
              <a:ext cx="2073453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Ямало-Ненецкий автономный округ"/>
            <p:cNvSpPr>
              <a:spLocks/>
            </p:cNvSpPr>
            <p:nvPr/>
          </p:nvSpPr>
          <p:spPr bwMode="auto">
            <a:xfrm>
              <a:off x="5424916" y="3688344"/>
              <a:ext cx="2117518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Ярославская область"/>
            <p:cNvSpPr>
              <a:spLocks/>
            </p:cNvSpPr>
            <p:nvPr/>
          </p:nvSpPr>
          <p:spPr bwMode="auto">
            <a:xfrm>
              <a:off x="2306909" y="4936853"/>
              <a:ext cx="413377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2316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04B82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9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9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625557"/>
            <a:ext cx="10290049" cy="1119720"/>
          </a:xfrm>
        </p:spPr>
        <p:txBody>
          <a:bodyPr anchor="ctr"/>
          <a:lstStyle/>
          <a:p>
            <a:pPr>
              <a:lnSpc>
                <a:spcPct val="50000"/>
              </a:lnSpc>
            </a:pPr>
            <a:r>
              <a:rPr lang="ru-RU" dirty="0"/>
              <a:t>КОЭФФИЦИЕНТ СМЕРТНОСТИ </a:t>
            </a:r>
            <a:r>
              <a:rPr lang="ru-RU" dirty="0" smtClean="0"/>
              <a:t>ОТ НОВООБРАЗОВАНИЙ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НА 100 000 ЧЕЛОВЕК НАСЕЛЕНИЯ </a:t>
            </a:r>
            <a:endParaRPr lang="ru-RU" sz="1600" dirty="0"/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07099"/>
              </p:ext>
            </p:extLst>
          </p:nvPr>
        </p:nvGraphicFramePr>
        <p:xfrm>
          <a:off x="120283" y="2184655"/>
          <a:ext cx="2199258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258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Севастополь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Чукотский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92" name="Диаграмма 91"/>
          <p:cNvGraphicFramePr/>
          <p:nvPr>
            <p:extLst>
              <p:ext uri="{D42A27DB-BD31-4B8C-83A1-F6EECF244321}">
                <p14:modId xmlns:p14="http://schemas.microsoft.com/office/powerpoint/2010/main" val="3856951851"/>
              </p:ext>
            </p:extLst>
          </p:nvPr>
        </p:nvGraphicFramePr>
        <p:xfrm>
          <a:off x="2217934" y="2040479"/>
          <a:ext cx="2374904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3" name="Прямая соединительная линия 92"/>
          <p:cNvCxnSpPr/>
          <p:nvPr/>
        </p:nvCxnSpPr>
        <p:spPr>
          <a:xfrm>
            <a:off x="2363939" y="2175231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4157746" y="5874763"/>
            <a:ext cx="1416856" cy="276999"/>
            <a:chOff x="9632569" y="1908316"/>
            <a:chExt cx="1416856" cy="276999"/>
          </a:xfrm>
        </p:grpSpPr>
        <p:sp>
          <p:nvSpPr>
            <p:cNvPr id="95" name="Овал 9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97800" y="1908316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39,1 до 132,4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682508" y="5874763"/>
            <a:ext cx="1498324" cy="276999"/>
            <a:chOff x="9632569" y="2243262"/>
            <a:chExt cx="1498324" cy="276999"/>
          </a:xfrm>
        </p:grpSpPr>
        <p:sp>
          <p:nvSpPr>
            <p:cNvPr id="98" name="Овал 97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00721" y="2243262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132,4 до 161,1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166759" y="5874763"/>
            <a:ext cx="1502012" cy="276999"/>
            <a:chOff x="9632569" y="2543590"/>
            <a:chExt cx="1502012" cy="276999"/>
          </a:xfrm>
        </p:grpSpPr>
        <p:sp>
          <p:nvSpPr>
            <p:cNvPr id="101" name="Овал 100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04409" y="2543590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161,1 до 189,8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8723889" y="5874763"/>
            <a:ext cx="1480098" cy="276999"/>
            <a:chOff x="9632569" y="2851258"/>
            <a:chExt cx="1480098" cy="276999"/>
          </a:xfrm>
        </p:grpSpPr>
        <p:sp>
          <p:nvSpPr>
            <p:cNvPr id="104" name="Овал 103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82495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189,8 до 218,5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0194076" y="5874763"/>
            <a:ext cx="1517653" cy="276999"/>
            <a:chOff x="9632569" y="3167661"/>
            <a:chExt cx="1517653" cy="276999"/>
          </a:xfrm>
        </p:grpSpPr>
        <p:sp>
          <p:nvSpPr>
            <p:cNvPr id="107" name="Овал 106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83181" y="3167661"/>
              <a:ext cx="13670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218,5 до 285,4</a:t>
              </a: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10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6" name="Овал 11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19" y="730952"/>
              <a:ext cx="598714" cy="598714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218710" y="1375011"/>
            <a:ext cx="7790400" cy="4471200"/>
            <a:chOff x="0" y="0"/>
            <a:chExt cx="15735300" cy="9082667"/>
          </a:xfrm>
        </p:grpSpPr>
        <p:sp>
          <p:nvSpPr>
            <p:cNvPr id="118" name="Владимирская область"/>
            <p:cNvSpPr>
              <a:spLocks/>
            </p:cNvSpPr>
            <p:nvPr/>
          </p:nvSpPr>
          <p:spPr bwMode="auto">
            <a:xfrm>
              <a:off x="2213464" y="5308547"/>
              <a:ext cx="408109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Камчатский край"/>
            <p:cNvSpPr>
              <a:spLocks/>
            </p:cNvSpPr>
            <p:nvPr/>
          </p:nvSpPr>
          <p:spPr bwMode="auto">
            <a:xfrm>
              <a:off x="13653721" y="1686917"/>
              <a:ext cx="2081579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Алтайский край"/>
            <p:cNvSpPr>
              <a:spLocks/>
            </p:cNvSpPr>
            <p:nvPr/>
          </p:nvSpPr>
          <p:spPr bwMode="auto">
            <a:xfrm>
              <a:off x="6327531" y="7919933"/>
              <a:ext cx="1149594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Амурская область"/>
            <p:cNvSpPr>
              <a:spLocks/>
            </p:cNvSpPr>
            <p:nvPr/>
          </p:nvSpPr>
          <p:spPr bwMode="auto">
            <a:xfrm>
              <a:off x="11383108" y="6185363"/>
              <a:ext cx="2062529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Архангельская область"/>
            <p:cNvSpPr>
              <a:spLocks/>
            </p:cNvSpPr>
            <p:nvPr/>
          </p:nvSpPr>
          <p:spPr bwMode="auto">
            <a:xfrm>
              <a:off x="2897798" y="3812242"/>
              <a:ext cx="150202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Астраханская область"/>
            <p:cNvSpPr>
              <a:spLocks/>
            </p:cNvSpPr>
            <p:nvPr/>
          </p:nvSpPr>
          <p:spPr bwMode="auto">
            <a:xfrm>
              <a:off x="1691054" y="7262321"/>
              <a:ext cx="398585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Белгородская область"/>
            <p:cNvSpPr>
              <a:spLocks/>
            </p:cNvSpPr>
            <p:nvPr/>
          </p:nvSpPr>
          <p:spPr bwMode="auto">
            <a:xfrm>
              <a:off x="1111495" y="5956628"/>
              <a:ext cx="341434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Брянская область"/>
            <p:cNvSpPr>
              <a:spLocks/>
            </p:cNvSpPr>
            <p:nvPr/>
          </p:nvSpPr>
          <p:spPr bwMode="auto">
            <a:xfrm>
              <a:off x="1025770" y="5251363"/>
              <a:ext cx="465259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Волгоградская область"/>
            <p:cNvSpPr>
              <a:spLocks/>
            </p:cNvSpPr>
            <p:nvPr/>
          </p:nvSpPr>
          <p:spPr bwMode="auto">
            <a:xfrm>
              <a:off x="1443404" y="6518934"/>
              <a:ext cx="865310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Вологодская область"/>
            <p:cNvSpPr>
              <a:spLocks/>
            </p:cNvSpPr>
            <p:nvPr/>
          </p:nvSpPr>
          <p:spPr bwMode="auto">
            <a:xfrm>
              <a:off x="2337289" y="4384078"/>
              <a:ext cx="1244844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Воронежская область"/>
            <p:cNvSpPr>
              <a:spLocks/>
            </p:cNvSpPr>
            <p:nvPr/>
          </p:nvSpPr>
          <p:spPr bwMode="auto">
            <a:xfrm>
              <a:off x="1359145" y="6051934"/>
              <a:ext cx="579559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Еврейская автономная область"/>
            <p:cNvSpPr>
              <a:spLocks/>
            </p:cNvSpPr>
            <p:nvPr/>
          </p:nvSpPr>
          <p:spPr bwMode="auto">
            <a:xfrm>
              <a:off x="13436112" y="7281382"/>
              <a:ext cx="493834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Забайкальский край"/>
            <p:cNvSpPr>
              <a:spLocks/>
            </p:cNvSpPr>
            <p:nvPr/>
          </p:nvSpPr>
          <p:spPr bwMode="auto">
            <a:xfrm>
              <a:off x="10366864" y="6490342"/>
              <a:ext cx="1519604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Костромская область"/>
            <p:cNvSpPr>
              <a:spLocks/>
            </p:cNvSpPr>
            <p:nvPr/>
          </p:nvSpPr>
          <p:spPr bwMode="auto">
            <a:xfrm>
              <a:off x="2565889" y="5184649"/>
              <a:ext cx="863844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Иркутская область"/>
            <p:cNvSpPr>
              <a:spLocks/>
            </p:cNvSpPr>
            <p:nvPr/>
          </p:nvSpPr>
          <p:spPr bwMode="auto">
            <a:xfrm>
              <a:off x="8628185" y="5623057"/>
              <a:ext cx="2488223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Кабардино-Балкарская республика"/>
            <p:cNvSpPr>
              <a:spLocks/>
            </p:cNvSpPr>
            <p:nvPr/>
          </p:nvSpPr>
          <p:spPr bwMode="auto">
            <a:xfrm>
              <a:off x="79717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Калининградская область"/>
            <p:cNvSpPr>
              <a:spLocks/>
            </p:cNvSpPr>
            <p:nvPr/>
          </p:nvSpPr>
          <p:spPr bwMode="auto">
            <a:xfrm>
              <a:off x="446210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Калужская область"/>
            <p:cNvSpPr>
              <a:spLocks/>
            </p:cNvSpPr>
            <p:nvPr/>
          </p:nvSpPr>
          <p:spPr bwMode="auto">
            <a:xfrm>
              <a:off x="1443404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Карачаево-Черкесская республика"/>
            <p:cNvSpPr>
              <a:spLocks/>
            </p:cNvSpPr>
            <p:nvPr/>
          </p:nvSpPr>
          <p:spPr bwMode="auto">
            <a:xfrm>
              <a:off x="627185" y="7605423"/>
              <a:ext cx="274760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Кемеровская область"/>
            <p:cNvSpPr>
              <a:spLocks/>
            </p:cNvSpPr>
            <p:nvPr/>
          </p:nvSpPr>
          <p:spPr bwMode="auto">
            <a:xfrm>
              <a:off x="7240466" y="7471994"/>
              <a:ext cx="550984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Кировская область"/>
            <p:cNvSpPr>
              <a:spLocks/>
            </p:cNvSpPr>
            <p:nvPr/>
          </p:nvSpPr>
          <p:spPr bwMode="auto">
            <a:xfrm>
              <a:off x="3107348" y="5203710"/>
              <a:ext cx="99719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Ивановская область"/>
            <p:cNvSpPr>
              <a:spLocks/>
            </p:cNvSpPr>
            <p:nvPr/>
          </p:nvSpPr>
          <p:spPr bwMode="auto">
            <a:xfrm>
              <a:off x="2403964" y="5337139"/>
              <a:ext cx="465259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Краснодарский край"/>
            <p:cNvSpPr>
              <a:spLocks noEditPoints="1"/>
            </p:cNvSpPr>
            <p:nvPr/>
          </p:nvSpPr>
          <p:spPr bwMode="auto">
            <a:xfrm>
              <a:off x="417635" y="6890627"/>
              <a:ext cx="608135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Красноярский край"/>
            <p:cNvSpPr>
              <a:spLocks/>
            </p:cNvSpPr>
            <p:nvPr/>
          </p:nvSpPr>
          <p:spPr bwMode="auto">
            <a:xfrm>
              <a:off x="7078541" y="2668569"/>
              <a:ext cx="2556363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урганская область"/>
            <p:cNvSpPr>
              <a:spLocks/>
            </p:cNvSpPr>
            <p:nvPr/>
          </p:nvSpPr>
          <p:spPr bwMode="auto">
            <a:xfrm>
              <a:off x="4493602" y="6871566"/>
              <a:ext cx="789110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Курская область"/>
            <p:cNvSpPr>
              <a:spLocks/>
            </p:cNvSpPr>
            <p:nvPr/>
          </p:nvSpPr>
          <p:spPr bwMode="auto">
            <a:xfrm>
              <a:off x="1111495" y="5661179"/>
              <a:ext cx="446209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Ленинградская область"/>
            <p:cNvSpPr>
              <a:spLocks/>
            </p:cNvSpPr>
            <p:nvPr/>
          </p:nvSpPr>
          <p:spPr bwMode="auto">
            <a:xfrm>
              <a:off x="1824404" y="3859895"/>
              <a:ext cx="873369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Липецкая область"/>
            <p:cNvSpPr>
              <a:spLocks/>
            </p:cNvSpPr>
            <p:nvPr/>
          </p:nvSpPr>
          <p:spPr bwMode="auto">
            <a:xfrm>
              <a:off x="1529129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Магаданская область"/>
            <p:cNvSpPr>
              <a:spLocks/>
            </p:cNvSpPr>
            <p:nvPr/>
          </p:nvSpPr>
          <p:spPr bwMode="auto">
            <a:xfrm>
              <a:off x="12799402" y="2458896"/>
              <a:ext cx="1424354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г. Москва"/>
            <p:cNvSpPr>
              <a:spLocks/>
            </p:cNvSpPr>
            <p:nvPr/>
          </p:nvSpPr>
          <p:spPr bwMode="auto">
            <a:xfrm>
              <a:off x="2013439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Московская область"/>
            <p:cNvSpPr>
              <a:spLocks noEditPoints="1"/>
            </p:cNvSpPr>
            <p:nvPr/>
          </p:nvSpPr>
          <p:spPr bwMode="auto">
            <a:xfrm>
              <a:off x="1824404" y="5117935"/>
              <a:ext cx="493835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Мурманская область"/>
            <p:cNvSpPr>
              <a:spLocks/>
            </p:cNvSpPr>
            <p:nvPr/>
          </p:nvSpPr>
          <p:spPr bwMode="auto">
            <a:xfrm>
              <a:off x="3220183" y="2725753"/>
              <a:ext cx="817685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Ненецкий автономный округ"/>
            <p:cNvSpPr>
              <a:spLocks/>
            </p:cNvSpPr>
            <p:nvPr/>
          </p:nvSpPr>
          <p:spPr bwMode="auto">
            <a:xfrm>
              <a:off x="4123593" y="3650221"/>
              <a:ext cx="1795828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Нижегородская область"/>
            <p:cNvSpPr>
              <a:spLocks/>
            </p:cNvSpPr>
            <p:nvPr/>
          </p:nvSpPr>
          <p:spPr bwMode="auto">
            <a:xfrm>
              <a:off x="2394439" y="5575404"/>
              <a:ext cx="882894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Новгородская область"/>
            <p:cNvSpPr>
              <a:spLocks/>
            </p:cNvSpPr>
            <p:nvPr/>
          </p:nvSpPr>
          <p:spPr bwMode="auto">
            <a:xfrm>
              <a:off x="1710104" y="4298303"/>
              <a:ext cx="665285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Новосибирская область"/>
            <p:cNvSpPr>
              <a:spLocks/>
            </p:cNvSpPr>
            <p:nvPr/>
          </p:nvSpPr>
          <p:spPr bwMode="auto">
            <a:xfrm>
              <a:off x="6081346" y="7214668"/>
              <a:ext cx="116864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Омская область"/>
            <p:cNvSpPr>
              <a:spLocks/>
            </p:cNvSpPr>
            <p:nvPr/>
          </p:nvSpPr>
          <p:spPr bwMode="auto">
            <a:xfrm>
              <a:off x="5549412" y="6814382"/>
              <a:ext cx="720969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Оренбургская область"/>
            <p:cNvSpPr>
              <a:spLocks/>
            </p:cNvSpPr>
            <p:nvPr/>
          </p:nvSpPr>
          <p:spPr bwMode="auto">
            <a:xfrm>
              <a:off x="2926373" y="6738138"/>
              <a:ext cx="118769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Орловская область"/>
            <p:cNvSpPr>
              <a:spLocks/>
            </p:cNvSpPr>
            <p:nvPr/>
          </p:nvSpPr>
          <p:spPr bwMode="auto">
            <a:xfrm>
              <a:off x="1349620" y="5556343"/>
              <a:ext cx="331909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Пензенская область"/>
            <p:cNvSpPr>
              <a:spLocks/>
            </p:cNvSpPr>
            <p:nvPr/>
          </p:nvSpPr>
          <p:spPr bwMode="auto">
            <a:xfrm>
              <a:off x="2175364" y="6090056"/>
              <a:ext cx="455734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Пермский край"/>
            <p:cNvSpPr>
              <a:spLocks/>
            </p:cNvSpPr>
            <p:nvPr/>
          </p:nvSpPr>
          <p:spPr bwMode="auto">
            <a:xfrm>
              <a:off x="3791683" y="5499159"/>
              <a:ext cx="978144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риморский край"/>
            <p:cNvSpPr>
              <a:spLocks/>
            </p:cNvSpPr>
            <p:nvPr/>
          </p:nvSpPr>
          <p:spPr bwMode="auto">
            <a:xfrm>
              <a:off x="13977571" y="6966872"/>
              <a:ext cx="655760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Псковская область"/>
            <p:cNvSpPr>
              <a:spLocks/>
            </p:cNvSpPr>
            <p:nvPr/>
          </p:nvSpPr>
          <p:spPr bwMode="auto">
            <a:xfrm>
              <a:off x="1386254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Республика Адыгея"/>
            <p:cNvSpPr>
              <a:spLocks/>
            </p:cNvSpPr>
            <p:nvPr/>
          </p:nvSpPr>
          <p:spPr bwMode="auto">
            <a:xfrm>
              <a:off x="589085" y="7214668"/>
              <a:ext cx="198560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2" name="Республика Алтай"/>
            <p:cNvSpPr>
              <a:spLocks/>
            </p:cNvSpPr>
            <p:nvPr/>
          </p:nvSpPr>
          <p:spPr bwMode="auto">
            <a:xfrm>
              <a:off x="7088066" y="8358341"/>
              <a:ext cx="751009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Республика Башкортостан"/>
            <p:cNvSpPr>
              <a:spLocks/>
            </p:cNvSpPr>
            <p:nvPr/>
          </p:nvSpPr>
          <p:spPr bwMode="auto">
            <a:xfrm>
              <a:off x="3448783" y="6461750"/>
              <a:ext cx="836735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Республика Бурятия"/>
            <p:cNvSpPr>
              <a:spLocks/>
            </p:cNvSpPr>
            <p:nvPr/>
          </p:nvSpPr>
          <p:spPr bwMode="auto">
            <a:xfrm>
              <a:off x="9055345" y="6785791"/>
              <a:ext cx="2108688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Республика Дагестан"/>
            <p:cNvSpPr>
              <a:spLocks/>
            </p:cNvSpPr>
            <p:nvPr/>
          </p:nvSpPr>
          <p:spPr bwMode="auto">
            <a:xfrm>
              <a:off x="1101970" y="7919933"/>
              <a:ext cx="446209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Республика Ингушетия"/>
            <p:cNvSpPr>
              <a:spLocks/>
            </p:cNvSpPr>
            <p:nvPr/>
          </p:nvSpPr>
          <p:spPr bwMode="auto">
            <a:xfrm>
              <a:off x="105434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Республика Калмыкия"/>
            <p:cNvSpPr>
              <a:spLocks/>
            </p:cNvSpPr>
            <p:nvPr/>
          </p:nvSpPr>
          <p:spPr bwMode="auto">
            <a:xfrm>
              <a:off x="1101970" y="7233729"/>
              <a:ext cx="770059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Республика Карелия"/>
            <p:cNvSpPr>
              <a:spLocks/>
            </p:cNvSpPr>
            <p:nvPr/>
          </p:nvSpPr>
          <p:spPr bwMode="auto">
            <a:xfrm>
              <a:off x="2308714" y="3145099"/>
              <a:ext cx="1092444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Коми"/>
            <p:cNvSpPr>
              <a:spLocks/>
            </p:cNvSpPr>
            <p:nvPr/>
          </p:nvSpPr>
          <p:spPr bwMode="auto">
            <a:xfrm>
              <a:off x="3629758" y="4326894"/>
              <a:ext cx="2280138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Республика Марий Эл"/>
            <p:cNvSpPr>
              <a:spLocks/>
            </p:cNvSpPr>
            <p:nvPr/>
          </p:nvSpPr>
          <p:spPr bwMode="auto">
            <a:xfrm>
              <a:off x="2916848" y="5842261"/>
              <a:ext cx="465260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Мордовия"/>
            <p:cNvSpPr>
              <a:spLocks/>
            </p:cNvSpPr>
            <p:nvPr/>
          </p:nvSpPr>
          <p:spPr bwMode="auto">
            <a:xfrm>
              <a:off x="2261089" y="5908975"/>
              <a:ext cx="522409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Республика Саха (Якутия)"/>
            <p:cNvSpPr>
              <a:spLocks/>
            </p:cNvSpPr>
            <p:nvPr/>
          </p:nvSpPr>
          <p:spPr bwMode="auto">
            <a:xfrm>
              <a:off x="9198220" y="1944243"/>
              <a:ext cx="3933092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Северная Осетия-Алания"/>
            <p:cNvSpPr>
              <a:spLocks/>
            </p:cNvSpPr>
            <p:nvPr/>
          </p:nvSpPr>
          <p:spPr bwMode="auto">
            <a:xfrm>
              <a:off x="88289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Республика Татарстан"/>
            <p:cNvSpPr>
              <a:spLocks/>
            </p:cNvSpPr>
            <p:nvPr/>
          </p:nvSpPr>
          <p:spPr bwMode="auto">
            <a:xfrm>
              <a:off x="2859698" y="6137709"/>
              <a:ext cx="827210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Тыва"/>
            <p:cNvSpPr>
              <a:spLocks/>
            </p:cNvSpPr>
            <p:nvPr/>
          </p:nvSpPr>
          <p:spPr bwMode="auto">
            <a:xfrm>
              <a:off x="7753350" y="8072422"/>
              <a:ext cx="133057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Республика Хакасия"/>
            <p:cNvSpPr>
              <a:spLocks/>
            </p:cNvSpPr>
            <p:nvPr/>
          </p:nvSpPr>
          <p:spPr bwMode="auto">
            <a:xfrm>
              <a:off x="7620000" y="7757912"/>
              <a:ext cx="512885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7" name="Ростовская область"/>
            <p:cNvSpPr>
              <a:spLocks/>
            </p:cNvSpPr>
            <p:nvPr/>
          </p:nvSpPr>
          <p:spPr bwMode="auto">
            <a:xfrm>
              <a:off x="873370" y="6585648"/>
              <a:ext cx="770059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Рязанская область"/>
            <p:cNvSpPr>
              <a:spLocks/>
            </p:cNvSpPr>
            <p:nvPr/>
          </p:nvSpPr>
          <p:spPr bwMode="auto">
            <a:xfrm>
              <a:off x="1872029" y="5670710"/>
              <a:ext cx="522410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Самарская область"/>
            <p:cNvSpPr>
              <a:spLocks/>
            </p:cNvSpPr>
            <p:nvPr/>
          </p:nvSpPr>
          <p:spPr bwMode="auto">
            <a:xfrm>
              <a:off x="2735873" y="6576117"/>
              <a:ext cx="598610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г. Санкт-Петербург"/>
            <p:cNvSpPr>
              <a:spLocks/>
            </p:cNvSpPr>
            <p:nvPr/>
          </p:nvSpPr>
          <p:spPr bwMode="auto">
            <a:xfrm>
              <a:off x="2061064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Саратовская область"/>
            <p:cNvSpPr>
              <a:spLocks/>
            </p:cNvSpPr>
            <p:nvPr/>
          </p:nvSpPr>
          <p:spPr bwMode="auto">
            <a:xfrm>
              <a:off x="1957754" y="6385505"/>
              <a:ext cx="920994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Сахалинская область"/>
            <p:cNvSpPr>
              <a:spLocks/>
            </p:cNvSpPr>
            <p:nvPr/>
          </p:nvSpPr>
          <p:spPr bwMode="auto">
            <a:xfrm>
              <a:off x="13977571" y="5594465"/>
              <a:ext cx="132104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Свердловская область"/>
            <p:cNvSpPr>
              <a:spLocks/>
            </p:cNvSpPr>
            <p:nvPr/>
          </p:nvSpPr>
          <p:spPr bwMode="auto">
            <a:xfrm>
              <a:off x="4114068" y="5642118"/>
              <a:ext cx="1092444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Смоленская область"/>
            <p:cNvSpPr>
              <a:spLocks/>
            </p:cNvSpPr>
            <p:nvPr/>
          </p:nvSpPr>
          <p:spPr bwMode="auto">
            <a:xfrm>
              <a:off x="1282945" y="4812955"/>
              <a:ext cx="579559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Ставропольский край"/>
            <p:cNvSpPr>
              <a:spLocks/>
            </p:cNvSpPr>
            <p:nvPr/>
          </p:nvSpPr>
          <p:spPr bwMode="auto">
            <a:xfrm>
              <a:off x="882895" y="7338566"/>
              <a:ext cx="550984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6" name="Тамбовская область"/>
            <p:cNvSpPr>
              <a:spLocks/>
            </p:cNvSpPr>
            <p:nvPr/>
          </p:nvSpPr>
          <p:spPr bwMode="auto">
            <a:xfrm>
              <a:off x="1824404" y="5994750"/>
              <a:ext cx="379535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Тверская область"/>
            <p:cNvSpPr>
              <a:spLocks/>
            </p:cNvSpPr>
            <p:nvPr/>
          </p:nvSpPr>
          <p:spPr bwMode="auto">
            <a:xfrm>
              <a:off x="1567229" y="4612813"/>
              <a:ext cx="912935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Томская область"/>
            <p:cNvSpPr>
              <a:spLocks/>
            </p:cNvSpPr>
            <p:nvPr/>
          </p:nvSpPr>
          <p:spPr bwMode="auto">
            <a:xfrm>
              <a:off x="6214696" y="6461750"/>
              <a:ext cx="1595804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Тульская область"/>
            <p:cNvSpPr>
              <a:spLocks/>
            </p:cNvSpPr>
            <p:nvPr/>
          </p:nvSpPr>
          <p:spPr bwMode="auto">
            <a:xfrm>
              <a:off x="1633904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Тюменская область"/>
            <p:cNvSpPr>
              <a:spLocks/>
            </p:cNvSpPr>
            <p:nvPr/>
          </p:nvSpPr>
          <p:spPr bwMode="auto">
            <a:xfrm>
              <a:off x="4979377" y="6404566"/>
              <a:ext cx="1216269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Республика Удмуртия"/>
            <p:cNvSpPr>
              <a:spLocks/>
            </p:cNvSpPr>
            <p:nvPr/>
          </p:nvSpPr>
          <p:spPr bwMode="auto">
            <a:xfrm>
              <a:off x="3458308" y="5947097"/>
              <a:ext cx="465260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Ульяновская область"/>
            <p:cNvSpPr>
              <a:spLocks/>
            </p:cNvSpPr>
            <p:nvPr/>
          </p:nvSpPr>
          <p:spPr bwMode="auto">
            <a:xfrm>
              <a:off x="2556364" y="6280669"/>
              <a:ext cx="570034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Хабаровский край"/>
            <p:cNvSpPr>
              <a:spLocks/>
            </p:cNvSpPr>
            <p:nvPr/>
          </p:nvSpPr>
          <p:spPr bwMode="auto">
            <a:xfrm>
              <a:off x="12427927" y="4145813"/>
              <a:ext cx="2138729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ХМАО"/>
            <p:cNvSpPr>
              <a:spLocks/>
            </p:cNvSpPr>
            <p:nvPr/>
          </p:nvSpPr>
          <p:spPr bwMode="auto">
            <a:xfrm>
              <a:off x="4874602" y="5003567"/>
              <a:ext cx="2565889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Челябинская область"/>
            <p:cNvSpPr>
              <a:spLocks/>
            </p:cNvSpPr>
            <p:nvPr/>
          </p:nvSpPr>
          <p:spPr bwMode="auto">
            <a:xfrm>
              <a:off x="3923568" y="6785791"/>
              <a:ext cx="684334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Чеченская республика"/>
            <p:cNvSpPr>
              <a:spLocks/>
            </p:cNvSpPr>
            <p:nvPr/>
          </p:nvSpPr>
          <p:spPr bwMode="auto">
            <a:xfrm>
              <a:off x="1092445" y="8120075"/>
              <a:ext cx="303334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Республика Чувашия"/>
            <p:cNvSpPr>
              <a:spLocks/>
            </p:cNvSpPr>
            <p:nvPr/>
          </p:nvSpPr>
          <p:spPr bwMode="auto">
            <a:xfrm>
              <a:off x="2793023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Чукотский автономный округ"/>
            <p:cNvSpPr>
              <a:spLocks/>
            </p:cNvSpPr>
            <p:nvPr/>
          </p:nvSpPr>
          <p:spPr bwMode="auto">
            <a:xfrm>
              <a:off x="12675577" y="0"/>
              <a:ext cx="2062529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Ямало-Ненецкий автономный округ"/>
            <p:cNvSpPr>
              <a:spLocks/>
            </p:cNvSpPr>
            <p:nvPr/>
          </p:nvSpPr>
          <p:spPr bwMode="auto">
            <a:xfrm>
              <a:off x="5387487" y="3688344"/>
              <a:ext cx="2099163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Ярославская область"/>
            <p:cNvSpPr>
              <a:spLocks/>
            </p:cNvSpPr>
            <p:nvPr/>
          </p:nvSpPr>
          <p:spPr bwMode="auto">
            <a:xfrm>
              <a:off x="2289664" y="4936853"/>
              <a:ext cx="408109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7160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285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22045"/>
              </p:ext>
            </p:extLst>
          </p:nvPr>
        </p:nvGraphicFramePr>
        <p:xfrm>
          <a:off x="554979" y="2176057"/>
          <a:ext cx="1768171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8171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Еврейская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Ханты-Мансийский 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91" name="Диаграмма 90"/>
          <p:cNvGraphicFramePr/>
          <p:nvPr>
            <p:extLst>
              <p:ext uri="{D42A27DB-BD31-4B8C-83A1-F6EECF244321}">
                <p14:modId xmlns:p14="http://schemas.microsoft.com/office/powerpoint/2010/main" val="2765949539"/>
              </p:ext>
            </p:extLst>
          </p:nvPr>
        </p:nvGraphicFramePr>
        <p:xfrm>
          <a:off x="2188820" y="2031881"/>
          <a:ext cx="2974847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2" name="Прямая соединительная линия 91"/>
          <p:cNvCxnSpPr/>
          <p:nvPr/>
        </p:nvCxnSpPr>
        <p:spPr>
          <a:xfrm>
            <a:off x="2371253" y="21666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Текст 3"/>
          <p:cNvSpPr>
            <a:spLocks noGrp="1"/>
          </p:cNvSpPr>
          <p:nvPr>
            <p:ph type="body" sz="quarter" idx="10"/>
          </p:nvPr>
        </p:nvSpPr>
        <p:spPr>
          <a:xfrm>
            <a:off x="1356563" y="691829"/>
            <a:ext cx="9784893" cy="7570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КОЭФФИЦИЕНТ СМЕРТНОСТИ </a:t>
            </a:r>
            <a:r>
              <a:rPr lang="ru-RU" dirty="0" smtClean="0"/>
              <a:t>ОТ БОЛЕЗНЕЙ СИСТЕМЫ КРОВООБРАЩЕНИЯ</a:t>
            </a:r>
          </a:p>
          <a:p>
            <a:pPr>
              <a:lnSpc>
                <a:spcPct val="40000"/>
              </a:lnSpc>
            </a:pPr>
            <a:r>
              <a:rPr lang="ru-RU" sz="1600" dirty="0" smtClean="0"/>
              <a:t>НА 100 000 ЧЕЛОВЕК НАСЕЛЕНИЯ </a:t>
            </a:r>
            <a:endParaRPr lang="ru-RU" sz="1600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4157746" y="5874763"/>
            <a:ext cx="1495403" cy="276999"/>
            <a:chOff x="9632569" y="1908316"/>
            <a:chExt cx="1495403" cy="276999"/>
          </a:xfrm>
        </p:grpSpPr>
        <p:sp>
          <p:nvSpPr>
            <p:cNvPr id="95" name="Овал 9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97800" y="1908316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123,6 до 340,8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682508" y="5874763"/>
            <a:ext cx="1531576" cy="276999"/>
            <a:chOff x="9632569" y="2243262"/>
            <a:chExt cx="1531576" cy="276999"/>
          </a:xfrm>
        </p:grpSpPr>
        <p:sp>
          <p:nvSpPr>
            <p:cNvPr id="98" name="Овал 97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973" y="2243262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340,8 до 474,2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166759" y="5874763"/>
            <a:ext cx="1502012" cy="276999"/>
            <a:chOff x="9632569" y="2543590"/>
            <a:chExt cx="1502012" cy="276999"/>
          </a:xfrm>
        </p:grpSpPr>
        <p:sp>
          <p:nvSpPr>
            <p:cNvPr id="101" name="Овал 100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04409" y="2543590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474,2 до 607,5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8723889" y="5874763"/>
            <a:ext cx="1480098" cy="276999"/>
            <a:chOff x="9632569" y="2851258"/>
            <a:chExt cx="1480098" cy="276999"/>
          </a:xfrm>
        </p:grpSpPr>
        <p:sp>
          <p:nvSpPr>
            <p:cNvPr id="104" name="Овал 103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82495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607,5 до 740,9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0194076" y="5874763"/>
            <a:ext cx="1596201" cy="276999"/>
            <a:chOff x="9632569" y="3167661"/>
            <a:chExt cx="1596201" cy="276999"/>
          </a:xfrm>
        </p:grpSpPr>
        <p:sp>
          <p:nvSpPr>
            <p:cNvPr id="107" name="Овал 106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83181" y="3167661"/>
              <a:ext cx="1445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740,9 до 1106,3</a:t>
              </a: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10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5" name="Овал 114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19" y="773397"/>
              <a:ext cx="588314" cy="588314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4220064" y="1371299"/>
            <a:ext cx="7790400" cy="4471200"/>
            <a:chOff x="0" y="0"/>
            <a:chExt cx="16021050" cy="9082667"/>
          </a:xfrm>
        </p:grpSpPr>
        <p:sp>
          <p:nvSpPr>
            <p:cNvPr id="118" name="Камчатский край"/>
            <p:cNvSpPr>
              <a:spLocks/>
            </p:cNvSpPr>
            <p:nvPr/>
          </p:nvSpPr>
          <p:spPr bwMode="auto">
            <a:xfrm>
              <a:off x="13906500" y="1686917"/>
              <a:ext cx="2114550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Алтайский край"/>
            <p:cNvSpPr>
              <a:spLocks/>
            </p:cNvSpPr>
            <p:nvPr/>
          </p:nvSpPr>
          <p:spPr bwMode="auto">
            <a:xfrm>
              <a:off x="6448425" y="7919933"/>
              <a:ext cx="117157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Амурская область"/>
            <p:cNvSpPr>
              <a:spLocks/>
            </p:cNvSpPr>
            <p:nvPr/>
          </p:nvSpPr>
          <p:spPr bwMode="auto">
            <a:xfrm>
              <a:off x="11591925" y="6185363"/>
              <a:ext cx="2095500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Архангельская область"/>
            <p:cNvSpPr>
              <a:spLocks/>
            </p:cNvSpPr>
            <p:nvPr/>
          </p:nvSpPr>
          <p:spPr bwMode="auto">
            <a:xfrm>
              <a:off x="2952750" y="3812242"/>
              <a:ext cx="152400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Астраханская область"/>
            <p:cNvSpPr>
              <a:spLocks/>
            </p:cNvSpPr>
            <p:nvPr/>
          </p:nvSpPr>
          <p:spPr bwMode="auto">
            <a:xfrm>
              <a:off x="1724025" y="7262321"/>
              <a:ext cx="409575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Белгородская область"/>
            <p:cNvSpPr>
              <a:spLocks/>
            </p:cNvSpPr>
            <p:nvPr/>
          </p:nvSpPr>
          <p:spPr bwMode="auto">
            <a:xfrm>
              <a:off x="1133475" y="5956628"/>
              <a:ext cx="352425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Брянская область"/>
            <p:cNvSpPr>
              <a:spLocks/>
            </p:cNvSpPr>
            <p:nvPr/>
          </p:nvSpPr>
          <p:spPr bwMode="auto">
            <a:xfrm>
              <a:off x="1047750" y="5251363"/>
              <a:ext cx="476250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Владимирская область"/>
            <p:cNvSpPr>
              <a:spLocks/>
            </p:cNvSpPr>
            <p:nvPr/>
          </p:nvSpPr>
          <p:spPr bwMode="auto">
            <a:xfrm>
              <a:off x="2257425" y="5308547"/>
              <a:ext cx="419100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Волгоградская область"/>
            <p:cNvSpPr>
              <a:spLocks/>
            </p:cNvSpPr>
            <p:nvPr/>
          </p:nvSpPr>
          <p:spPr bwMode="auto">
            <a:xfrm>
              <a:off x="1476375" y="6518934"/>
              <a:ext cx="876300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Вологодская область"/>
            <p:cNvSpPr>
              <a:spLocks/>
            </p:cNvSpPr>
            <p:nvPr/>
          </p:nvSpPr>
          <p:spPr bwMode="auto">
            <a:xfrm>
              <a:off x="2381250" y="4384078"/>
              <a:ext cx="126682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Воронежская область"/>
            <p:cNvSpPr>
              <a:spLocks/>
            </p:cNvSpPr>
            <p:nvPr/>
          </p:nvSpPr>
          <p:spPr bwMode="auto">
            <a:xfrm>
              <a:off x="1381125" y="6051934"/>
              <a:ext cx="590550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Еврейская автономная область"/>
            <p:cNvSpPr>
              <a:spLocks/>
            </p:cNvSpPr>
            <p:nvPr/>
          </p:nvSpPr>
          <p:spPr bwMode="auto">
            <a:xfrm>
              <a:off x="13677900" y="7281382"/>
              <a:ext cx="504825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Забайкальский край"/>
            <p:cNvSpPr>
              <a:spLocks/>
            </p:cNvSpPr>
            <p:nvPr/>
          </p:nvSpPr>
          <p:spPr bwMode="auto">
            <a:xfrm>
              <a:off x="10553700" y="6490342"/>
              <a:ext cx="1552575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Костромская область"/>
            <p:cNvSpPr>
              <a:spLocks/>
            </p:cNvSpPr>
            <p:nvPr/>
          </p:nvSpPr>
          <p:spPr bwMode="auto">
            <a:xfrm>
              <a:off x="2609850" y="5184649"/>
              <a:ext cx="88582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Иркутская область"/>
            <p:cNvSpPr>
              <a:spLocks/>
            </p:cNvSpPr>
            <p:nvPr/>
          </p:nvSpPr>
          <p:spPr bwMode="auto">
            <a:xfrm>
              <a:off x="8782050" y="5623057"/>
              <a:ext cx="2543175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Кабардино-Балкарская республика"/>
            <p:cNvSpPr>
              <a:spLocks/>
            </p:cNvSpPr>
            <p:nvPr/>
          </p:nvSpPr>
          <p:spPr bwMode="auto">
            <a:xfrm>
              <a:off x="81915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Калининградская область"/>
            <p:cNvSpPr>
              <a:spLocks/>
            </p:cNvSpPr>
            <p:nvPr/>
          </p:nvSpPr>
          <p:spPr bwMode="auto">
            <a:xfrm>
              <a:off x="457200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5" name="Калужская область"/>
            <p:cNvSpPr>
              <a:spLocks/>
            </p:cNvSpPr>
            <p:nvPr/>
          </p:nvSpPr>
          <p:spPr bwMode="auto">
            <a:xfrm>
              <a:off x="1476375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Карачаево-Черкесская республика"/>
            <p:cNvSpPr>
              <a:spLocks/>
            </p:cNvSpPr>
            <p:nvPr/>
          </p:nvSpPr>
          <p:spPr bwMode="auto">
            <a:xfrm>
              <a:off x="638175" y="7605423"/>
              <a:ext cx="285750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Кемеровская область"/>
            <p:cNvSpPr>
              <a:spLocks/>
            </p:cNvSpPr>
            <p:nvPr/>
          </p:nvSpPr>
          <p:spPr bwMode="auto">
            <a:xfrm>
              <a:off x="7372350" y="7471994"/>
              <a:ext cx="561975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Кировская область"/>
            <p:cNvSpPr>
              <a:spLocks/>
            </p:cNvSpPr>
            <p:nvPr/>
          </p:nvSpPr>
          <p:spPr bwMode="auto">
            <a:xfrm>
              <a:off x="3162300" y="5203710"/>
              <a:ext cx="101917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Ивановская область"/>
            <p:cNvSpPr>
              <a:spLocks/>
            </p:cNvSpPr>
            <p:nvPr/>
          </p:nvSpPr>
          <p:spPr bwMode="auto">
            <a:xfrm>
              <a:off x="2447925" y="5337139"/>
              <a:ext cx="476250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Краснодарский край"/>
            <p:cNvSpPr>
              <a:spLocks noEditPoints="1"/>
            </p:cNvSpPr>
            <p:nvPr/>
          </p:nvSpPr>
          <p:spPr bwMode="auto">
            <a:xfrm>
              <a:off x="428625" y="6890627"/>
              <a:ext cx="619125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Красноярский край"/>
            <p:cNvSpPr>
              <a:spLocks/>
            </p:cNvSpPr>
            <p:nvPr/>
          </p:nvSpPr>
          <p:spPr bwMode="auto">
            <a:xfrm>
              <a:off x="7210425" y="2668569"/>
              <a:ext cx="26003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урганская область"/>
            <p:cNvSpPr>
              <a:spLocks/>
            </p:cNvSpPr>
            <p:nvPr/>
          </p:nvSpPr>
          <p:spPr bwMode="auto">
            <a:xfrm>
              <a:off x="4581525" y="6871566"/>
              <a:ext cx="800100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Курская область"/>
            <p:cNvSpPr>
              <a:spLocks/>
            </p:cNvSpPr>
            <p:nvPr/>
          </p:nvSpPr>
          <p:spPr bwMode="auto">
            <a:xfrm>
              <a:off x="1133475" y="5661179"/>
              <a:ext cx="457200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Ленинградская область"/>
            <p:cNvSpPr>
              <a:spLocks/>
            </p:cNvSpPr>
            <p:nvPr/>
          </p:nvSpPr>
          <p:spPr bwMode="auto">
            <a:xfrm>
              <a:off x="1857375" y="3859895"/>
              <a:ext cx="89535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Липецкая область"/>
            <p:cNvSpPr>
              <a:spLocks/>
            </p:cNvSpPr>
            <p:nvPr/>
          </p:nvSpPr>
          <p:spPr bwMode="auto">
            <a:xfrm>
              <a:off x="1562100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Магаданская область"/>
            <p:cNvSpPr>
              <a:spLocks/>
            </p:cNvSpPr>
            <p:nvPr/>
          </p:nvSpPr>
          <p:spPr bwMode="auto">
            <a:xfrm>
              <a:off x="13030200" y="2458896"/>
              <a:ext cx="1457325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г. Москва"/>
            <p:cNvSpPr>
              <a:spLocks/>
            </p:cNvSpPr>
            <p:nvPr/>
          </p:nvSpPr>
          <p:spPr bwMode="auto">
            <a:xfrm>
              <a:off x="20574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Московская область"/>
            <p:cNvSpPr>
              <a:spLocks noEditPoints="1"/>
            </p:cNvSpPr>
            <p:nvPr/>
          </p:nvSpPr>
          <p:spPr bwMode="auto">
            <a:xfrm>
              <a:off x="1857375" y="5117935"/>
              <a:ext cx="504825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Мурманская область"/>
            <p:cNvSpPr>
              <a:spLocks/>
            </p:cNvSpPr>
            <p:nvPr/>
          </p:nvSpPr>
          <p:spPr bwMode="auto">
            <a:xfrm>
              <a:off x="3286125" y="2725753"/>
              <a:ext cx="828675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Ненецкий автономный округ"/>
            <p:cNvSpPr>
              <a:spLocks/>
            </p:cNvSpPr>
            <p:nvPr/>
          </p:nvSpPr>
          <p:spPr bwMode="auto">
            <a:xfrm>
              <a:off x="4200525" y="3650221"/>
              <a:ext cx="1828800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Нижегородская область"/>
            <p:cNvSpPr>
              <a:spLocks/>
            </p:cNvSpPr>
            <p:nvPr/>
          </p:nvSpPr>
          <p:spPr bwMode="auto">
            <a:xfrm>
              <a:off x="2438400" y="5575404"/>
              <a:ext cx="90487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Новгородская область"/>
            <p:cNvSpPr>
              <a:spLocks/>
            </p:cNvSpPr>
            <p:nvPr/>
          </p:nvSpPr>
          <p:spPr bwMode="auto">
            <a:xfrm>
              <a:off x="1743075" y="4298303"/>
              <a:ext cx="676275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Новосибирская область"/>
            <p:cNvSpPr>
              <a:spLocks/>
            </p:cNvSpPr>
            <p:nvPr/>
          </p:nvSpPr>
          <p:spPr bwMode="auto">
            <a:xfrm>
              <a:off x="6191250" y="7214668"/>
              <a:ext cx="119062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Омская область"/>
            <p:cNvSpPr>
              <a:spLocks/>
            </p:cNvSpPr>
            <p:nvPr/>
          </p:nvSpPr>
          <p:spPr bwMode="auto">
            <a:xfrm>
              <a:off x="5648325" y="6814382"/>
              <a:ext cx="74295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Оренбургская область"/>
            <p:cNvSpPr>
              <a:spLocks/>
            </p:cNvSpPr>
            <p:nvPr/>
          </p:nvSpPr>
          <p:spPr bwMode="auto">
            <a:xfrm>
              <a:off x="2981325" y="6738138"/>
              <a:ext cx="120967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Орловская область"/>
            <p:cNvSpPr>
              <a:spLocks/>
            </p:cNvSpPr>
            <p:nvPr/>
          </p:nvSpPr>
          <p:spPr bwMode="auto">
            <a:xfrm>
              <a:off x="1371600" y="5556343"/>
              <a:ext cx="342900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Пензенская область"/>
            <p:cNvSpPr>
              <a:spLocks/>
            </p:cNvSpPr>
            <p:nvPr/>
          </p:nvSpPr>
          <p:spPr bwMode="auto">
            <a:xfrm>
              <a:off x="2219325" y="6090056"/>
              <a:ext cx="466725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Пермский край"/>
            <p:cNvSpPr>
              <a:spLocks/>
            </p:cNvSpPr>
            <p:nvPr/>
          </p:nvSpPr>
          <p:spPr bwMode="auto">
            <a:xfrm>
              <a:off x="3857625" y="5499159"/>
              <a:ext cx="100012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риморский край"/>
            <p:cNvSpPr>
              <a:spLocks/>
            </p:cNvSpPr>
            <p:nvPr/>
          </p:nvSpPr>
          <p:spPr bwMode="auto">
            <a:xfrm>
              <a:off x="14230350" y="6966872"/>
              <a:ext cx="666750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Псковская область"/>
            <p:cNvSpPr>
              <a:spLocks/>
            </p:cNvSpPr>
            <p:nvPr/>
          </p:nvSpPr>
          <p:spPr bwMode="auto">
            <a:xfrm>
              <a:off x="1419225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Республика Адыгея"/>
            <p:cNvSpPr>
              <a:spLocks/>
            </p:cNvSpPr>
            <p:nvPr/>
          </p:nvSpPr>
          <p:spPr bwMode="auto">
            <a:xfrm>
              <a:off x="600075" y="7214668"/>
              <a:ext cx="209550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2" name="Республика Алтай"/>
            <p:cNvSpPr>
              <a:spLocks/>
            </p:cNvSpPr>
            <p:nvPr/>
          </p:nvSpPr>
          <p:spPr bwMode="auto">
            <a:xfrm>
              <a:off x="7219950" y="8358341"/>
              <a:ext cx="762000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Республика Башкортостан"/>
            <p:cNvSpPr>
              <a:spLocks/>
            </p:cNvSpPr>
            <p:nvPr/>
          </p:nvSpPr>
          <p:spPr bwMode="auto">
            <a:xfrm>
              <a:off x="3514725" y="6461750"/>
              <a:ext cx="847725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Республика Бурятия"/>
            <p:cNvSpPr>
              <a:spLocks/>
            </p:cNvSpPr>
            <p:nvPr/>
          </p:nvSpPr>
          <p:spPr bwMode="auto">
            <a:xfrm>
              <a:off x="9220200" y="6785791"/>
              <a:ext cx="21526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Республика Дагестан"/>
            <p:cNvSpPr>
              <a:spLocks/>
            </p:cNvSpPr>
            <p:nvPr/>
          </p:nvSpPr>
          <p:spPr bwMode="auto">
            <a:xfrm>
              <a:off x="1123950" y="7919933"/>
              <a:ext cx="457200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Республика Ингушетия"/>
            <p:cNvSpPr>
              <a:spLocks/>
            </p:cNvSpPr>
            <p:nvPr/>
          </p:nvSpPr>
          <p:spPr bwMode="auto">
            <a:xfrm>
              <a:off x="107632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Республика Калмыкия"/>
            <p:cNvSpPr>
              <a:spLocks/>
            </p:cNvSpPr>
            <p:nvPr/>
          </p:nvSpPr>
          <p:spPr bwMode="auto">
            <a:xfrm>
              <a:off x="1123950" y="7233729"/>
              <a:ext cx="781050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Республика Карелия"/>
            <p:cNvSpPr>
              <a:spLocks/>
            </p:cNvSpPr>
            <p:nvPr/>
          </p:nvSpPr>
          <p:spPr bwMode="auto">
            <a:xfrm>
              <a:off x="2352675" y="3145099"/>
              <a:ext cx="111442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Коми"/>
            <p:cNvSpPr>
              <a:spLocks/>
            </p:cNvSpPr>
            <p:nvPr/>
          </p:nvSpPr>
          <p:spPr bwMode="auto">
            <a:xfrm>
              <a:off x="3695700" y="4326894"/>
              <a:ext cx="23241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Республика Марий Эл"/>
            <p:cNvSpPr>
              <a:spLocks/>
            </p:cNvSpPr>
            <p:nvPr/>
          </p:nvSpPr>
          <p:spPr bwMode="auto">
            <a:xfrm>
              <a:off x="2971800" y="5842261"/>
              <a:ext cx="476250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Мордовия"/>
            <p:cNvSpPr>
              <a:spLocks/>
            </p:cNvSpPr>
            <p:nvPr/>
          </p:nvSpPr>
          <p:spPr bwMode="auto">
            <a:xfrm>
              <a:off x="2305050" y="5908975"/>
              <a:ext cx="533400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Республика Саха (Якутия)"/>
            <p:cNvSpPr>
              <a:spLocks/>
            </p:cNvSpPr>
            <p:nvPr/>
          </p:nvSpPr>
          <p:spPr bwMode="auto">
            <a:xfrm>
              <a:off x="9363075" y="1944243"/>
              <a:ext cx="4010025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Северная Осетия-Алания"/>
            <p:cNvSpPr>
              <a:spLocks/>
            </p:cNvSpPr>
            <p:nvPr/>
          </p:nvSpPr>
          <p:spPr bwMode="auto">
            <a:xfrm>
              <a:off x="90487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Республика Татарстан"/>
            <p:cNvSpPr>
              <a:spLocks/>
            </p:cNvSpPr>
            <p:nvPr/>
          </p:nvSpPr>
          <p:spPr bwMode="auto">
            <a:xfrm>
              <a:off x="2914650" y="6137709"/>
              <a:ext cx="838200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Тыва"/>
            <p:cNvSpPr>
              <a:spLocks/>
            </p:cNvSpPr>
            <p:nvPr/>
          </p:nvSpPr>
          <p:spPr bwMode="auto">
            <a:xfrm>
              <a:off x="7896225" y="8072422"/>
              <a:ext cx="135255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Республика Хакасия"/>
            <p:cNvSpPr>
              <a:spLocks/>
            </p:cNvSpPr>
            <p:nvPr/>
          </p:nvSpPr>
          <p:spPr bwMode="auto">
            <a:xfrm>
              <a:off x="7762875" y="7757912"/>
              <a:ext cx="523875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7" name="Ростовская область"/>
            <p:cNvSpPr>
              <a:spLocks/>
            </p:cNvSpPr>
            <p:nvPr/>
          </p:nvSpPr>
          <p:spPr bwMode="auto">
            <a:xfrm>
              <a:off x="895350" y="6585648"/>
              <a:ext cx="781050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Рязанская область"/>
            <p:cNvSpPr>
              <a:spLocks/>
            </p:cNvSpPr>
            <p:nvPr/>
          </p:nvSpPr>
          <p:spPr bwMode="auto">
            <a:xfrm>
              <a:off x="1905000" y="5670710"/>
              <a:ext cx="533400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Самарская область"/>
            <p:cNvSpPr>
              <a:spLocks/>
            </p:cNvSpPr>
            <p:nvPr/>
          </p:nvSpPr>
          <p:spPr bwMode="auto">
            <a:xfrm>
              <a:off x="2790825" y="6576117"/>
              <a:ext cx="609600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г. Санкт-Петербург"/>
            <p:cNvSpPr>
              <a:spLocks/>
            </p:cNvSpPr>
            <p:nvPr/>
          </p:nvSpPr>
          <p:spPr bwMode="auto">
            <a:xfrm>
              <a:off x="21050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Саратовская область"/>
            <p:cNvSpPr>
              <a:spLocks/>
            </p:cNvSpPr>
            <p:nvPr/>
          </p:nvSpPr>
          <p:spPr bwMode="auto">
            <a:xfrm>
              <a:off x="1990725" y="6385505"/>
              <a:ext cx="94297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Сахалинская область"/>
            <p:cNvSpPr>
              <a:spLocks/>
            </p:cNvSpPr>
            <p:nvPr/>
          </p:nvSpPr>
          <p:spPr bwMode="auto">
            <a:xfrm>
              <a:off x="14230350" y="5594465"/>
              <a:ext cx="134302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Свердловская область"/>
            <p:cNvSpPr>
              <a:spLocks/>
            </p:cNvSpPr>
            <p:nvPr/>
          </p:nvSpPr>
          <p:spPr bwMode="auto">
            <a:xfrm>
              <a:off x="4191000" y="5642118"/>
              <a:ext cx="111442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Смоленская область"/>
            <p:cNvSpPr>
              <a:spLocks/>
            </p:cNvSpPr>
            <p:nvPr/>
          </p:nvSpPr>
          <p:spPr bwMode="auto">
            <a:xfrm>
              <a:off x="1304925" y="4812955"/>
              <a:ext cx="590550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Ставропольский край"/>
            <p:cNvSpPr>
              <a:spLocks/>
            </p:cNvSpPr>
            <p:nvPr/>
          </p:nvSpPr>
          <p:spPr bwMode="auto">
            <a:xfrm>
              <a:off x="904875" y="7338566"/>
              <a:ext cx="561975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6" name="Тамбовская область"/>
            <p:cNvSpPr>
              <a:spLocks/>
            </p:cNvSpPr>
            <p:nvPr/>
          </p:nvSpPr>
          <p:spPr bwMode="auto">
            <a:xfrm>
              <a:off x="1857375" y="5994750"/>
              <a:ext cx="390525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Тверская область"/>
            <p:cNvSpPr>
              <a:spLocks/>
            </p:cNvSpPr>
            <p:nvPr/>
          </p:nvSpPr>
          <p:spPr bwMode="auto">
            <a:xfrm>
              <a:off x="1600200" y="4612813"/>
              <a:ext cx="923925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Томская область"/>
            <p:cNvSpPr>
              <a:spLocks/>
            </p:cNvSpPr>
            <p:nvPr/>
          </p:nvSpPr>
          <p:spPr bwMode="auto">
            <a:xfrm>
              <a:off x="6324600" y="6461750"/>
              <a:ext cx="1628775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Тульская область"/>
            <p:cNvSpPr>
              <a:spLocks/>
            </p:cNvSpPr>
            <p:nvPr/>
          </p:nvSpPr>
          <p:spPr bwMode="auto">
            <a:xfrm>
              <a:off x="1666875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Тюменская область"/>
            <p:cNvSpPr>
              <a:spLocks/>
            </p:cNvSpPr>
            <p:nvPr/>
          </p:nvSpPr>
          <p:spPr bwMode="auto">
            <a:xfrm>
              <a:off x="5067300" y="6404566"/>
              <a:ext cx="123825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Республика Удмуртия"/>
            <p:cNvSpPr>
              <a:spLocks/>
            </p:cNvSpPr>
            <p:nvPr/>
          </p:nvSpPr>
          <p:spPr bwMode="auto">
            <a:xfrm>
              <a:off x="3524250" y="5947097"/>
              <a:ext cx="476250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Ульяновская область"/>
            <p:cNvSpPr>
              <a:spLocks/>
            </p:cNvSpPr>
            <p:nvPr/>
          </p:nvSpPr>
          <p:spPr bwMode="auto">
            <a:xfrm>
              <a:off x="2600325" y="6280669"/>
              <a:ext cx="581025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Хабаровский край"/>
            <p:cNvSpPr>
              <a:spLocks/>
            </p:cNvSpPr>
            <p:nvPr/>
          </p:nvSpPr>
          <p:spPr bwMode="auto">
            <a:xfrm>
              <a:off x="12658725" y="4145813"/>
              <a:ext cx="2171700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ХМАО"/>
            <p:cNvSpPr>
              <a:spLocks/>
            </p:cNvSpPr>
            <p:nvPr/>
          </p:nvSpPr>
          <p:spPr bwMode="auto">
            <a:xfrm>
              <a:off x="4962525" y="5003567"/>
              <a:ext cx="26098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Челябинская область"/>
            <p:cNvSpPr>
              <a:spLocks/>
            </p:cNvSpPr>
            <p:nvPr/>
          </p:nvSpPr>
          <p:spPr bwMode="auto">
            <a:xfrm>
              <a:off x="4000500" y="6785791"/>
              <a:ext cx="695325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Чеченская республика"/>
            <p:cNvSpPr>
              <a:spLocks/>
            </p:cNvSpPr>
            <p:nvPr/>
          </p:nvSpPr>
          <p:spPr bwMode="auto">
            <a:xfrm>
              <a:off x="1114425" y="8120075"/>
              <a:ext cx="314325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Республика Чувашия"/>
            <p:cNvSpPr>
              <a:spLocks/>
            </p:cNvSpPr>
            <p:nvPr/>
          </p:nvSpPr>
          <p:spPr bwMode="auto">
            <a:xfrm>
              <a:off x="2847975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Чукотский автономный округ"/>
            <p:cNvSpPr>
              <a:spLocks/>
            </p:cNvSpPr>
            <p:nvPr/>
          </p:nvSpPr>
          <p:spPr bwMode="auto">
            <a:xfrm>
              <a:off x="12906375" y="0"/>
              <a:ext cx="2095500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Ямало-Ненецкий автономный округ"/>
            <p:cNvSpPr>
              <a:spLocks/>
            </p:cNvSpPr>
            <p:nvPr/>
          </p:nvSpPr>
          <p:spPr bwMode="auto">
            <a:xfrm>
              <a:off x="5486400" y="3688344"/>
              <a:ext cx="21431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Ярославская область"/>
            <p:cNvSpPr>
              <a:spLocks/>
            </p:cNvSpPr>
            <p:nvPr/>
          </p:nvSpPr>
          <p:spPr bwMode="auto">
            <a:xfrm>
              <a:off x="2333625" y="4936853"/>
              <a:ext cx="419100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8150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791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1351990" y="637763"/>
            <a:ext cx="8757189" cy="7654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КОЭФФИЦИЕНТ СМЕРТНОСТИ ОТ БОЛЕЗНЕЙ ОРГАНОВ ДЫХАНИЯ</a:t>
            </a:r>
          </a:p>
          <a:p>
            <a:pPr>
              <a:lnSpc>
                <a:spcPct val="40000"/>
              </a:lnSpc>
            </a:pPr>
            <a:r>
              <a:rPr lang="ru-RU" sz="1600" dirty="0" smtClean="0"/>
              <a:t>НА 100 000 ЧЕЛОВЕК НАСЕЛЕНИЯ </a:t>
            </a:r>
            <a:endParaRPr lang="ru-RU" sz="1600" dirty="0"/>
          </a:p>
        </p:txBody>
      </p:sp>
      <p:graphicFrame>
        <p:nvGraphicFramePr>
          <p:cNvPr id="94" name="Таблица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72446"/>
              </p:ext>
            </p:extLst>
          </p:nvPr>
        </p:nvGraphicFramePr>
        <p:xfrm>
          <a:off x="166417" y="2162383"/>
          <a:ext cx="2159703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703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Ханты-Мансийский 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95" name="Диаграмма 94"/>
          <p:cNvGraphicFramePr/>
          <p:nvPr>
            <p:extLst>
              <p:ext uri="{D42A27DB-BD31-4B8C-83A1-F6EECF244321}">
                <p14:modId xmlns:p14="http://schemas.microsoft.com/office/powerpoint/2010/main" val="3930848896"/>
              </p:ext>
            </p:extLst>
          </p:nvPr>
        </p:nvGraphicFramePr>
        <p:xfrm>
          <a:off x="2185513" y="2018207"/>
          <a:ext cx="2974847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6" name="Прямая соединительная линия 95"/>
          <p:cNvCxnSpPr/>
          <p:nvPr/>
        </p:nvCxnSpPr>
        <p:spPr>
          <a:xfrm>
            <a:off x="2364771" y="2152959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4157746" y="5874763"/>
            <a:ext cx="1259761" cy="276999"/>
            <a:chOff x="9632569" y="1908316"/>
            <a:chExt cx="1259761" cy="276999"/>
          </a:xfrm>
        </p:grpSpPr>
        <p:sp>
          <p:nvSpPr>
            <p:cNvPr id="98" name="Овал 97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797800" y="1908316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4,8 до 31,1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682508" y="5874763"/>
            <a:ext cx="1374482" cy="276999"/>
            <a:chOff x="9632569" y="2243262"/>
            <a:chExt cx="1374482" cy="276999"/>
          </a:xfrm>
        </p:grpSpPr>
        <p:sp>
          <p:nvSpPr>
            <p:cNvPr id="101" name="Овал 100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33973" y="2243262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31,1 до 43,8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166759" y="5874763"/>
            <a:ext cx="1344918" cy="276999"/>
            <a:chOff x="9632569" y="2543590"/>
            <a:chExt cx="1344918" cy="276999"/>
          </a:xfrm>
        </p:grpSpPr>
        <p:sp>
          <p:nvSpPr>
            <p:cNvPr id="104" name="Овал 103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804409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43,8 до 56,4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723889" y="5874763"/>
            <a:ext cx="1323004" cy="276999"/>
            <a:chOff x="9632569" y="2851258"/>
            <a:chExt cx="1323004" cy="276999"/>
          </a:xfrm>
        </p:grpSpPr>
        <p:sp>
          <p:nvSpPr>
            <p:cNvPr id="107" name="Овал 106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82495" y="2851258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56,4 до 69,1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10194076" y="5874763"/>
            <a:ext cx="1323690" cy="276999"/>
            <a:chOff x="9632569" y="3167661"/>
            <a:chExt cx="1323690" cy="276999"/>
          </a:xfrm>
        </p:grpSpPr>
        <p:sp>
          <p:nvSpPr>
            <p:cNvPr id="110" name="Овал 109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783181" y="3167661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69,1 до 93,8</a:t>
              </a:r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5" name="Овал 114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89" y="733886"/>
              <a:ext cx="540000" cy="540000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4218718" y="1375097"/>
            <a:ext cx="7790400" cy="4471200"/>
            <a:chOff x="0" y="0"/>
            <a:chExt cx="15773400" cy="9082667"/>
          </a:xfrm>
        </p:grpSpPr>
        <p:sp>
          <p:nvSpPr>
            <p:cNvPr id="118" name="Ярославская область"/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Камчатский край"/>
            <p:cNvSpPr>
              <a:spLocks/>
            </p:cNvSpPr>
            <p:nvPr/>
          </p:nvSpPr>
          <p:spPr bwMode="auto">
            <a:xfrm>
              <a:off x="13685898" y="1686917"/>
              <a:ext cx="2087502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Алтайский край"/>
            <p:cNvSpPr>
              <a:spLocks/>
            </p:cNvSpPr>
            <p:nvPr/>
          </p:nvSpPr>
          <p:spPr bwMode="auto">
            <a:xfrm>
              <a:off x="6341757" y="7919933"/>
              <a:ext cx="115217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Амурская область"/>
            <p:cNvSpPr>
              <a:spLocks/>
            </p:cNvSpPr>
            <p:nvPr/>
          </p:nvSpPr>
          <p:spPr bwMode="auto">
            <a:xfrm>
              <a:off x="11410285" y="6185363"/>
              <a:ext cx="2068344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Архангельская область"/>
            <p:cNvSpPr>
              <a:spLocks/>
            </p:cNvSpPr>
            <p:nvPr/>
          </p:nvSpPr>
          <p:spPr bwMode="auto">
            <a:xfrm>
              <a:off x="2904388" y="3812242"/>
              <a:ext cx="1506625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Астраханская область"/>
            <p:cNvSpPr>
              <a:spLocks/>
            </p:cNvSpPr>
            <p:nvPr/>
          </p:nvSpPr>
          <p:spPr bwMode="auto">
            <a:xfrm>
              <a:off x="1694735" y="7262321"/>
              <a:ext cx="398863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Белгородская область"/>
            <p:cNvSpPr>
              <a:spLocks/>
            </p:cNvSpPr>
            <p:nvPr/>
          </p:nvSpPr>
          <p:spPr bwMode="auto">
            <a:xfrm>
              <a:off x="1113856" y="5956628"/>
              <a:ext cx="341386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Брянская область"/>
            <p:cNvSpPr>
              <a:spLocks/>
            </p:cNvSpPr>
            <p:nvPr/>
          </p:nvSpPr>
          <p:spPr bwMode="auto">
            <a:xfrm>
              <a:off x="1027639" y="5251363"/>
              <a:ext cx="465922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Владимирская область"/>
            <p:cNvSpPr>
              <a:spLocks/>
            </p:cNvSpPr>
            <p:nvPr/>
          </p:nvSpPr>
          <p:spPr bwMode="auto">
            <a:xfrm>
              <a:off x="2218134" y="5308547"/>
              <a:ext cx="408443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Волгоградская область"/>
            <p:cNvSpPr>
              <a:spLocks/>
            </p:cNvSpPr>
            <p:nvPr/>
          </p:nvSpPr>
          <p:spPr bwMode="auto">
            <a:xfrm>
              <a:off x="1445663" y="6518934"/>
              <a:ext cx="868268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Вологодская область"/>
            <p:cNvSpPr>
              <a:spLocks/>
            </p:cNvSpPr>
            <p:nvPr/>
          </p:nvSpPr>
          <p:spPr bwMode="auto">
            <a:xfrm>
              <a:off x="2342670" y="4384078"/>
              <a:ext cx="1247973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Воронежская область"/>
            <p:cNvSpPr>
              <a:spLocks/>
            </p:cNvSpPr>
            <p:nvPr/>
          </p:nvSpPr>
          <p:spPr bwMode="auto">
            <a:xfrm>
              <a:off x="1362928" y="6051934"/>
              <a:ext cx="580878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Еврейская автономная область"/>
            <p:cNvSpPr>
              <a:spLocks/>
            </p:cNvSpPr>
            <p:nvPr/>
          </p:nvSpPr>
          <p:spPr bwMode="auto">
            <a:xfrm>
              <a:off x="13469049" y="7281382"/>
              <a:ext cx="49466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Забайкальский край"/>
            <p:cNvSpPr>
              <a:spLocks/>
            </p:cNvSpPr>
            <p:nvPr/>
          </p:nvSpPr>
          <p:spPr bwMode="auto">
            <a:xfrm>
              <a:off x="10392225" y="6490342"/>
              <a:ext cx="15223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Костромская область"/>
            <p:cNvSpPr>
              <a:spLocks/>
            </p:cNvSpPr>
            <p:nvPr/>
          </p:nvSpPr>
          <p:spPr bwMode="auto">
            <a:xfrm>
              <a:off x="2572583" y="5184649"/>
              <a:ext cx="86478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Иркутская область"/>
            <p:cNvSpPr>
              <a:spLocks/>
            </p:cNvSpPr>
            <p:nvPr/>
          </p:nvSpPr>
          <p:spPr bwMode="auto">
            <a:xfrm>
              <a:off x="8649592" y="5623057"/>
              <a:ext cx="2492461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Кабардино-Балкарская республика"/>
            <p:cNvSpPr>
              <a:spLocks/>
            </p:cNvSpPr>
            <p:nvPr/>
          </p:nvSpPr>
          <p:spPr bwMode="auto">
            <a:xfrm>
              <a:off x="797726" y="7834157"/>
              <a:ext cx="32571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Калининградская область"/>
            <p:cNvSpPr>
              <a:spLocks/>
            </p:cNvSpPr>
            <p:nvPr/>
          </p:nvSpPr>
          <p:spPr bwMode="auto">
            <a:xfrm>
              <a:off x="446762" y="3840834"/>
              <a:ext cx="287391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Калужская область"/>
            <p:cNvSpPr>
              <a:spLocks/>
            </p:cNvSpPr>
            <p:nvPr/>
          </p:nvSpPr>
          <p:spPr bwMode="auto">
            <a:xfrm>
              <a:off x="1445663" y="5251363"/>
              <a:ext cx="459825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Карачаево-Черкесская республика"/>
            <p:cNvSpPr>
              <a:spLocks/>
            </p:cNvSpPr>
            <p:nvPr/>
          </p:nvSpPr>
          <p:spPr bwMode="auto">
            <a:xfrm>
              <a:off x="628776" y="7605423"/>
              <a:ext cx="274327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Кемеровская область"/>
            <p:cNvSpPr>
              <a:spLocks/>
            </p:cNvSpPr>
            <p:nvPr/>
          </p:nvSpPr>
          <p:spPr bwMode="auto">
            <a:xfrm>
              <a:off x="7257924" y="7471994"/>
              <a:ext cx="552138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Кировская область"/>
            <p:cNvSpPr>
              <a:spLocks/>
            </p:cNvSpPr>
            <p:nvPr/>
          </p:nvSpPr>
          <p:spPr bwMode="auto">
            <a:xfrm>
              <a:off x="3115141" y="5203710"/>
              <a:ext cx="998901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Ивановская область"/>
            <p:cNvSpPr>
              <a:spLocks/>
            </p:cNvSpPr>
            <p:nvPr/>
          </p:nvSpPr>
          <p:spPr bwMode="auto">
            <a:xfrm>
              <a:off x="2409728" y="5337139"/>
              <a:ext cx="465921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Краснодарский край"/>
            <p:cNvSpPr>
              <a:spLocks noEditPoints="1"/>
            </p:cNvSpPr>
            <p:nvPr/>
          </p:nvSpPr>
          <p:spPr bwMode="auto">
            <a:xfrm>
              <a:off x="418023" y="6890627"/>
              <a:ext cx="609616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расноярский край"/>
            <p:cNvSpPr>
              <a:spLocks/>
            </p:cNvSpPr>
            <p:nvPr/>
          </p:nvSpPr>
          <p:spPr bwMode="auto">
            <a:xfrm>
              <a:off x="7095069" y="2668569"/>
              <a:ext cx="2563003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Курганская область"/>
            <p:cNvSpPr>
              <a:spLocks/>
            </p:cNvSpPr>
            <p:nvPr/>
          </p:nvSpPr>
          <p:spPr bwMode="auto">
            <a:xfrm>
              <a:off x="4503326" y="6871566"/>
              <a:ext cx="791632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Курская область"/>
            <p:cNvSpPr>
              <a:spLocks/>
            </p:cNvSpPr>
            <p:nvPr/>
          </p:nvSpPr>
          <p:spPr bwMode="auto">
            <a:xfrm>
              <a:off x="1113856" y="5661179"/>
              <a:ext cx="446763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Ленинградская область"/>
            <p:cNvSpPr>
              <a:spLocks/>
            </p:cNvSpPr>
            <p:nvPr/>
          </p:nvSpPr>
          <p:spPr bwMode="auto">
            <a:xfrm>
              <a:off x="1828850" y="3859895"/>
              <a:ext cx="874364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Липецкая область"/>
            <p:cNvSpPr>
              <a:spLocks/>
            </p:cNvSpPr>
            <p:nvPr/>
          </p:nvSpPr>
          <p:spPr bwMode="auto">
            <a:xfrm>
              <a:off x="1531880" y="5832730"/>
              <a:ext cx="411927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Магаданская область"/>
            <p:cNvSpPr>
              <a:spLocks/>
            </p:cNvSpPr>
            <p:nvPr/>
          </p:nvSpPr>
          <p:spPr bwMode="auto">
            <a:xfrm>
              <a:off x="12830692" y="2458896"/>
              <a:ext cx="1426503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г. Москва"/>
            <p:cNvSpPr>
              <a:spLocks/>
            </p:cNvSpPr>
            <p:nvPr/>
          </p:nvSpPr>
          <p:spPr bwMode="auto">
            <a:xfrm>
              <a:off x="2016960" y="5337139"/>
              <a:ext cx="105377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Московская область"/>
            <p:cNvSpPr>
              <a:spLocks noEditPoints="1"/>
            </p:cNvSpPr>
            <p:nvPr/>
          </p:nvSpPr>
          <p:spPr bwMode="auto">
            <a:xfrm>
              <a:off x="1828850" y="5117935"/>
              <a:ext cx="49466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Мурманская область"/>
            <p:cNvSpPr>
              <a:spLocks/>
            </p:cNvSpPr>
            <p:nvPr/>
          </p:nvSpPr>
          <p:spPr bwMode="auto">
            <a:xfrm>
              <a:off x="3226615" y="2725753"/>
              <a:ext cx="82037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Ненецкий автономный округ"/>
            <p:cNvSpPr>
              <a:spLocks/>
            </p:cNvSpPr>
            <p:nvPr/>
          </p:nvSpPr>
          <p:spPr bwMode="auto">
            <a:xfrm>
              <a:off x="4133202" y="3650221"/>
              <a:ext cx="1800111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Нижегородская область"/>
            <p:cNvSpPr>
              <a:spLocks/>
            </p:cNvSpPr>
            <p:nvPr/>
          </p:nvSpPr>
          <p:spPr bwMode="auto">
            <a:xfrm>
              <a:off x="2400148" y="5575404"/>
              <a:ext cx="88394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Новгородская область"/>
            <p:cNvSpPr>
              <a:spLocks/>
            </p:cNvSpPr>
            <p:nvPr/>
          </p:nvSpPr>
          <p:spPr bwMode="auto">
            <a:xfrm>
              <a:off x="1713894" y="4298303"/>
              <a:ext cx="667095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Новосибирская область"/>
            <p:cNvSpPr>
              <a:spLocks/>
            </p:cNvSpPr>
            <p:nvPr/>
          </p:nvSpPr>
          <p:spPr bwMode="auto">
            <a:xfrm>
              <a:off x="6096168" y="7214668"/>
              <a:ext cx="1171336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Омская область"/>
            <p:cNvSpPr>
              <a:spLocks/>
            </p:cNvSpPr>
            <p:nvPr/>
          </p:nvSpPr>
          <p:spPr bwMode="auto">
            <a:xfrm>
              <a:off x="5563189" y="6814382"/>
              <a:ext cx="72109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Оренбургская область"/>
            <p:cNvSpPr>
              <a:spLocks/>
            </p:cNvSpPr>
            <p:nvPr/>
          </p:nvSpPr>
          <p:spPr bwMode="auto">
            <a:xfrm>
              <a:off x="2933127" y="6738138"/>
              <a:ext cx="119049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Орловская область"/>
            <p:cNvSpPr>
              <a:spLocks/>
            </p:cNvSpPr>
            <p:nvPr/>
          </p:nvSpPr>
          <p:spPr bwMode="auto">
            <a:xfrm>
              <a:off x="1353349" y="5556343"/>
              <a:ext cx="331806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Пензенская область"/>
            <p:cNvSpPr>
              <a:spLocks/>
            </p:cNvSpPr>
            <p:nvPr/>
          </p:nvSpPr>
          <p:spPr bwMode="auto">
            <a:xfrm>
              <a:off x="2179815" y="6090056"/>
              <a:ext cx="456341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ермский край"/>
            <p:cNvSpPr>
              <a:spLocks/>
            </p:cNvSpPr>
            <p:nvPr/>
          </p:nvSpPr>
          <p:spPr bwMode="auto">
            <a:xfrm>
              <a:off x="3801396" y="5499159"/>
              <a:ext cx="979741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Приморский край"/>
            <p:cNvSpPr>
              <a:spLocks/>
            </p:cNvSpPr>
            <p:nvPr/>
          </p:nvSpPr>
          <p:spPr bwMode="auto">
            <a:xfrm>
              <a:off x="14011607" y="6966872"/>
              <a:ext cx="65751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Псковская область"/>
            <p:cNvSpPr>
              <a:spLocks/>
            </p:cNvSpPr>
            <p:nvPr/>
          </p:nvSpPr>
          <p:spPr bwMode="auto">
            <a:xfrm>
              <a:off x="1388185" y="4060037"/>
              <a:ext cx="46940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Республика Адыгея"/>
            <p:cNvSpPr>
              <a:spLocks/>
            </p:cNvSpPr>
            <p:nvPr/>
          </p:nvSpPr>
          <p:spPr bwMode="auto">
            <a:xfrm>
              <a:off x="590457" y="7214668"/>
              <a:ext cx="197690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3" name="Республика Алтай"/>
            <p:cNvSpPr>
              <a:spLocks/>
            </p:cNvSpPr>
            <p:nvPr/>
          </p:nvSpPr>
          <p:spPr bwMode="auto">
            <a:xfrm>
              <a:off x="7104649" y="8358341"/>
              <a:ext cx="753312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Республика Башкортостан"/>
            <p:cNvSpPr>
              <a:spLocks/>
            </p:cNvSpPr>
            <p:nvPr/>
          </p:nvSpPr>
          <p:spPr bwMode="auto">
            <a:xfrm>
              <a:off x="3456527" y="6461750"/>
              <a:ext cx="839529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Республика Бурятия"/>
            <p:cNvSpPr>
              <a:spLocks/>
            </p:cNvSpPr>
            <p:nvPr/>
          </p:nvSpPr>
          <p:spPr bwMode="auto">
            <a:xfrm>
              <a:off x="9077194" y="6785791"/>
              <a:ext cx="2112757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Республика Дагестан"/>
            <p:cNvSpPr>
              <a:spLocks/>
            </p:cNvSpPr>
            <p:nvPr/>
          </p:nvSpPr>
          <p:spPr bwMode="auto">
            <a:xfrm>
              <a:off x="1104277" y="7919933"/>
              <a:ext cx="446763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Республика Ингушетия"/>
            <p:cNvSpPr>
              <a:spLocks/>
            </p:cNvSpPr>
            <p:nvPr/>
          </p:nvSpPr>
          <p:spPr bwMode="auto">
            <a:xfrm>
              <a:off x="1056378" y="8062892"/>
              <a:ext cx="239492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Республика Калмыкия"/>
            <p:cNvSpPr>
              <a:spLocks/>
            </p:cNvSpPr>
            <p:nvPr/>
          </p:nvSpPr>
          <p:spPr bwMode="auto">
            <a:xfrm>
              <a:off x="1104277" y="7233729"/>
              <a:ext cx="772472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Карелия"/>
            <p:cNvSpPr>
              <a:spLocks/>
            </p:cNvSpPr>
            <p:nvPr/>
          </p:nvSpPr>
          <p:spPr bwMode="auto">
            <a:xfrm>
              <a:off x="2313931" y="3145099"/>
              <a:ext cx="1094698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Республика Коми"/>
            <p:cNvSpPr>
              <a:spLocks/>
            </p:cNvSpPr>
            <p:nvPr/>
          </p:nvSpPr>
          <p:spPr bwMode="auto">
            <a:xfrm>
              <a:off x="3638542" y="4326894"/>
              <a:ext cx="2285192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Марий Эл"/>
            <p:cNvSpPr>
              <a:spLocks/>
            </p:cNvSpPr>
            <p:nvPr/>
          </p:nvSpPr>
          <p:spPr bwMode="auto">
            <a:xfrm>
              <a:off x="2923547" y="5842261"/>
              <a:ext cx="465922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Республика Мордовия"/>
            <p:cNvSpPr>
              <a:spLocks/>
            </p:cNvSpPr>
            <p:nvPr/>
          </p:nvSpPr>
          <p:spPr bwMode="auto">
            <a:xfrm>
              <a:off x="2266032" y="5908975"/>
              <a:ext cx="523399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Республика Саха (Якутия)"/>
            <p:cNvSpPr>
              <a:spLocks/>
            </p:cNvSpPr>
            <p:nvPr/>
          </p:nvSpPr>
          <p:spPr bwMode="auto">
            <a:xfrm>
              <a:off x="9220890" y="1944243"/>
              <a:ext cx="394160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Северная Осетия-Алания"/>
            <p:cNvSpPr>
              <a:spLocks/>
            </p:cNvSpPr>
            <p:nvPr/>
          </p:nvSpPr>
          <p:spPr bwMode="auto">
            <a:xfrm>
              <a:off x="883944" y="8043831"/>
              <a:ext cx="191594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Татарстан"/>
            <p:cNvSpPr>
              <a:spLocks/>
            </p:cNvSpPr>
            <p:nvPr/>
          </p:nvSpPr>
          <p:spPr bwMode="auto">
            <a:xfrm>
              <a:off x="2866069" y="6137709"/>
              <a:ext cx="829950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Республика Тыва"/>
            <p:cNvSpPr>
              <a:spLocks/>
            </p:cNvSpPr>
            <p:nvPr/>
          </p:nvSpPr>
          <p:spPr bwMode="auto">
            <a:xfrm>
              <a:off x="7771743" y="8072422"/>
              <a:ext cx="133419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Республика Хакасия"/>
            <p:cNvSpPr>
              <a:spLocks/>
            </p:cNvSpPr>
            <p:nvPr/>
          </p:nvSpPr>
          <p:spPr bwMode="auto">
            <a:xfrm>
              <a:off x="7637627" y="7757912"/>
              <a:ext cx="513821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8" name="Ростовская область"/>
            <p:cNvSpPr>
              <a:spLocks/>
            </p:cNvSpPr>
            <p:nvPr/>
          </p:nvSpPr>
          <p:spPr bwMode="auto">
            <a:xfrm>
              <a:off x="874364" y="6585648"/>
              <a:ext cx="772472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Рязанская область"/>
            <p:cNvSpPr>
              <a:spLocks/>
            </p:cNvSpPr>
            <p:nvPr/>
          </p:nvSpPr>
          <p:spPr bwMode="auto">
            <a:xfrm>
              <a:off x="1876749" y="5670710"/>
              <a:ext cx="523399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Самарская область"/>
            <p:cNvSpPr>
              <a:spLocks/>
            </p:cNvSpPr>
            <p:nvPr/>
          </p:nvSpPr>
          <p:spPr bwMode="auto">
            <a:xfrm>
              <a:off x="2741533" y="6576117"/>
              <a:ext cx="600038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г. Санкт-Петербург"/>
            <p:cNvSpPr>
              <a:spLocks/>
            </p:cNvSpPr>
            <p:nvPr/>
          </p:nvSpPr>
          <p:spPr bwMode="auto">
            <a:xfrm>
              <a:off x="2064859" y="4060037"/>
              <a:ext cx="182014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Саратовская область"/>
            <p:cNvSpPr>
              <a:spLocks/>
            </p:cNvSpPr>
            <p:nvPr/>
          </p:nvSpPr>
          <p:spPr bwMode="auto">
            <a:xfrm>
              <a:off x="1962966" y="6385505"/>
              <a:ext cx="922262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Сахалинская область"/>
            <p:cNvSpPr>
              <a:spLocks/>
            </p:cNvSpPr>
            <p:nvPr/>
          </p:nvSpPr>
          <p:spPr bwMode="auto">
            <a:xfrm>
              <a:off x="14011607" y="5594465"/>
              <a:ext cx="1324611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Свердловская область"/>
            <p:cNvSpPr>
              <a:spLocks/>
            </p:cNvSpPr>
            <p:nvPr/>
          </p:nvSpPr>
          <p:spPr bwMode="auto">
            <a:xfrm>
              <a:off x="4123622" y="5642118"/>
              <a:ext cx="1094698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Смоленская область"/>
            <p:cNvSpPr>
              <a:spLocks/>
            </p:cNvSpPr>
            <p:nvPr/>
          </p:nvSpPr>
          <p:spPr bwMode="auto">
            <a:xfrm>
              <a:off x="1286291" y="4812955"/>
              <a:ext cx="580878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Ставропольский край"/>
            <p:cNvSpPr>
              <a:spLocks/>
            </p:cNvSpPr>
            <p:nvPr/>
          </p:nvSpPr>
          <p:spPr bwMode="auto">
            <a:xfrm>
              <a:off x="883944" y="7338566"/>
              <a:ext cx="552139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7" name="Тамбовская область"/>
            <p:cNvSpPr>
              <a:spLocks/>
            </p:cNvSpPr>
            <p:nvPr/>
          </p:nvSpPr>
          <p:spPr bwMode="auto">
            <a:xfrm>
              <a:off x="1828850" y="5994750"/>
              <a:ext cx="379704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Тверская область"/>
            <p:cNvSpPr>
              <a:spLocks/>
            </p:cNvSpPr>
            <p:nvPr/>
          </p:nvSpPr>
          <p:spPr bwMode="auto">
            <a:xfrm>
              <a:off x="1570199" y="4612813"/>
              <a:ext cx="916167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Томская область"/>
            <p:cNvSpPr>
              <a:spLocks/>
            </p:cNvSpPr>
            <p:nvPr/>
          </p:nvSpPr>
          <p:spPr bwMode="auto">
            <a:xfrm>
              <a:off x="6230284" y="6461750"/>
              <a:ext cx="1598938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Тульская область"/>
            <p:cNvSpPr>
              <a:spLocks/>
            </p:cNvSpPr>
            <p:nvPr/>
          </p:nvSpPr>
          <p:spPr bwMode="auto">
            <a:xfrm>
              <a:off x="1637257" y="5489628"/>
              <a:ext cx="32571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Тюменская область"/>
            <p:cNvSpPr>
              <a:spLocks/>
            </p:cNvSpPr>
            <p:nvPr/>
          </p:nvSpPr>
          <p:spPr bwMode="auto">
            <a:xfrm>
              <a:off x="4991890" y="6404566"/>
              <a:ext cx="1219234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Республика Удмуртия"/>
            <p:cNvSpPr>
              <a:spLocks/>
            </p:cNvSpPr>
            <p:nvPr/>
          </p:nvSpPr>
          <p:spPr bwMode="auto">
            <a:xfrm>
              <a:off x="3466107" y="5947097"/>
              <a:ext cx="465921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Ульяновская область"/>
            <p:cNvSpPr>
              <a:spLocks/>
            </p:cNvSpPr>
            <p:nvPr/>
          </p:nvSpPr>
          <p:spPr bwMode="auto">
            <a:xfrm>
              <a:off x="2563003" y="6280669"/>
              <a:ext cx="571298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Хабаровский край"/>
            <p:cNvSpPr>
              <a:spLocks/>
            </p:cNvSpPr>
            <p:nvPr/>
          </p:nvSpPr>
          <p:spPr bwMode="auto">
            <a:xfrm>
              <a:off x="12457084" y="4145813"/>
              <a:ext cx="2144980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ХМАО"/>
            <p:cNvSpPr>
              <a:spLocks/>
            </p:cNvSpPr>
            <p:nvPr/>
          </p:nvSpPr>
          <p:spPr bwMode="auto">
            <a:xfrm>
              <a:off x="4886514" y="5003567"/>
              <a:ext cx="2572584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Челябинская область"/>
            <p:cNvSpPr>
              <a:spLocks/>
            </p:cNvSpPr>
            <p:nvPr/>
          </p:nvSpPr>
          <p:spPr bwMode="auto">
            <a:xfrm>
              <a:off x="3932028" y="6785791"/>
              <a:ext cx="686254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Чеченская республика"/>
            <p:cNvSpPr>
              <a:spLocks/>
            </p:cNvSpPr>
            <p:nvPr/>
          </p:nvSpPr>
          <p:spPr bwMode="auto">
            <a:xfrm>
              <a:off x="1094697" y="8120075"/>
              <a:ext cx="303067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Республика Чувашия"/>
            <p:cNvSpPr>
              <a:spLocks/>
            </p:cNvSpPr>
            <p:nvPr/>
          </p:nvSpPr>
          <p:spPr bwMode="auto">
            <a:xfrm>
              <a:off x="2799011" y="6004281"/>
              <a:ext cx="287391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Чукотский автономный округ"/>
            <p:cNvSpPr>
              <a:spLocks/>
            </p:cNvSpPr>
            <p:nvPr/>
          </p:nvSpPr>
          <p:spPr bwMode="auto">
            <a:xfrm>
              <a:off x="12706156" y="0"/>
              <a:ext cx="2068343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Ямало-Ненецкий автономный округ"/>
            <p:cNvSpPr>
              <a:spLocks/>
            </p:cNvSpPr>
            <p:nvPr/>
          </p:nvSpPr>
          <p:spPr bwMode="auto">
            <a:xfrm>
              <a:off x="5400334" y="3688344"/>
              <a:ext cx="2103178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7602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278CD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702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Диаграмма 109"/>
          <p:cNvGraphicFramePr/>
          <p:nvPr>
            <p:extLst>
              <p:ext uri="{D42A27DB-BD31-4B8C-83A1-F6EECF244321}">
                <p14:modId xmlns:p14="http://schemas.microsoft.com/office/powerpoint/2010/main" val="960757151"/>
              </p:ext>
            </p:extLst>
          </p:nvPr>
        </p:nvGraphicFramePr>
        <p:xfrm>
          <a:off x="2184027" y="2010881"/>
          <a:ext cx="2974847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4157746" y="5874763"/>
            <a:ext cx="1259761" cy="276999"/>
            <a:chOff x="9632569" y="1908316"/>
            <a:chExt cx="1259761" cy="276999"/>
          </a:xfrm>
        </p:grpSpPr>
        <p:sp>
          <p:nvSpPr>
            <p:cNvPr id="92" name="Овал 91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97800" y="1908316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2,4 до 50,1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682508" y="5874763"/>
            <a:ext cx="1374482" cy="276999"/>
            <a:chOff x="9632569" y="2243262"/>
            <a:chExt cx="1374482" cy="276999"/>
          </a:xfrm>
        </p:grpSpPr>
        <p:sp>
          <p:nvSpPr>
            <p:cNvPr id="95" name="Овал 94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833973" y="2243262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50,1 до 65,7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166759" y="5874763"/>
            <a:ext cx="1344918" cy="276999"/>
            <a:chOff x="9632569" y="2543590"/>
            <a:chExt cx="1344918" cy="276999"/>
          </a:xfrm>
        </p:grpSpPr>
        <p:sp>
          <p:nvSpPr>
            <p:cNvPr id="98" name="Овал 9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04409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65,7 до 81,2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8723889" y="5874763"/>
            <a:ext cx="1323004" cy="276999"/>
            <a:chOff x="9632569" y="2851258"/>
            <a:chExt cx="1323004" cy="276999"/>
          </a:xfrm>
        </p:grpSpPr>
        <p:sp>
          <p:nvSpPr>
            <p:cNvPr id="101" name="Овал 10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82495" y="2851258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81,2 до 96,8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194076" y="5874763"/>
            <a:ext cx="1402237" cy="276999"/>
            <a:chOff x="9632569" y="3167661"/>
            <a:chExt cx="1402237" cy="276999"/>
          </a:xfrm>
        </p:grpSpPr>
        <p:sp>
          <p:nvSpPr>
            <p:cNvPr id="104" name="Овал 103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83181" y="3167661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96,8 до 163,1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07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42565"/>
              </p:ext>
            </p:extLst>
          </p:nvPr>
        </p:nvGraphicFramePr>
        <p:xfrm>
          <a:off x="305688" y="2155057"/>
          <a:ext cx="2018945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8945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cxnSp>
        <p:nvCxnSpPr>
          <p:cNvPr id="111" name="Прямая соединительная линия 110"/>
          <p:cNvCxnSpPr/>
          <p:nvPr/>
        </p:nvCxnSpPr>
        <p:spPr>
          <a:xfrm>
            <a:off x="2363285" y="21456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Текст 3"/>
          <p:cNvSpPr txBox="1">
            <a:spLocks/>
          </p:cNvSpPr>
          <p:nvPr/>
        </p:nvSpPr>
        <p:spPr>
          <a:xfrm>
            <a:off x="1356679" y="654589"/>
            <a:ext cx="9630025" cy="7570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 smtClean="0"/>
              <a:t>КОЭФФИЦИЕНТ СМЕРТНОСТИ ОТ БОЛЕЗНЕЙ ОРГАНОВ ПИЩЕВАРЕНИЯ</a:t>
            </a:r>
          </a:p>
          <a:p>
            <a:pPr>
              <a:lnSpc>
                <a:spcPct val="40000"/>
              </a:lnSpc>
            </a:pPr>
            <a:r>
              <a:rPr lang="ru-RU" sz="1600" dirty="0" smtClean="0"/>
              <a:t>НА 100 000 ЧЕЛОВЕК НАСЕЛЕНИЯ </a:t>
            </a:r>
            <a:endParaRPr lang="ru-RU" sz="16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6" name="Овал 11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5" y="749990"/>
              <a:ext cx="540000" cy="540000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4220672" y="1373624"/>
            <a:ext cx="7790400" cy="4471200"/>
            <a:chOff x="0" y="0"/>
            <a:chExt cx="15733069" cy="9082667"/>
          </a:xfrm>
        </p:grpSpPr>
        <p:sp>
          <p:nvSpPr>
            <p:cNvPr id="119" name="Владимирская область"/>
            <p:cNvSpPr>
              <a:spLocks/>
            </p:cNvSpPr>
            <p:nvPr/>
          </p:nvSpPr>
          <p:spPr bwMode="auto">
            <a:xfrm>
              <a:off x="2214683" y="5308547"/>
              <a:ext cx="409507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Камчатский край"/>
            <p:cNvSpPr>
              <a:spLocks/>
            </p:cNvSpPr>
            <p:nvPr/>
          </p:nvSpPr>
          <p:spPr bwMode="auto">
            <a:xfrm>
              <a:off x="13659751" y="1686917"/>
              <a:ext cx="2073318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Алтайский край"/>
            <p:cNvSpPr>
              <a:spLocks/>
            </p:cNvSpPr>
            <p:nvPr/>
          </p:nvSpPr>
          <p:spPr bwMode="auto">
            <a:xfrm>
              <a:off x="6336508" y="7919933"/>
              <a:ext cx="1151252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Амурская область"/>
            <p:cNvSpPr>
              <a:spLocks/>
            </p:cNvSpPr>
            <p:nvPr/>
          </p:nvSpPr>
          <p:spPr bwMode="auto">
            <a:xfrm>
              <a:off x="11384960" y="6185363"/>
              <a:ext cx="2054840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Архангельская область"/>
            <p:cNvSpPr>
              <a:spLocks/>
            </p:cNvSpPr>
            <p:nvPr/>
          </p:nvSpPr>
          <p:spPr bwMode="auto">
            <a:xfrm>
              <a:off x="2901228" y="3812242"/>
              <a:ext cx="1493073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Астраханская область"/>
            <p:cNvSpPr>
              <a:spLocks/>
            </p:cNvSpPr>
            <p:nvPr/>
          </p:nvSpPr>
          <p:spPr bwMode="auto">
            <a:xfrm>
              <a:off x="1694547" y="7262321"/>
              <a:ext cx="404717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Белгородская область"/>
            <p:cNvSpPr>
              <a:spLocks/>
            </p:cNvSpPr>
            <p:nvPr/>
          </p:nvSpPr>
          <p:spPr bwMode="auto">
            <a:xfrm>
              <a:off x="1114301" y="5956628"/>
              <a:ext cx="349287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Брянская область"/>
            <p:cNvSpPr>
              <a:spLocks/>
            </p:cNvSpPr>
            <p:nvPr/>
          </p:nvSpPr>
          <p:spPr bwMode="auto">
            <a:xfrm>
              <a:off x="1031155" y="5251363"/>
              <a:ext cx="469386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Волгоградская область"/>
            <p:cNvSpPr>
              <a:spLocks/>
            </p:cNvSpPr>
            <p:nvPr/>
          </p:nvSpPr>
          <p:spPr bwMode="auto">
            <a:xfrm>
              <a:off x="1454349" y="6518934"/>
              <a:ext cx="857396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Вологодская область"/>
            <p:cNvSpPr>
              <a:spLocks/>
            </p:cNvSpPr>
            <p:nvPr/>
          </p:nvSpPr>
          <p:spPr bwMode="auto">
            <a:xfrm>
              <a:off x="2339460" y="4384078"/>
              <a:ext cx="1243636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Воронежская область"/>
            <p:cNvSpPr>
              <a:spLocks/>
            </p:cNvSpPr>
            <p:nvPr/>
          </p:nvSpPr>
          <p:spPr bwMode="auto">
            <a:xfrm>
              <a:off x="1354498" y="6051934"/>
              <a:ext cx="580246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Еврейская автономная область"/>
            <p:cNvSpPr>
              <a:spLocks/>
            </p:cNvSpPr>
            <p:nvPr/>
          </p:nvSpPr>
          <p:spPr bwMode="auto">
            <a:xfrm>
              <a:off x="13430562" y="7281382"/>
              <a:ext cx="497101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Забайкальский край"/>
            <p:cNvSpPr>
              <a:spLocks/>
            </p:cNvSpPr>
            <p:nvPr/>
          </p:nvSpPr>
          <p:spPr bwMode="auto">
            <a:xfrm>
              <a:off x="10363045" y="6490342"/>
              <a:ext cx="1528256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Костромская область"/>
            <p:cNvSpPr>
              <a:spLocks/>
            </p:cNvSpPr>
            <p:nvPr/>
          </p:nvSpPr>
          <p:spPr bwMode="auto">
            <a:xfrm>
              <a:off x="2561181" y="5184649"/>
              <a:ext cx="874102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Иркутская область"/>
            <p:cNvSpPr>
              <a:spLocks/>
            </p:cNvSpPr>
            <p:nvPr/>
          </p:nvSpPr>
          <p:spPr bwMode="auto">
            <a:xfrm>
              <a:off x="8622308" y="5623057"/>
              <a:ext cx="2503978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Кабардино-Балкарская республика"/>
            <p:cNvSpPr>
              <a:spLocks/>
            </p:cNvSpPr>
            <p:nvPr/>
          </p:nvSpPr>
          <p:spPr bwMode="auto">
            <a:xfrm>
              <a:off x="809436" y="7834157"/>
              <a:ext cx="314104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Калининградская область"/>
            <p:cNvSpPr>
              <a:spLocks/>
            </p:cNvSpPr>
            <p:nvPr/>
          </p:nvSpPr>
          <p:spPr bwMode="auto">
            <a:xfrm>
              <a:off x="450910" y="3840834"/>
              <a:ext cx="2771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6" name="Калужская область"/>
            <p:cNvSpPr>
              <a:spLocks/>
            </p:cNvSpPr>
            <p:nvPr/>
          </p:nvSpPr>
          <p:spPr bwMode="auto">
            <a:xfrm>
              <a:off x="1454349" y="5251363"/>
              <a:ext cx="443441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Карачаево-Черкесская республика"/>
            <p:cNvSpPr>
              <a:spLocks/>
            </p:cNvSpPr>
            <p:nvPr/>
          </p:nvSpPr>
          <p:spPr bwMode="auto">
            <a:xfrm>
              <a:off x="626440" y="7605423"/>
              <a:ext cx="284618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Кемеровская область"/>
            <p:cNvSpPr>
              <a:spLocks/>
            </p:cNvSpPr>
            <p:nvPr/>
          </p:nvSpPr>
          <p:spPr bwMode="auto">
            <a:xfrm>
              <a:off x="7240098" y="7471994"/>
              <a:ext cx="552529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Кировская область"/>
            <p:cNvSpPr>
              <a:spLocks/>
            </p:cNvSpPr>
            <p:nvPr/>
          </p:nvSpPr>
          <p:spPr bwMode="auto">
            <a:xfrm>
              <a:off x="3104472" y="5203710"/>
              <a:ext cx="1003440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Ивановская область"/>
            <p:cNvSpPr>
              <a:spLocks/>
            </p:cNvSpPr>
            <p:nvPr/>
          </p:nvSpPr>
          <p:spPr bwMode="auto">
            <a:xfrm>
              <a:off x="2404129" y="5337139"/>
              <a:ext cx="469384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Краснодарский край"/>
            <p:cNvSpPr>
              <a:spLocks noEditPoints="1"/>
            </p:cNvSpPr>
            <p:nvPr/>
          </p:nvSpPr>
          <p:spPr bwMode="auto">
            <a:xfrm>
              <a:off x="423196" y="6890627"/>
              <a:ext cx="60796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расноярский край"/>
            <p:cNvSpPr>
              <a:spLocks/>
            </p:cNvSpPr>
            <p:nvPr/>
          </p:nvSpPr>
          <p:spPr bwMode="auto">
            <a:xfrm>
              <a:off x="7083046" y="2668569"/>
              <a:ext cx="2551939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Курганская область"/>
            <p:cNvSpPr>
              <a:spLocks/>
            </p:cNvSpPr>
            <p:nvPr/>
          </p:nvSpPr>
          <p:spPr bwMode="auto">
            <a:xfrm>
              <a:off x="4503389" y="6871566"/>
              <a:ext cx="783491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Курская область"/>
            <p:cNvSpPr>
              <a:spLocks/>
            </p:cNvSpPr>
            <p:nvPr/>
          </p:nvSpPr>
          <p:spPr bwMode="auto">
            <a:xfrm>
              <a:off x="1114301" y="5661179"/>
              <a:ext cx="450909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Ленинградская область"/>
            <p:cNvSpPr>
              <a:spLocks/>
            </p:cNvSpPr>
            <p:nvPr/>
          </p:nvSpPr>
          <p:spPr bwMode="auto">
            <a:xfrm>
              <a:off x="1823883" y="3859895"/>
              <a:ext cx="883338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Липецкая область"/>
            <p:cNvSpPr>
              <a:spLocks/>
            </p:cNvSpPr>
            <p:nvPr/>
          </p:nvSpPr>
          <p:spPr bwMode="auto">
            <a:xfrm>
              <a:off x="1537495" y="5832730"/>
              <a:ext cx="397249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Магаданская область"/>
            <p:cNvSpPr>
              <a:spLocks/>
            </p:cNvSpPr>
            <p:nvPr/>
          </p:nvSpPr>
          <p:spPr bwMode="auto">
            <a:xfrm>
              <a:off x="12794887" y="2458896"/>
              <a:ext cx="143587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г. Москва"/>
            <p:cNvSpPr>
              <a:spLocks/>
            </p:cNvSpPr>
            <p:nvPr/>
          </p:nvSpPr>
          <p:spPr bwMode="auto">
            <a:xfrm>
              <a:off x="2025357" y="5337139"/>
              <a:ext cx="101622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Московская область"/>
            <p:cNvSpPr>
              <a:spLocks noEditPoints="1"/>
            </p:cNvSpPr>
            <p:nvPr/>
          </p:nvSpPr>
          <p:spPr bwMode="auto">
            <a:xfrm>
              <a:off x="1823883" y="5117935"/>
              <a:ext cx="4971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Мурманская область"/>
            <p:cNvSpPr>
              <a:spLocks/>
            </p:cNvSpPr>
            <p:nvPr/>
          </p:nvSpPr>
          <p:spPr bwMode="auto">
            <a:xfrm>
              <a:off x="3232039" y="2725753"/>
              <a:ext cx="811204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Ненецкий автономный округ"/>
            <p:cNvSpPr>
              <a:spLocks/>
            </p:cNvSpPr>
            <p:nvPr/>
          </p:nvSpPr>
          <p:spPr bwMode="auto">
            <a:xfrm>
              <a:off x="4126388" y="3650221"/>
              <a:ext cx="179616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Нижегородская область"/>
            <p:cNvSpPr>
              <a:spLocks/>
            </p:cNvSpPr>
            <p:nvPr/>
          </p:nvSpPr>
          <p:spPr bwMode="auto">
            <a:xfrm>
              <a:off x="2394891" y="5575404"/>
              <a:ext cx="892579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Новгородская область"/>
            <p:cNvSpPr>
              <a:spLocks/>
            </p:cNvSpPr>
            <p:nvPr/>
          </p:nvSpPr>
          <p:spPr bwMode="auto">
            <a:xfrm>
              <a:off x="1713024" y="4298303"/>
              <a:ext cx="66339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Новосибирская область"/>
            <p:cNvSpPr>
              <a:spLocks/>
            </p:cNvSpPr>
            <p:nvPr/>
          </p:nvSpPr>
          <p:spPr bwMode="auto">
            <a:xfrm>
              <a:off x="6079606" y="7214668"/>
              <a:ext cx="1169731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Омская область"/>
            <p:cNvSpPr>
              <a:spLocks/>
            </p:cNvSpPr>
            <p:nvPr/>
          </p:nvSpPr>
          <p:spPr bwMode="auto">
            <a:xfrm>
              <a:off x="5545554" y="6814382"/>
              <a:ext cx="735525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Оренбургская область"/>
            <p:cNvSpPr>
              <a:spLocks/>
            </p:cNvSpPr>
            <p:nvPr/>
          </p:nvSpPr>
          <p:spPr bwMode="auto">
            <a:xfrm>
              <a:off x="2928943" y="6738138"/>
              <a:ext cx="1188208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Орловская область"/>
            <p:cNvSpPr>
              <a:spLocks/>
            </p:cNvSpPr>
            <p:nvPr/>
          </p:nvSpPr>
          <p:spPr bwMode="auto">
            <a:xfrm>
              <a:off x="1345260" y="5556343"/>
              <a:ext cx="340049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Пензенская область"/>
            <p:cNvSpPr>
              <a:spLocks/>
            </p:cNvSpPr>
            <p:nvPr/>
          </p:nvSpPr>
          <p:spPr bwMode="auto">
            <a:xfrm>
              <a:off x="2182409" y="6090056"/>
              <a:ext cx="460145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ермский край"/>
            <p:cNvSpPr>
              <a:spLocks/>
            </p:cNvSpPr>
            <p:nvPr/>
          </p:nvSpPr>
          <p:spPr bwMode="auto">
            <a:xfrm>
              <a:off x="3786341" y="5499159"/>
              <a:ext cx="984960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Приморский край"/>
            <p:cNvSpPr>
              <a:spLocks/>
            </p:cNvSpPr>
            <p:nvPr/>
          </p:nvSpPr>
          <p:spPr bwMode="auto">
            <a:xfrm>
              <a:off x="13973855" y="6966872"/>
              <a:ext cx="654152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Псковская область"/>
            <p:cNvSpPr>
              <a:spLocks/>
            </p:cNvSpPr>
            <p:nvPr/>
          </p:nvSpPr>
          <p:spPr bwMode="auto">
            <a:xfrm>
              <a:off x="1398920" y="4060037"/>
              <a:ext cx="452680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Республика Адыгея"/>
            <p:cNvSpPr>
              <a:spLocks/>
            </p:cNvSpPr>
            <p:nvPr/>
          </p:nvSpPr>
          <p:spPr bwMode="auto">
            <a:xfrm>
              <a:off x="589486" y="7214668"/>
              <a:ext cx="210711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3" name="Республика Алтай"/>
            <p:cNvSpPr>
              <a:spLocks/>
            </p:cNvSpPr>
            <p:nvPr/>
          </p:nvSpPr>
          <p:spPr bwMode="auto">
            <a:xfrm>
              <a:off x="7092285" y="8358341"/>
              <a:ext cx="74653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Республика Башкортостан"/>
            <p:cNvSpPr>
              <a:spLocks/>
            </p:cNvSpPr>
            <p:nvPr/>
          </p:nvSpPr>
          <p:spPr bwMode="auto">
            <a:xfrm>
              <a:off x="3453760" y="6461750"/>
              <a:ext cx="82968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Республика Бурятия"/>
            <p:cNvSpPr>
              <a:spLocks/>
            </p:cNvSpPr>
            <p:nvPr/>
          </p:nvSpPr>
          <p:spPr bwMode="auto">
            <a:xfrm>
              <a:off x="9054742" y="6785791"/>
              <a:ext cx="2117736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Республика Дагестан"/>
            <p:cNvSpPr>
              <a:spLocks/>
            </p:cNvSpPr>
            <p:nvPr/>
          </p:nvSpPr>
          <p:spPr bwMode="auto">
            <a:xfrm>
              <a:off x="1105062" y="7919933"/>
              <a:ext cx="450909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Республика Ингушетия"/>
            <p:cNvSpPr>
              <a:spLocks/>
            </p:cNvSpPr>
            <p:nvPr/>
          </p:nvSpPr>
          <p:spPr bwMode="auto">
            <a:xfrm>
              <a:off x="1058871" y="8062892"/>
              <a:ext cx="230959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Республика Калмыкия"/>
            <p:cNvSpPr>
              <a:spLocks/>
            </p:cNvSpPr>
            <p:nvPr/>
          </p:nvSpPr>
          <p:spPr bwMode="auto">
            <a:xfrm>
              <a:off x="1105062" y="7233729"/>
              <a:ext cx="765013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Карелия"/>
            <p:cNvSpPr>
              <a:spLocks/>
            </p:cNvSpPr>
            <p:nvPr/>
          </p:nvSpPr>
          <p:spPr bwMode="auto">
            <a:xfrm>
              <a:off x="2311746" y="3145099"/>
              <a:ext cx="1095823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Республика Коми"/>
            <p:cNvSpPr>
              <a:spLocks/>
            </p:cNvSpPr>
            <p:nvPr/>
          </p:nvSpPr>
          <p:spPr bwMode="auto">
            <a:xfrm>
              <a:off x="3629289" y="4326894"/>
              <a:ext cx="2284027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Марий Эл"/>
            <p:cNvSpPr>
              <a:spLocks/>
            </p:cNvSpPr>
            <p:nvPr/>
          </p:nvSpPr>
          <p:spPr bwMode="auto">
            <a:xfrm>
              <a:off x="2919704" y="5842261"/>
              <a:ext cx="469387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Республика Мордовия"/>
            <p:cNvSpPr>
              <a:spLocks/>
            </p:cNvSpPr>
            <p:nvPr/>
          </p:nvSpPr>
          <p:spPr bwMode="auto">
            <a:xfrm>
              <a:off x="2265554" y="5908975"/>
              <a:ext cx="524814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Республика Саха (Якутия)"/>
            <p:cNvSpPr>
              <a:spLocks/>
            </p:cNvSpPr>
            <p:nvPr/>
          </p:nvSpPr>
          <p:spPr bwMode="auto">
            <a:xfrm>
              <a:off x="9193317" y="1944243"/>
              <a:ext cx="3941618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Северная Осетия-Алания"/>
            <p:cNvSpPr>
              <a:spLocks/>
            </p:cNvSpPr>
            <p:nvPr/>
          </p:nvSpPr>
          <p:spPr bwMode="auto">
            <a:xfrm>
              <a:off x="892580" y="8043831"/>
              <a:ext cx="184768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Татарстан"/>
            <p:cNvSpPr>
              <a:spLocks/>
            </p:cNvSpPr>
            <p:nvPr/>
          </p:nvSpPr>
          <p:spPr bwMode="auto">
            <a:xfrm>
              <a:off x="2864275" y="6137709"/>
              <a:ext cx="820444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Республика Тыва"/>
            <p:cNvSpPr>
              <a:spLocks/>
            </p:cNvSpPr>
            <p:nvPr/>
          </p:nvSpPr>
          <p:spPr bwMode="auto">
            <a:xfrm>
              <a:off x="7755674" y="8072422"/>
              <a:ext cx="1326783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Республика Хакасия"/>
            <p:cNvSpPr>
              <a:spLocks/>
            </p:cNvSpPr>
            <p:nvPr/>
          </p:nvSpPr>
          <p:spPr bwMode="auto">
            <a:xfrm>
              <a:off x="7626337" y="7757912"/>
              <a:ext cx="515577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8" name="Ростовская область"/>
            <p:cNvSpPr>
              <a:spLocks/>
            </p:cNvSpPr>
            <p:nvPr/>
          </p:nvSpPr>
          <p:spPr bwMode="auto">
            <a:xfrm>
              <a:off x="883342" y="6585648"/>
              <a:ext cx="765013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Рязанская область"/>
            <p:cNvSpPr>
              <a:spLocks/>
            </p:cNvSpPr>
            <p:nvPr/>
          </p:nvSpPr>
          <p:spPr bwMode="auto">
            <a:xfrm>
              <a:off x="1870076" y="5670710"/>
              <a:ext cx="52481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Самарская область"/>
            <p:cNvSpPr>
              <a:spLocks/>
            </p:cNvSpPr>
            <p:nvPr/>
          </p:nvSpPr>
          <p:spPr bwMode="auto">
            <a:xfrm>
              <a:off x="2744176" y="6576117"/>
              <a:ext cx="598723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г. Санкт-Петербург"/>
            <p:cNvSpPr>
              <a:spLocks/>
            </p:cNvSpPr>
            <p:nvPr/>
          </p:nvSpPr>
          <p:spPr bwMode="auto">
            <a:xfrm>
              <a:off x="2071548" y="4060037"/>
              <a:ext cx="175528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Саратовская область"/>
            <p:cNvSpPr>
              <a:spLocks/>
            </p:cNvSpPr>
            <p:nvPr/>
          </p:nvSpPr>
          <p:spPr bwMode="auto">
            <a:xfrm>
              <a:off x="1953221" y="6385505"/>
              <a:ext cx="929531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Сахалинская область"/>
            <p:cNvSpPr>
              <a:spLocks/>
            </p:cNvSpPr>
            <p:nvPr/>
          </p:nvSpPr>
          <p:spPr bwMode="auto">
            <a:xfrm>
              <a:off x="13973855" y="5594465"/>
              <a:ext cx="1317542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Свердловская область"/>
            <p:cNvSpPr>
              <a:spLocks/>
            </p:cNvSpPr>
            <p:nvPr/>
          </p:nvSpPr>
          <p:spPr bwMode="auto">
            <a:xfrm>
              <a:off x="4117150" y="5642118"/>
              <a:ext cx="1095823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Смоленская область"/>
            <p:cNvSpPr>
              <a:spLocks/>
            </p:cNvSpPr>
            <p:nvPr/>
          </p:nvSpPr>
          <p:spPr bwMode="auto">
            <a:xfrm>
              <a:off x="1280591" y="4812955"/>
              <a:ext cx="580246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Ставропольский край"/>
            <p:cNvSpPr>
              <a:spLocks/>
            </p:cNvSpPr>
            <p:nvPr/>
          </p:nvSpPr>
          <p:spPr bwMode="auto">
            <a:xfrm>
              <a:off x="892580" y="7338566"/>
              <a:ext cx="552531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7" name="Тамбовская область"/>
            <p:cNvSpPr>
              <a:spLocks/>
            </p:cNvSpPr>
            <p:nvPr/>
          </p:nvSpPr>
          <p:spPr bwMode="auto">
            <a:xfrm>
              <a:off x="1823883" y="5994750"/>
              <a:ext cx="38624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Тверская область"/>
            <p:cNvSpPr>
              <a:spLocks/>
            </p:cNvSpPr>
            <p:nvPr/>
          </p:nvSpPr>
          <p:spPr bwMode="auto">
            <a:xfrm>
              <a:off x="1574448" y="4612813"/>
              <a:ext cx="903588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Томская область"/>
            <p:cNvSpPr>
              <a:spLocks/>
            </p:cNvSpPr>
            <p:nvPr/>
          </p:nvSpPr>
          <p:spPr bwMode="auto">
            <a:xfrm>
              <a:off x="6208943" y="6461750"/>
              <a:ext cx="1602161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Тульская область"/>
            <p:cNvSpPr>
              <a:spLocks/>
            </p:cNvSpPr>
            <p:nvPr/>
          </p:nvSpPr>
          <p:spPr bwMode="auto">
            <a:xfrm>
              <a:off x="1639117" y="5489628"/>
              <a:ext cx="314104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Тюменская область"/>
            <p:cNvSpPr>
              <a:spLocks/>
            </p:cNvSpPr>
            <p:nvPr/>
          </p:nvSpPr>
          <p:spPr bwMode="auto">
            <a:xfrm>
              <a:off x="4974545" y="6404566"/>
              <a:ext cx="1215921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Республика Удмуртия"/>
            <p:cNvSpPr>
              <a:spLocks/>
            </p:cNvSpPr>
            <p:nvPr/>
          </p:nvSpPr>
          <p:spPr bwMode="auto">
            <a:xfrm>
              <a:off x="3462998" y="5947097"/>
              <a:ext cx="46938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Ульяновская область"/>
            <p:cNvSpPr>
              <a:spLocks/>
            </p:cNvSpPr>
            <p:nvPr/>
          </p:nvSpPr>
          <p:spPr bwMode="auto">
            <a:xfrm>
              <a:off x="2551943" y="6280669"/>
              <a:ext cx="571006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Хабаровский край"/>
            <p:cNvSpPr>
              <a:spLocks/>
            </p:cNvSpPr>
            <p:nvPr/>
          </p:nvSpPr>
          <p:spPr bwMode="auto">
            <a:xfrm>
              <a:off x="12434591" y="4145813"/>
              <a:ext cx="2128747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ХМАО"/>
            <p:cNvSpPr>
              <a:spLocks/>
            </p:cNvSpPr>
            <p:nvPr/>
          </p:nvSpPr>
          <p:spPr bwMode="auto">
            <a:xfrm>
              <a:off x="4872923" y="5003567"/>
              <a:ext cx="2561181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Челябинская область"/>
            <p:cNvSpPr>
              <a:spLocks/>
            </p:cNvSpPr>
            <p:nvPr/>
          </p:nvSpPr>
          <p:spPr bwMode="auto">
            <a:xfrm>
              <a:off x="3932384" y="6785791"/>
              <a:ext cx="681866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Чеченская республика"/>
            <p:cNvSpPr>
              <a:spLocks/>
            </p:cNvSpPr>
            <p:nvPr/>
          </p:nvSpPr>
          <p:spPr bwMode="auto">
            <a:xfrm>
              <a:off x="1095824" y="8120075"/>
              <a:ext cx="312334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Республика Чувашия"/>
            <p:cNvSpPr>
              <a:spLocks/>
            </p:cNvSpPr>
            <p:nvPr/>
          </p:nvSpPr>
          <p:spPr bwMode="auto">
            <a:xfrm>
              <a:off x="2799606" y="6004281"/>
              <a:ext cx="2771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Чукотский автономный округ"/>
            <p:cNvSpPr>
              <a:spLocks/>
            </p:cNvSpPr>
            <p:nvPr/>
          </p:nvSpPr>
          <p:spPr bwMode="auto">
            <a:xfrm>
              <a:off x="12674788" y="0"/>
              <a:ext cx="2054840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Ямало-Ненецкий автономный округ"/>
            <p:cNvSpPr>
              <a:spLocks/>
            </p:cNvSpPr>
            <p:nvPr/>
          </p:nvSpPr>
          <p:spPr bwMode="auto">
            <a:xfrm>
              <a:off x="5388502" y="3688344"/>
              <a:ext cx="2108498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Ярославская область"/>
            <p:cNvSpPr>
              <a:spLocks/>
            </p:cNvSpPr>
            <p:nvPr/>
          </p:nvSpPr>
          <p:spPr bwMode="auto">
            <a:xfrm>
              <a:off x="2293269" y="4936853"/>
              <a:ext cx="413954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2433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04B82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20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Диаграмма 108"/>
          <p:cNvGraphicFramePr/>
          <p:nvPr>
            <p:extLst>
              <p:ext uri="{D42A27DB-BD31-4B8C-83A1-F6EECF244321}">
                <p14:modId xmlns:p14="http://schemas.microsoft.com/office/powerpoint/2010/main" val="3314616743"/>
              </p:ext>
            </p:extLst>
          </p:nvPr>
        </p:nvGraphicFramePr>
        <p:xfrm>
          <a:off x="2214507" y="2024320"/>
          <a:ext cx="2974847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9" name="Текст 3"/>
          <p:cNvSpPr txBox="1">
            <a:spLocks/>
          </p:cNvSpPr>
          <p:nvPr/>
        </p:nvSpPr>
        <p:spPr>
          <a:xfrm>
            <a:off x="1355717" y="826742"/>
            <a:ext cx="9798471" cy="7570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 smtClean="0"/>
              <a:t>КОЭФФИЦИЕНТ СМЕРТНОСТИ ОТ ВНЕШНИХ ПРИЧИН</a:t>
            </a:r>
          </a:p>
          <a:p>
            <a:pPr>
              <a:lnSpc>
                <a:spcPct val="40000"/>
              </a:lnSpc>
            </a:pPr>
            <a:r>
              <a:rPr lang="ru-RU" sz="1600" dirty="0" smtClean="0"/>
              <a:t>НА 100 000 ЧЕЛОВЕК НАСЕЛЕНИЯ </a:t>
            </a:r>
            <a:endParaRPr lang="ru-RU" sz="16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4157746" y="5874763"/>
            <a:ext cx="1259761" cy="276999"/>
            <a:chOff x="9632569" y="1908316"/>
            <a:chExt cx="1259761" cy="276999"/>
          </a:xfrm>
        </p:grpSpPr>
        <p:sp>
          <p:nvSpPr>
            <p:cNvPr id="91" name="Овал 90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797800" y="1908316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8,4 до 66,6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682508" y="5874763"/>
            <a:ext cx="1374482" cy="276999"/>
            <a:chOff x="9632569" y="2243262"/>
            <a:chExt cx="1374482" cy="276999"/>
          </a:xfrm>
        </p:grpSpPr>
        <p:sp>
          <p:nvSpPr>
            <p:cNvPr id="94" name="Овал 93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833973" y="2243262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66,6 до 84,9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7166759" y="5874763"/>
            <a:ext cx="1423465" cy="276999"/>
            <a:chOff x="9632569" y="2543590"/>
            <a:chExt cx="1423465" cy="276999"/>
          </a:xfrm>
        </p:grpSpPr>
        <p:sp>
          <p:nvSpPr>
            <p:cNvPr id="97" name="Овал 96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804409" y="2543590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84,9 до 103,3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8723889" y="5874763"/>
            <a:ext cx="1480098" cy="276999"/>
            <a:chOff x="9632569" y="2851258"/>
            <a:chExt cx="1480098" cy="276999"/>
          </a:xfrm>
        </p:grpSpPr>
        <p:sp>
          <p:nvSpPr>
            <p:cNvPr id="100" name="Овал 99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82495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103,3 до 121,6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10194076" y="5874763"/>
            <a:ext cx="1480784" cy="276999"/>
            <a:chOff x="9632569" y="3167661"/>
            <a:chExt cx="1480784" cy="276999"/>
          </a:xfrm>
        </p:grpSpPr>
        <p:sp>
          <p:nvSpPr>
            <p:cNvPr id="103" name="Овал 102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783181" y="3167661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121,6 до 196,1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06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51978"/>
              </p:ext>
            </p:extLst>
          </p:nvPr>
        </p:nvGraphicFramePr>
        <p:xfrm>
          <a:off x="151590" y="2168496"/>
          <a:ext cx="2203524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524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Чукотский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spc="-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Москва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cxnSp>
        <p:nvCxnSpPr>
          <p:cNvPr id="110" name="Прямая соединительная линия 109"/>
          <p:cNvCxnSpPr/>
          <p:nvPr/>
        </p:nvCxnSpPr>
        <p:spPr>
          <a:xfrm>
            <a:off x="2393765" y="2151325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76" y="684357"/>
              <a:ext cx="576000" cy="576000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224165" y="1376110"/>
            <a:ext cx="7790400" cy="4471200"/>
            <a:chOff x="0" y="0"/>
            <a:chExt cx="15844157" cy="9082667"/>
          </a:xfrm>
        </p:grpSpPr>
        <p:sp>
          <p:nvSpPr>
            <p:cNvPr id="117" name="Камчатский край"/>
            <p:cNvSpPr>
              <a:spLocks/>
            </p:cNvSpPr>
            <p:nvPr/>
          </p:nvSpPr>
          <p:spPr bwMode="auto">
            <a:xfrm>
              <a:off x="13750018" y="1686917"/>
              <a:ext cx="2094139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Алтайский край"/>
            <p:cNvSpPr>
              <a:spLocks/>
            </p:cNvSpPr>
            <p:nvPr/>
          </p:nvSpPr>
          <p:spPr bwMode="auto">
            <a:xfrm>
              <a:off x="6373586" y="7919933"/>
              <a:ext cx="1157968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Амурская область"/>
            <p:cNvSpPr>
              <a:spLocks/>
            </p:cNvSpPr>
            <p:nvPr/>
          </p:nvSpPr>
          <p:spPr bwMode="auto">
            <a:xfrm>
              <a:off x="11462657" y="6185363"/>
              <a:ext cx="2075089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Архангельская область"/>
            <p:cNvSpPr>
              <a:spLocks/>
            </p:cNvSpPr>
            <p:nvPr/>
          </p:nvSpPr>
          <p:spPr bwMode="auto">
            <a:xfrm>
              <a:off x="2918732" y="3812242"/>
              <a:ext cx="1510393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Астраханская область"/>
            <p:cNvSpPr>
              <a:spLocks/>
            </p:cNvSpPr>
            <p:nvPr/>
          </p:nvSpPr>
          <p:spPr bwMode="auto">
            <a:xfrm>
              <a:off x="1703614" y="7262321"/>
              <a:ext cx="402772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Белгородская область"/>
            <p:cNvSpPr>
              <a:spLocks/>
            </p:cNvSpPr>
            <p:nvPr/>
          </p:nvSpPr>
          <p:spPr bwMode="auto">
            <a:xfrm>
              <a:off x="1119868" y="5956628"/>
              <a:ext cx="345621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Брянская область"/>
            <p:cNvSpPr>
              <a:spLocks/>
            </p:cNvSpPr>
            <p:nvPr/>
          </p:nvSpPr>
          <p:spPr bwMode="auto">
            <a:xfrm>
              <a:off x="1034143" y="5251363"/>
              <a:ext cx="469446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Владимирская область"/>
            <p:cNvSpPr>
              <a:spLocks/>
            </p:cNvSpPr>
            <p:nvPr/>
          </p:nvSpPr>
          <p:spPr bwMode="auto">
            <a:xfrm>
              <a:off x="2230211" y="5308547"/>
              <a:ext cx="412296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Волгоградская область"/>
            <p:cNvSpPr>
              <a:spLocks/>
            </p:cNvSpPr>
            <p:nvPr/>
          </p:nvSpPr>
          <p:spPr bwMode="auto">
            <a:xfrm>
              <a:off x="1455964" y="6518934"/>
              <a:ext cx="869497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Вологодская область"/>
            <p:cNvSpPr>
              <a:spLocks/>
            </p:cNvSpPr>
            <p:nvPr/>
          </p:nvSpPr>
          <p:spPr bwMode="auto">
            <a:xfrm>
              <a:off x="2354036" y="4384078"/>
              <a:ext cx="1253218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Воронежская область"/>
            <p:cNvSpPr>
              <a:spLocks/>
            </p:cNvSpPr>
            <p:nvPr/>
          </p:nvSpPr>
          <p:spPr bwMode="auto">
            <a:xfrm>
              <a:off x="1367518" y="6051934"/>
              <a:ext cx="583746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Еврейская автономная область"/>
            <p:cNvSpPr>
              <a:spLocks/>
            </p:cNvSpPr>
            <p:nvPr/>
          </p:nvSpPr>
          <p:spPr bwMode="auto">
            <a:xfrm>
              <a:off x="13528221" y="7281382"/>
              <a:ext cx="498022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Забайкальский край"/>
            <p:cNvSpPr>
              <a:spLocks/>
            </p:cNvSpPr>
            <p:nvPr/>
          </p:nvSpPr>
          <p:spPr bwMode="auto">
            <a:xfrm>
              <a:off x="10438039" y="6490342"/>
              <a:ext cx="1532165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Костромская область"/>
            <p:cNvSpPr>
              <a:spLocks/>
            </p:cNvSpPr>
            <p:nvPr/>
          </p:nvSpPr>
          <p:spPr bwMode="auto">
            <a:xfrm>
              <a:off x="2582636" y="5184649"/>
              <a:ext cx="872218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Иркутская область"/>
            <p:cNvSpPr>
              <a:spLocks/>
            </p:cNvSpPr>
            <p:nvPr/>
          </p:nvSpPr>
          <p:spPr bwMode="auto">
            <a:xfrm>
              <a:off x="8686800" y="5623057"/>
              <a:ext cx="2509157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Кабардино-Балкарская республика"/>
            <p:cNvSpPr>
              <a:spLocks/>
            </p:cNvSpPr>
            <p:nvPr/>
          </p:nvSpPr>
          <p:spPr bwMode="auto">
            <a:xfrm>
              <a:off x="805543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Калининградская область"/>
            <p:cNvSpPr>
              <a:spLocks/>
            </p:cNvSpPr>
            <p:nvPr/>
          </p:nvSpPr>
          <p:spPr bwMode="auto">
            <a:xfrm>
              <a:off x="450396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4" name="Калужская область"/>
            <p:cNvSpPr>
              <a:spLocks/>
            </p:cNvSpPr>
            <p:nvPr/>
          </p:nvSpPr>
          <p:spPr bwMode="auto">
            <a:xfrm>
              <a:off x="1455964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Карачаево-Черкесская республика"/>
            <p:cNvSpPr>
              <a:spLocks/>
            </p:cNvSpPr>
            <p:nvPr/>
          </p:nvSpPr>
          <p:spPr bwMode="auto">
            <a:xfrm>
              <a:off x="631371" y="7605423"/>
              <a:ext cx="278947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Кемеровская область"/>
            <p:cNvSpPr>
              <a:spLocks/>
            </p:cNvSpPr>
            <p:nvPr/>
          </p:nvSpPr>
          <p:spPr bwMode="auto">
            <a:xfrm>
              <a:off x="7290707" y="7471994"/>
              <a:ext cx="555172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Кировская область"/>
            <p:cNvSpPr>
              <a:spLocks/>
            </p:cNvSpPr>
            <p:nvPr/>
          </p:nvSpPr>
          <p:spPr bwMode="auto">
            <a:xfrm>
              <a:off x="3128282" y="5203710"/>
              <a:ext cx="1005568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Ивановская область"/>
            <p:cNvSpPr>
              <a:spLocks/>
            </p:cNvSpPr>
            <p:nvPr/>
          </p:nvSpPr>
          <p:spPr bwMode="auto">
            <a:xfrm>
              <a:off x="2420711" y="5337139"/>
              <a:ext cx="469446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Краснодарский край"/>
            <p:cNvSpPr>
              <a:spLocks noEditPoints="1"/>
            </p:cNvSpPr>
            <p:nvPr/>
          </p:nvSpPr>
          <p:spPr bwMode="auto">
            <a:xfrm>
              <a:off x="421821" y="6890627"/>
              <a:ext cx="612322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Красноярский край"/>
            <p:cNvSpPr>
              <a:spLocks/>
            </p:cNvSpPr>
            <p:nvPr/>
          </p:nvSpPr>
          <p:spPr bwMode="auto">
            <a:xfrm>
              <a:off x="7128782" y="2668569"/>
              <a:ext cx="2573111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Курганская область"/>
            <p:cNvSpPr>
              <a:spLocks/>
            </p:cNvSpPr>
            <p:nvPr/>
          </p:nvSpPr>
          <p:spPr bwMode="auto">
            <a:xfrm>
              <a:off x="4527096" y="6871566"/>
              <a:ext cx="793297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урская область"/>
            <p:cNvSpPr>
              <a:spLocks/>
            </p:cNvSpPr>
            <p:nvPr/>
          </p:nvSpPr>
          <p:spPr bwMode="auto">
            <a:xfrm>
              <a:off x="1119868" y="5661179"/>
              <a:ext cx="450396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Ленинградская область"/>
            <p:cNvSpPr>
              <a:spLocks/>
            </p:cNvSpPr>
            <p:nvPr/>
          </p:nvSpPr>
          <p:spPr bwMode="auto">
            <a:xfrm>
              <a:off x="1836964" y="3859895"/>
              <a:ext cx="881743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Липецкая область"/>
            <p:cNvSpPr>
              <a:spLocks/>
            </p:cNvSpPr>
            <p:nvPr/>
          </p:nvSpPr>
          <p:spPr bwMode="auto">
            <a:xfrm>
              <a:off x="1541689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Магаданская область"/>
            <p:cNvSpPr>
              <a:spLocks/>
            </p:cNvSpPr>
            <p:nvPr/>
          </p:nvSpPr>
          <p:spPr bwMode="auto">
            <a:xfrm>
              <a:off x="12887325" y="2458896"/>
              <a:ext cx="1436914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г. Москва"/>
            <p:cNvSpPr>
              <a:spLocks/>
            </p:cNvSpPr>
            <p:nvPr/>
          </p:nvSpPr>
          <p:spPr bwMode="auto">
            <a:xfrm>
              <a:off x="2030186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Московская область"/>
            <p:cNvSpPr>
              <a:spLocks noEditPoints="1"/>
            </p:cNvSpPr>
            <p:nvPr/>
          </p:nvSpPr>
          <p:spPr bwMode="auto">
            <a:xfrm>
              <a:off x="1836964" y="5117935"/>
              <a:ext cx="498022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Мурманская область"/>
            <p:cNvSpPr>
              <a:spLocks/>
            </p:cNvSpPr>
            <p:nvPr/>
          </p:nvSpPr>
          <p:spPr bwMode="auto">
            <a:xfrm>
              <a:off x="3245304" y="2725753"/>
              <a:ext cx="821871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Ненецкий автономный округ"/>
            <p:cNvSpPr>
              <a:spLocks/>
            </p:cNvSpPr>
            <p:nvPr/>
          </p:nvSpPr>
          <p:spPr bwMode="auto">
            <a:xfrm>
              <a:off x="4152900" y="3650221"/>
              <a:ext cx="1808389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Нижегородская область"/>
            <p:cNvSpPr>
              <a:spLocks/>
            </p:cNvSpPr>
            <p:nvPr/>
          </p:nvSpPr>
          <p:spPr bwMode="auto">
            <a:xfrm>
              <a:off x="2411186" y="5575404"/>
              <a:ext cx="891268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Новгородская область"/>
            <p:cNvSpPr>
              <a:spLocks/>
            </p:cNvSpPr>
            <p:nvPr/>
          </p:nvSpPr>
          <p:spPr bwMode="auto">
            <a:xfrm>
              <a:off x="1722664" y="4298303"/>
              <a:ext cx="669472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Новосибирская область"/>
            <p:cNvSpPr>
              <a:spLocks/>
            </p:cNvSpPr>
            <p:nvPr/>
          </p:nvSpPr>
          <p:spPr bwMode="auto">
            <a:xfrm>
              <a:off x="6123214" y="7214668"/>
              <a:ext cx="1177018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Омская область"/>
            <p:cNvSpPr>
              <a:spLocks/>
            </p:cNvSpPr>
            <p:nvPr/>
          </p:nvSpPr>
          <p:spPr bwMode="auto">
            <a:xfrm>
              <a:off x="5587093" y="6814382"/>
              <a:ext cx="729343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Оренбургская область"/>
            <p:cNvSpPr>
              <a:spLocks/>
            </p:cNvSpPr>
            <p:nvPr/>
          </p:nvSpPr>
          <p:spPr bwMode="auto">
            <a:xfrm>
              <a:off x="2947307" y="6738138"/>
              <a:ext cx="1196068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Орловская область"/>
            <p:cNvSpPr>
              <a:spLocks/>
            </p:cNvSpPr>
            <p:nvPr/>
          </p:nvSpPr>
          <p:spPr bwMode="auto">
            <a:xfrm>
              <a:off x="1357993" y="5556343"/>
              <a:ext cx="336096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Пензенская область"/>
            <p:cNvSpPr>
              <a:spLocks/>
            </p:cNvSpPr>
            <p:nvPr/>
          </p:nvSpPr>
          <p:spPr bwMode="auto">
            <a:xfrm>
              <a:off x="2192111" y="6090056"/>
              <a:ext cx="459921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Пермский край"/>
            <p:cNvSpPr>
              <a:spLocks/>
            </p:cNvSpPr>
            <p:nvPr/>
          </p:nvSpPr>
          <p:spPr bwMode="auto">
            <a:xfrm>
              <a:off x="3816804" y="5499159"/>
              <a:ext cx="986517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Приморский край"/>
            <p:cNvSpPr>
              <a:spLocks/>
            </p:cNvSpPr>
            <p:nvPr/>
          </p:nvSpPr>
          <p:spPr bwMode="auto">
            <a:xfrm>
              <a:off x="14073868" y="6966872"/>
              <a:ext cx="659946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Псковская область"/>
            <p:cNvSpPr>
              <a:spLocks/>
            </p:cNvSpPr>
            <p:nvPr/>
          </p:nvSpPr>
          <p:spPr bwMode="auto">
            <a:xfrm>
              <a:off x="1398814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Республика Адыгея"/>
            <p:cNvSpPr>
              <a:spLocks/>
            </p:cNvSpPr>
            <p:nvPr/>
          </p:nvSpPr>
          <p:spPr bwMode="auto">
            <a:xfrm>
              <a:off x="593271" y="7214668"/>
              <a:ext cx="202747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1" name="Республика Алтай"/>
            <p:cNvSpPr>
              <a:spLocks/>
            </p:cNvSpPr>
            <p:nvPr/>
          </p:nvSpPr>
          <p:spPr bwMode="auto">
            <a:xfrm>
              <a:off x="7138307" y="8358341"/>
              <a:ext cx="755197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Республика Башкортостан"/>
            <p:cNvSpPr>
              <a:spLocks/>
            </p:cNvSpPr>
            <p:nvPr/>
          </p:nvSpPr>
          <p:spPr bwMode="auto">
            <a:xfrm>
              <a:off x="3473904" y="6461750"/>
              <a:ext cx="840921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Республика Бурятия"/>
            <p:cNvSpPr>
              <a:spLocks/>
            </p:cNvSpPr>
            <p:nvPr/>
          </p:nvSpPr>
          <p:spPr bwMode="auto">
            <a:xfrm>
              <a:off x="9118146" y="6785791"/>
              <a:ext cx="2125436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Республика Дагестан"/>
            <p:cNvSpPr>
              <a:spLocks/>
            </p:cNvSpPr>
            <p:nvPr/>
          </p:nvSpPr>
          <p:spPr bwMode="auto">
            <a:xfrm>
              <a:off x="1110343" y="7919933"/>
              <a:ext cx="450396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Республика Ингушетия"/>
            <p:cNvSpPr>
              <a:spLocks/>
            </p:cNvSpPr>
            <p:nvPr/>
          </p:nvSpPr>
          <p:spPr bwMode="auto">
            <a:xfrm>
              <a:off x="1062718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Республика Калмыкия"/>
            <p:cNvSpPr>
              <a:spLocks/>
            </p:cNvSpPr>
            <p:nvPr/>
          </p:nvSpPr>
          <p:spPr bwMode="auto">
            <a:xfrm>
              <a:off x="1110343" y="7233729"/>
              <a:ext cx="774246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Республика Карелия"/>
            <p:cNvSpPr>
              <a:spLocks/>
            </p:cNvSpPr>
            <p:nvPr/>
          </p:nvSpPr>
          <p:spPr bwMode="auto">
            <a:xfrm>
              <a:off x="2325461" y="3145099"/>
              <a:ext cx="1100818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Республика Коми"/>
            <p:cNvSpPr>
              <a:spLocks/>
            </p:cNvSpPr>
            <p:nvPr/>
          </p:nvSpPr>
          <p:spPr bwMode="auto">
            <a:xfrm>
              <a:off x="3654879" y="4326894"/>
              <a:ext cx="2296885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Марий Эл"/>
            <p:cNvSpPr>
              <a:spLocks/>
            </p:cNvSpPr>
            <p:nvPr/>
          </p:nvSpPr>
          <p:spPr bwMode="auto">
            <a:xfrm>
              <a:off x="2937782" y="5842261"/>
              <a:ext cx="469447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Республика Мордовия"/>
            <p:cNvSpPr>
              <a:spLocks/>
            </p:cNvSpPr>
            <p:nvPr/>
          </p:nvSpPr>
          <p:spPr bwMode="auto">
            <a:xfrm>
              <a:off x="2277836" y="5908975"/>
              <a:ext cx="526596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Саха (Якутия)"/>
            <p:cNvSpPr>
              <a:spLocks/>
            </p:cNvSpPr>
            <p:nvPr/>
          </p:nvSpPr>
          <p:spPr bwMode="auto">
            <a:xfrm>
              <a:off x="9261021" y="1944243"/>
              <a:ext cx="396240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Северная Осетия-Алания"/>
            <p:cNvSpPr>
              <a:spLocks/>
            </p:cNvSpPr>
            <p:nvPr/>
          </p:nvSpPr>
          <p:spPr bwMode="auto">
            <a:xfrm>
              <a:off x="891268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Республика Татарстан"/>
            <p:cNvSpPr>
              <a:spLocks/>
            </p:cNvSpPr>
            <p:nvPr/>
          </p:nvSpPr>
          <p:spPr bwMode="auto">
            <a:xfrm>
              <a:off x="2880632" y="6137709"/>
              <a:ext cx="831397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Республика Тыва"/>
            <p:cNvSpPr>
              <a:spLocks/>
            </p:cNvSpPr>
            <p:nvPr/>
          </p:nvSpPr>
          <p:spPr bwMode="auto">
            <a:xfrm>
              <a:off x="7807779" y="8072422"/>
              <a:ext cx="1338942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Хакасия"/>
            <p:cNvSpPr>
              <a:spLocks/>
            </p:cNvSpPr>
            <p:nvPr/>
          </p:nvSpPr>
          <p:spPr bwMode="auto">
            <a:xfrm>
              <a:off x="7674429" y="7757912"/>
              <a:ext cx="517071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6" name="Ростовская область"/>
            <p:cNvSpPr>
              <a:spLocks/>
            </p:cNvSpPr>
            <p:nvPr/>
          </p:nvSpPr>
          <p:spPr bwMode="auto">
            <a:xfrm>
              <a:off x="881743" y="6585648"/>
              <a:ext cx="774246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Рязанская область"/>
            <p:cNvSpPr>
              <a:spLocks/>
            </p:cNvSpPr>
            <p:nvPr/>
          </p:nvSpPr>
          <p:spPr bwMode="auto">
            <a:xfrm>
              <a:off x="1884589" y="5670710"/>
              <a:ext cx="526597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Самарская область"/>
            <p:cNvSpPr>
              <a:spLocks/>
            </p:cNvSpPr>
            <p:nvPr/>
          </p:nvSpPr>
          <p:spPr bwMode="auto">
            <a:xfrm>
              <a:off x="2756807" y="6576117"/>
              <a:ext cx="602797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г. Санкт-Петербург"/>
            <p:cNvSpPr>
              <a:spLocks/>
            </p:cNvSpPr>
            <p:nvPr/>
          </p:nvSpPr>
          <p:spPr bwMode="auto">
            <a:xfrm>
              <a:off x="2077811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Саратовская область"/>
            <p:cNvSpPr>
              <a:spLocks/>
            </p:cNvSpPr>
            <p:nvPr/>
          </p:nvSpPr>
          <p:spPr bwMode="auto">
            <a:xfrm>
              <a:off x="1970314" y="6385505"/>
              <a:ext cx="929368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Сахалинская область"/>
            <p:cNvSpPr>
              <a:spLocks/>
            </p:cNvSpPr>
            <p:nvPr/>
          </p:nvSpPr>
          <p:spPr bwMode="auto">
            <a:xfrm>
              <a:off x="14073868" y="5594465"/>
              <a:ext cx="1329418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Свердловская область"/>
            <p:cNvSpPr>
              <a:spLocks/>
            </p:cNvSpPr>
            <p:nvPr/>
          </p:nvSpPr>
          <p:spPr bwMode="auto">
            <a:xfrm>
              <a:off x="4143375" y="5642118"/>
              <a:ext cx="1100818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Смоленская область"/>
            <p:cNvSpPr>
              <a:spLocks/>
            </p:cNvSpPr>
            <p:nvPr/>
          </p:nvSpPr>
          <p:spPr bwMode="auto">
            <a:xfrm>
              <a:off x="1291318" y="4812955"/>
              <a:ext cx="583746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Ставропольский край"/>
            <p:cNvSpPr>
              <a:spLocks/>
            </p:cNvSpPr>
            <p:nvPr/>
          </p:nvSpPr>
          <p:spPr bwMode="auto">
            <a:xfrm>
              <a:off x="891268" y="7338566"/>
              <a:ext cx="555171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5" name="Тамбовская область"/>
            <p:cNvSpPr>
              <a:spLocks/>
            </p:cNvSpPr>
            <p:nvPr/>
          </p:nvSpPr>
          <p:spPr bwMode="auto">
            <a:xfrm>
              <a:off x="1836964" y="5994750"/>
              <a:ext cx="383722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Тверская область"/>
            <p:cNvSpPr>
              <a:spLocks/>
            </p:cNvSpPr>
            <p:nvPr/>
          </p:nvSpPr>
          <p:spPr bwMode="auto">
            <a:xfrm>
              <a:off x="1579789" y="4612813"/>
              <a:ext cx="917122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Томская область"/>
            <p:cNvSpPr>
              <a:spLocks/>
            </p:cNvSpPr>
            <p:nvPr/>
          </p:nvSpPr>
          <p:spPr bwMode="auto">
            <a:xfrm>
              <a:off x="6256564" y="6461750"/>
              <a:ext cx="1608365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Тульская область"/>
            <p:cNvSpPr>
              <a:spLocks/>
            </p:cNvSpPr>
            <p:nvPr/>
          </p:nvSpPr>
          <p:spPr bwMode="auto">
            <a:xfrm>
              <a:off x="1646464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Тюменская область"/>
            <p:cNvSpPr>
              <a:spLocks/>
            </p:cNvSpPr>
            <p:nvPr/>
          </p:nvSpPr>
          <p:spPr bwMode="auto">
            <a:xfrm>
              <a:off x="5012871" y="6404566"/>
              <a:ext cx="1224643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Республика Удмуртия"/>
            <p:cNvSpPr>
              <a:spLocks/>
            </p:cNvSpPr>
            <p:nvPr/>
          </p:nvSpPr>
          <p:spPr bwMode="auto">
            <a:xfrm>
              <a:off x="3483429" y="5947097"/>
              <a:ext cx="469446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Ульяновская область"/>
            <p:cNvSpPr>
              <a:spLocks/>
            </p:cNvSpPr>
            <p:nvPr/>
          </p:nvSpPr>
          <p:spPr bwMode="auto">
            <a:xfrm>
              <a:off x="2573111" y="6280669"/>
              <a:ext cx="574221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Хабаровский край"/>
            <p:cNvSpPr>
              <a:spLocks/>
            </p:cNvSpPr>
            <p:nvPr/>
          </p:nvSpPr>
          <p:spPr bwMode="auto">
            <a:xfrm>
              <a:off x="12515850" y="4145813"/>
              <a:ext cx="2151289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ХМАО"/>
            <p:cNvSpPr>
              <a:spLocks/>
            </p:cNvSpPr>
            <p:nvPr/>
          </p:nvSpPr>
          <p:spPr bwMode="auto">
            <a:xfrm>
              <a:off x="4908096" y="5003567"/>
              <a:ext cx="2582636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Челябинская область"/>
            <p:cNvSpPr>
              <a:spLocks/>
            </p:cNvSpPr>
            <p:nvPr/>
          </p:nvSpPr>
          <p:spPr bwMode="auto">
            <a:xfrm>
              <a:off x="3952875" y="6785791"/>
              <a:ext cx="688521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Чеченская республика"/>
            <p:cNvSpPr>
              <a:spLocks/>
            </p:cNvSpPr>
            <p:nvPr/>
          </p:nvSpPr>
          <p:spPr bwMode="auto">
            <a:xfrm>
              <a:off x="1100818" y="8120075"/>
              <a:ext cx="307521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Республика Чувашия"/>
            <p:cNvSpPr>
              <a:spLocks/>
            </p:cNvSpPr>
            <p:nvPr/>
          </p:nvSpPr>
          <p:spPr bwMode="auto">
            <a:xfrm>
              <a:off x="2813957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Чукотский автономный округ"/>
            <p:cNvSpPr>
              <a:spLocks/>
            </p:cNvSpPr>
            <p:nvPr/>
          </p:nvSpPr>
          <p:spPr bwMode="auto">
            <a:xfrm>
              <a:off x="12763500" y="0"/>
              <a:ext cx="2075089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Ямало-Ненецкий автономный округ"/>
            <p:cNvSpPr>
              <a:spLocks/>
            </p:cNvSpPr>
            <p:nvPr/>
          </p:nvSpPr>
          <p:spPr bwMode="auto">
            <a:xfrm>
              <a:off x="5425168" y="3688344"/>
              <a:ext cx="2115911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Ярославская область"/>
            <p:cNvSpPr>
              <a:spLocks/>
            </p:cNvSpPr>
            <p:nvPr/>
          </p:nvSpPr>
          <p:spPr bwMode="auto">
            <a:xfrm>
              <a:off x="2306411" y="4936853"/>
              <a:ext cx="412296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1346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278CD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602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Диаграмма 107"/>
          <p:cNvGraphicFramePr/>
          <p:nvPr>
            <p:extLst>
              <p:ext uri="{D42A27DB-BD31-4B8C-83A1-F6EECF244321}">
                <p14:modId xmlns:p14="http://schemas.microsoft.com/office/powerpoint/2010/main" val="2518422850"/>
              </p:ext>
            </p:extLst>
          </p:nvPr>
        </p:nvGraphicFramePr>
        <p:xfrm>
          <a:off x="2214507" y="2031162"/>
          <a:ext cx="2974847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4157746" y="5874763"/>
            <a:ext cx="1181215" cy="276999"/>
            <a:chOff x="9632569" y="1908316"/>
            <a:chExt cx="1181215" cy="276999"/>
          </a:xfrm>
        </p:grpSpPr>
        <p:sp>
          <p:nvSpPr>
            <p:cNvPr id="90" name="Овал 89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97800" y="1908316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0,0 до 0,1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682508" y="5874763"/>
            <a:ext cx="1217388" cy="276999"/>
            <a:chOff x="9632569" y="2243262"/>
            <a:chExt cx="1217388" cy="276999"/>
          </a:xfrm>
        </p:grpSpPr>
        <p:sp>
          <p:nvSpPr>
            <p:cNvPr id="93" name="Овал 92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833973" y="2243262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0,1 до 5,1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7166759" y="5874763"/>
            <a:ext cx="1266370" cy="276999"/>
            <a:chOff x="9632569" y="2543590"/>
            <a:chExt cx="1266370" cy="276999"/>
          </a:xfrm>
        </p:grpSpPr>
        <p:sp>
          <p:nvSpPr>
            <p:cNvPr id="96" name="Овал 95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804409" y="2543590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5,1 до 10,2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3889" y="5874763"/>
            <a:ext cx="1323004" cy="276999"/>
            <a:chOff x="9632569" y="2851258"/>
            <a:chExt cx="1323004" cy="276999"/>
          </a:xfrm>
        </p:grpSpPr>
        <p:sp>
          <p:nvSpPr>
            <p:cNvPr id="99" name="Овал 98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82495" y="2851258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10,2 до 15,2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0194076" y="5874763"/>
            <a:ext cx="1323690" cy="276999"/>
            <a:chOff x="9632569" y="3167661"/>
            <a:chExt cx="1323690" cy="276999"/>
          </a:xfrm>
        </p:grpSpPr>
        <p:sp>
          <p:nvSpPr>
            <p:cNvPr id="102" name="Овал 101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783181" y="3167661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15,2 до 25,6</a:t>
              </a: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05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Текст 3"/>
          <p:cNvSpPr txBox="1">
            <a:spLocks/>
          </p:cNvSpPr>
          <p:nvPr/>
        </p:nvSpPr>
        <p:spPr>
          <a:xfrm>
            <a:off x="1351339" y="673947"/>
            <a:ext cx="8307011" cy="7570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pc="-50" dirty="0" smtClean="0"/>
              <a:t>КОЭФФИЦИЕНТ СМЕРТНОСТИ ОТ ОТРАВЛЕНИЙ АЛКОГОЛЕМ*</a:t>
            </a:r>
          </a:p>
          <a:p>
            <a:pPr>
              <a:lnSpc>
                <a:spcPct val="40000"/>
              </a:lnSpc>
            </a:pPr>
            <a:r>
              <a:rPr lang="ru-RU" sz="1600" spc="-50" dirty="0" smtClean="0"/>
              <a:t>НА 100 000 ЧЕЛОВЕК НАСЕЛЕНИЯ </a:t>
            </a:r>
            <a:endParaRPr lang="ru-RU" sz="1600" spc="-50" dirty="0"/>
          </a:p>
        </p:txBody>
      </p:sp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75903"/>
              </p:ext>
            </p:extLst>
          </p:nvPr>
        </p:nvGraphicFramePr>
        <p:xfrm>
          <a:off x="151590" y="2175338"/>
          <a:ext cx="2203524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524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Марий Эл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Северная Осетия-Алания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cxnSp>
        <p:nvCxnSpPr>
          <p:cNvPr id="110" name="Прямая соединительная линия 109"/>
          <p:cNvCxnSpPr/>
          <p:nvPr/>
        </p:nvCxnSpPr>
        <p:spPr>
          <a:xfrm>
            <a:off x="2393765" y="2158167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5" y="739363"/>
              <a:ext cx="540000" cy="540000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4225714" y="1371131"/>
            <a:ext cx="7790400" cy="4471200"/>
            <a:chOff x="0" y="0"/>
            <a:chExt cx="15841926" cy="9082667"/>
          </a:xfrm>
        </p:grpSpPr>
        <p:sp>
          <p:nvSpPr>
            <p:cNvPr id="202" name="Камчатский край"/>
            <p:cNvSpPr>
              <a:spLocks/>
            </p:cNvSpPr>
            <p:nvPr/>
          </p:nvSpPr>
          <p:spPr bwMode="auto">
            <a:xfrm>
              <a:off x="13750047" y="1686917"/>
              <a:ext cx="2091879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Алтайский край"/>
            <p:cNvSpPr>
              <a:spLocks/>
            </p:cNvSpPr>
            <p:nvPr/>
          </p:nvSpPr>
          <p:spPr bwMode="auto">
            <a:xfrm>
              <a:off x="6375124" y="7919933"/>
              <a:ext cx="1158254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Амурская область"/>
            <p:cNvSpPr>
              <a:spLocks/>
            </p:cNvSpPr>
            <p:nvPr/>
          </p:nvSpPr>
          <p:spPr bwMode="auto">
            <a:xfrm>
              <a:off x="11461897" y="6185363"/>
              <a:ext cx="2072972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Архангельская область"/>
            <p:cNvSpPr>
              <a:spLocks/>
            </p:cNvSpPr>
            <p:nvPr/>
          </p:nvSpPr>
          <p:spPr bwMode="auto">
            <a:xfrm>
              <a:off x="2919269" y="3812242"/>
              <a:ext cx="1508026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Астраханская область"/>
            <p:cNvSpPr>
              <a:spLocks/>
            </p:cNvSpPr>
            <p:nvPr/>
          </p:nvSpPr>
          <p:spPr bwMode="auto">
            <a:xfrm>
              <a:off x="1704296" y="7262321"/>
              <a:ext cx="404242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Белгородская область"/>
            <p:cNvSpPr>
              <a:spLocks/>
            </p:cNvSpPr>
            <p:nvPr/>
          </p:nvSpPr>
          <p:spPr bwMode="auto">
            <a:xfrm>
              <a:off x="1120442" y="5956628"/>
              <a:ext cx="347522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" name="Брянская область"/>
            <p:cNvSpPr>
              <a:spLocks/>
            </p:cNvSpPr>
            <p:nvPr/>
          </p:nvSpPr>
          <p:spPr bwMode="auto">
            <a:xfrm>
              <a:off x="1035362" y="5251363"/>
              <a:ext cx="47041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Владимирская область"/>
            <p:cNvSpPr>
              <a:spLocks/>
            </p:cNvSpPr>
            <p:nvPr/>
          </p:nvSpPr>
          <p:spPr bwMode="auto">
            <a:xfrm>
              <a:off x="2231430" y="5308547"/>
              <a:ext cx="413694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Волгоградская область"/>
            <p:cNvSpPr>
              <a:spLocks/>
            </p:cNvSpPr>
            <p:nvPr/>
          </p:nvSpPr>
          <p:spPr bwMode="auto">
            <a:xfrm>
              <a:off x="1458510" y="6518934"/>
              <a:ext cx="867452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Вологодская область"/>
            <p:cNvSpPr>
              <a:spLocks/>
            </p:cNvSpPr>
            <p:nvPr/>
          </p:nvSpPr>
          <p:spPr bwMode="auto">
            <a:xfrm>
              <a:off x="2354322" y="4384078"/>
              <a:ext cx="1252787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Воронежская область"/>
            <p:cNvSpPr>
              <a:spLocks/>
            </p:cNvSpPr>
            <p:nvPr/>
          </p:nvSpPr>
          <p:spPr bwMode="auto">
            <a:xfrm>
              <a:off x="1366227" y="6051934"/>
              <a:ext cx="583854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Еврейская автономная область"/>
            <p:cNvSpPr>
              <a:spLocks/>
            </p:cNvSpPr>
            <p:nvPr/>
          </p:nvSpPr>
          <p:spPr bwMode="auto">
            <a:xfrm>
              <a:off x="13525416" y="7281382"/>
              <a:ext cx="498775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4" name="Забайкальский край"/>
            <p:cNvSpPr>
              <a:spLocks/>
            </p:cNvSpPr>
            <p:nvPr/>
          </p:nvSpPr>
          <p:spPr bwMode="auto">
            <a:xfrm>
              <a:off x="10435989" y="6490342"/>
              <a:ext cx="1534137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Костромская область"/>
            <p:cNvSpPr>
              <a:spLocks/>
            </p:cNvSpPr>
            <p:nvPr/>
          </p:nvSpPr>
          <p:spPr bwMode="auto">
            <a:xfrm>
              <a:off x="2581201" y="5184649"/>
              <a:ext cx="874656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Иркутская область"/>
            <p:cNvSpPr>
              <a:spLocks/>
            </p:cNvSpPr>
            <p:nvPr/>
          </p:nvSpPr>
          <p:spPr bwMode="auto">
            <a:xfrm>
              <a:off x="8684428" y="5623057"/>
              <a:ext cx="2512777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Кабардино-Балкарская республика"/>
            <p:cNvSpPr>
              <a:spLocks/>
            </p:cNvSpPr>
            <p:nvPr/>
          </p:nvSpPr>
          <p:spPr bwMode="auto">
            <a:xfrm>
              <a:off x="808484" y="7834157"/>
              <a:ext cx="321411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Калининградская область"/>
            <p:cNvSpPr>
              <a:spLocks/>
            </p:cNvSpPr>
            <p:nvPr/>
          </p:nvSpPr>
          <p:spPr bwMode="auto">
            <a:xfrm>
              <a:off x="451508" y="3840834"/>
              <a:ext cx="283598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9" name="Калужская область"/>
            <p:cNvSpPr>
              <a:spLocks/>
            </p:cNvSpPr>
            <p:nvPr/>
          </p:nvSpPr>
          <p:spPr bwMode="auto">
            <a:xfrm>
              <a:off x="1458510" y="5251363"/>
              <a:ext cx="453757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Карачаево-Черкесская республика"/>
            <p:cNvSpPr>
              <a:spLocks/>
            </p:cNvSpPr>
            <p:nvPr/>
          </p:nvSpPr>
          <p:spPr bwMode="auto">
            <a:xfrm>
              <a:off x="631121" y="7605423"/>
              <a:ext cx="281349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Кемеровская область"/>
            <p:cNvSpPr>
              <a:spLocks/>
            </p:cNvSpPr>
            <p:nvPr/>
          </p:nvSpPr>
          <p:spPr bwMode="auto">
            <a:xfrm>
              <a:off x="7289843" y="7471994"/>
              <a:ext cx="555494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Кировская область"/>
            <p:cNvSpPr>
              <a:spLocks/>
            </p:cNvSpPr>
            <p:nvPr/>
          </p:nvSpPr>
          <p:spPr bwMode="auto">
            <a:xfrm>
              <a:off x="3127241" y="5203710"/>
              <a:ext cx="1007002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Ивановская область"/>
            <p:cNvSpPr>
              <a:spLocks/>
            </p:cNvSpPr>
            <p:nvPr/>
          </p:nvSpPr>
          <p:spPr bwMode="auto">
            <a:xfrm>
              <a:off x="2420495" y="5337139"/>
              <a:ext cx="470414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4" name="Краснодарский край"/>
            <p:cNvSpPr>
              <a:spLocks noEditPoints="1"/>
            </p:cNvSpPr>
            <p:nvPr/>
          </p:nvSpPr>
          <p:spPr bwMode="auto">
            <a:xfrm>
              <a:off x="423149" y="6890627"/>
              <a:ext cx="612214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Красноярский край"/>
            <p:cNvSpPr>
              <a:spLocks/>
            </p:cNvSpPr>
            <p:nvPr/>
          </p:nvSpPr>
          <p:spPr bwMode="auto">
            <a:xfrm>
              <a:off x="7129137" y="2668569"/>
              <a:ext cx="2571746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Курганская область"/>
            <p:cNvSpPr>
              <a:spLocks/>
            </p:cNvSpPr>
            <p:nvPr/>
          </p:nvSpPr>
          <p:spPr bwMode="auto">
            <a:xfrm>
              <a:off x="4529030" y="6871566"/>
              <a:ext cx="791827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Курская область"/>
            <p:cNvSpPr>
              <a:spLocks/>
            </p:cNvSpPr>
            <p:nvPr/>
          </p:nvSpPr>
          <p:spPr bwMode="auto">
            <a:xfrm>
              <a:off x="1120442" y="5661179"/>
              <a:ext cx="451508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8" name="Ленинградская область"/>
            <p:cNvSpPr>
              <a:spLocks/>
            </p:cNvSpPr>
            <p:nvPr/>
          </p:nvSpPr>
          <p:spPr bwMode="auto">
            <a:xfrm>
              <a:off x="1836641" y="3859895"/>
              <a:ext cx="884108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Липецкая область"/>
            <p:cNvSpPr>
              <a:spLocks/>
            </p:cNvSpPr>
            <p:nvPr/>
          </p:nvSpPr>
          <p:spPr bwMode="auto">
            <a:xfrm>
              <a:off x="1543590" y="5832730"/>
              <a:ext cx="406491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Магаданская область"/>
            <p:cNvSpPr>
              <a:spLocks/>
            </p:cNvSpPr>
            <p:nvPr/>
          </p:nvSpPr>
          <p:spPr bwMode="auto">
            <a:xfrm>
              <a:off x="12884844" y="2458896"/>
              <a:ext cx="1439602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г. Москва"/>
            <p:cNvSpPr>
              <a:spLocks/>
            </p:cNvSpPr>
            <p:nvPr/>
          </p:nvSpPr>
          <p:spPr bwMode="auto">
            <a:xfrm>
              <a:off x="2032911" y="5337139"/>
              <a:ext cx="103986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2" name="Московская область"/>
            <p:cNvSpPr>
              <a:spLocks noEditPoints="1"/>
            </p:cNvSpPr>
            <p:nvPr/>
          </p:nvSpPr>
          <p:spPr bwMode="auto">
            <a:xfrm>
              <a:off x="1836641" y="5117935"/>
              <a:ext cx="498774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Мурманская область"/>
            <p:cNvSpPr>
              <a:spLocks/>
            </p:cNvSpPr>
            <p:nvPr/>
          </p:nvSpPr>
          <p:spPr bwMode="auto">
            <a:xfrm>
              <a:off x="3247885" y="2725753"/>
              <a:ext cx="820185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Ненецкий автономный округ"/>
            <p:cNvSpPr>
              <a:spLocks/>
            </p:cNvSpPr>
            <p:nvPr/>
          </p:nvSpPr>
          <p:spPr bwMode="auto">
            <a:xfrm>
              <a:off x="4153149" y="3650221"/>
              <a:ext cx="1808280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Нижегородская область"/>
            <p:cNvSpPr>
              <a:spLocks/>
            </p:cNvSpPr>
            <p:nvPr/>
          </p:nvSpPr>
          <p:spPr bwMode="auto">
            <a:xfrm>
              <a:off x="2411042" y="5575404"/>
              <a:ext cx="893563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Новгородская область"/>
            <p:cNvSpPr>
              <a:spLocks/>
            </p:cNvSpPr>
            <p:nvPr/>
          </p:nvSpPr>
          <p:spPr bwMode="auto">
            <a:xfrm>
              <a:off x="1723202" y="4298303"/>
              <a:ext cx="668933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Новосибирская область"/>
            <p:cNvSpPr>
              <a:spLocks/>
            </p:cNvSpPr>
            <p:nvPr/>
          </p:nvSpPr>
          <p:spPr bwMode="auto">
            <a:xfrm>
              <a:off x="6122135" y="7214668"/>
              <a:ext cx="1177161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Омская область"/>
            <p:cNvSpPr>
              <a:spLocks/>
            </p:cNvSpPr>
            <p:nvPr/>
          </p:nvSpPr>
          <p:spPr bwMode="auto">
            <a:xfrm>
              <a:off x="5585549" y="6814382"/>
              <a:ext cx="732856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9" name="Оренбургская область"/>
            <p:cNvSpPr>
              <a:spLocks/>
            </p:cNvSpPr>
            <p:nvPr/>
          </p:nvSpPr>
          <p:spPr bwMode="auto">
            <a:xfrm>
              <a:off x="2947629" y="6738138"/>
              <a:ext cx="1196068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Орловская область"/>
            <p:cNvSpPr>
              <a:spLocks/>
            </p:cNvSpPr>
            <p:nvPr/>
          </p:nvSpPr>
          <p:spPr bwMode="auto">
            <a:xfrm>
              <a:off x="1356774" y="5556343"/>
              <a:ext cx="338069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Пензенская область"/>
            <p:cNvSpPr>
              <a:spLocks/>
            </p:cNvSpPr>
            <p:nvPr/>
          </p:nvSpPr>
          <p:spPr bwMode="auto">
            <a:xfrm>
              <a:off x="2193617" y="6090056"/>
              <a:ext cx="46096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Пермский край"/>
            <p:cNvSpPr>
              <a:spLocks/>
            </p:cNvSpPr>
            <p:nvPr/>
          </p:nvSpPr>
          <p:spPr bwMode="auto">
            <a:xfrm>
              <a:off x="3815082" y="5499159"/>
              <a:ext cx="988093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Приморский край"/>
            <p:cNvSpPr>
              <a:spLocks/>
            </p:cNvSpPr>
            <p:nvPr/>
          </p:nvSpPr>
          <p:spPr bwMode="auto">
            <a:xfrm>
              <a:off x="14071458" y="6966872"/>
              <a:ext cx="659479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4" name="Псковская область"/>
            <p:cNvSpPr>
              <a:spLocks/>
            </p:cNvSpPr>
            <p:nvPr/>
          </p:nvSpPr>
          <p:spPr bwMode="auto">
            <a:xfrm>
              <a:off x="1401791" y="4060037"/>
              <a:ext cx="463211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Республика Адыгея"/>
            <p:cNvSpPr>
              <a:spLocks/>
            </p:cNvSpPr>
            <p:nvPr/>
          </p:nvSpPr>
          <p:spPr bwMode="auto">
            <a:xfrm>
              <a:off x="593308" y="7214668"/>
              <a:ext cx="205723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6" name="Республика Алтай"/>
            <p:cNvSpPr>
              <a:spLocks/>
            </p:cNvSpPr>
            <p:nvPr/>
          </p:nvSpPr>
          <p:spPr bwMode="auto">
            <a:xfrm>
              <a:off x="7138591" y="8358341"/>
              <a:ext cx="754013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Республика Башкортостан"/>
            <p:cNvSpPr>
              <a:spLocks/>
            </p:cNvSpPr>
            <p:nvPr/>
          </p:nvSpPr>
          <p:spPr bwMode="auto">
            <a:xfrm>
              <a:off x="3474764" y="6461750"/>
              <a:ext cx="839091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Республика Бурятия"/>
            <p:cNvSpPr>
              <a:spLocks/>
            </p:cNvSpPr>
            <p:nvPr/>
          </p:nvSpPr>
          <p:spPr bwMode="auto">
            <a:xfrm>
              <a:off x="9117030" y="6785791"/>
              <a:ext cx="2127442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Республика Дагестан"/>
            <p:cNvSpPr>
              <a:spLocks/>
            </p:cNvSpPr>
            <p:nvPr/>
          </p:nvSpPr>
          <p:spPr bwMode="auto">
            <a:xfrm>
              <a:off x="1110988" y="7919933"/>
              <a:ext cx="451508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Республика Ингушетия"/>
            <p:cNvSpPr>
              <a:spLocks/>
            </p:cNvSpPr>
            <p:nvPr/>
          </p:nvSpPr>
          <p:spPr bwMode="auto">
            <a:xfrm>
              <a:off x="1063722" y="8062892"/>
              <a:ext cx="236332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Республика Калмыкия"/>
            <p:cNvSpPr>
              <a:spLocks/>
            </p:cNvSpPr>
            <p:nvPr/>
          </p:nvSpPr>
          <p:spPr bwMode="auto">
            <a:xfrm>
              <a:off x="1110988" y="7233729"/>
              <a:ext cx="772919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Республика Карелия"/>
            <p:cNvSpPr>
              <a:spLocks/>
            </p:cNvSpPr>
            <p:nvPr/>
          </p:nvSpPr>
          <p:spPr bwMode="auto">
            <a:xfrm>
              <a:off x="2325963" y="3145099"/>
              <a:ext cx="110153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Республика Коми"/>
            <p:cNvSpPr>
              <a:spLocks/>
            </p:cNvSpPr>
            <p:nvPr/>
          </p:nvSpPr>
          <p:spPr bwMode="auto">
            <a:xfrm>
              <a:off x="3654376" y="4326894"/>
              <a:ext cx="22976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Республика Марий Эл"/>
            <p:cNvSpPr>
              <a:spLocks/>
            </p:cNvSpPr>
            <p:nvPr/>
          </p:nvSpPr>
          <p:spPr bwMode="auto">
            <a:xfrm>
              <a:off x="2938175" y="5842261"/>
              <a:ext cx="470416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Республика Мордовия"/>
            <p:cNvSpPr>
              <a:spLocks/>
            </p:cNvSpPr>
            <p:nvPr/>
          </p:nvSpPr>
          <p:spPr bwMode="auto">
            <a:xfrm>
              <a:off x="2278696" y="5908975"/>
              <a:ext cx="527133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Республика Саха (Якутия)"/>
            <p:cNvSpPr>
              <a:spLocks/>
            </p:cNvSpPr>
            <p:nvPr/>
          </p:nvSpPr>
          <p:spPr bwMode="auto">
            <a:xfrm>
              <a:off x="9258829" y="1944243"/>
              <a:ext cx="3964082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Северная Осетия-Алания"/>
            <p:cNvSpPr>
              <a:spLocks/>
            </p:cNvSpPr>
            <p:nvPr/>
          </p:nvSpPr>
          <p:spPr bwMode="auto">
            <a:xfrm>
              <a:off x="893563" y="8043831"/>
              <a:ext cx="189066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Республика Татарстан"/>
            <p:cNvSpPr>
              <a:spLocks/>
            </p:cNvSpPr>
            <p:nvPr/>
          </p:nvSpPr>
          <p:spPr bwMode="auto">
            <a:xfrm>
              <a:off x="2881456" y="6137709"/>
              <a:ext cx="829640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Республика Тыва"/>
            <p:cNvSpPr>
              <a:spLocks/>
            </p:cNvSpPr>
            <p:nvPr/>
          </p:nvSpPr>
          <p:spPr bwMode="auto">
            <a:xfrm>
              <a:off x="7807524" y="8072422"/>
              <a:ext cx="1337866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Республика Хакасия"/>
            <p:cNvSpPr>
              <a:spLocks/>
            </p:cNvSpPr>
            <p:nvPr/>
          </p:nvSpPr>
          <p:spPr bwMode="auto">
            <a:xfrm>
              <a:off x="7675178" y="7757912"/>
              <a:ext cx="51768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1" name="Ростовская область"/>
            <p:cNvSpPr>
              <a:spLocks/>
            </p:cNvSpPr>
            <p:nvPr/>
          </p:nvSpPr>
          <p:spPr bwMode="auto">
            <a:xfrm>
              <a:off x="884110" y="6585648"/>
              <a:ext cx="772919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Рязанская область"/>
            <p:cNvSpPr>
              <a:spLocks/>
            </p:cNvSpPr>
            <p:nvPr/>
          </p:nvSpPr>
          <p:spPr bwMode="auto">
            <a:xfrm>
              <a:off x="1883908" y="5670710"/>
              <a:ext cx="527134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Самарская область"/>
            <p:cNvSpPr>
              <a:spLocks/>
            </p:cNvSpPr>
            <p:nvPr/>
          </p:nvSpPr>
          <p:spPr bwMode="auto">
            <a:xfrm>
              <a:off x="2758563" y="6576117"/>
              <a:ext cx="602761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г. Санкт-Петербург"/>
            <p:cNvSpPr>
              <a:spLocks/>
            </p:cNvSpPr>
            <p:nvPr/>
          </p:nvSpPr>
          <p:spPr bwMode="auto">
            <a:xfrm>
              <a:off x="2080177" y="4060037"/>
              <a:ext cx="17961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Саратовская область"/>
            <p:cNvSpPr>
              <a:spLocks/>
            </p:cNvSpPr>
            <p:nvPr/>
          </p:nvSpPr>
          <p:spPr bwMode="auto">
            <a:xfrm>
              <a:off x="1968987" y="6385505"/>
              <a:ext cx="93137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Сахалинская область"/>
            <p:cNvSpPr>
              <a:spLocks/>
            </p:cNvSpPr>
            <p:nvPr/>
          </p:nvSpPr>
          <p:spPr bwMode="auto">
            <a:xfrm>
              <a:off x="14071458" y="5594465"/>
              <a:ext cx="1328412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Свердловская область"/>
            <p:cNvSpPr>
              <a:spLocks/>
            </p:cNvSpPr>
            <p:nvPr/>
          </p:nvSpPr>
          <p:spPr bwMode="auto">
            <a:xfrm>
              <a:off x="4143696" y="5642118"/>
              <a:ext cx="110153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Смоленская область"/>
            <p:cNvSpPr>
              <a:spLocks/>
            </p:cNvSpPr>
            <p:nvPr/>
          </p:nvSpPr>
          <p:spPr bwMode="auto">
            <a:xfrm>
              <a:off x="1290601" y="4812955"/>
              <a:ext cx="583854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Ставропольский край"/>
            <p:cNvSpPr>
              <a:spLocks/>
            </p:cNvSpPr>
            <p:nvPr/>
          </p:nvSpPr>
          <p:spPr bwMode="auto">
            <a:xfrm>
              <a:off x="893563" y="7338566"/>
              <a:ext cx="555494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0" name="Тамбовская область"/>
            <p:cNvSpPr>
              <a:spLocks/>
            </p:cNvSpPr>
            <p:nvPr/>
          </p:nvSpPr>
          <p:spPr bwMode="auto">
            <a:xfrm>
              <a:off x="1836641" y="5994750"/>
              <a:ext cx="385335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Тверская область"/>
            <p:cNvSpPr>
              <a:spLocks/>
            </p:cNvSpPr>
            <p:nvPr/>
          </p:nvSpPr>
          <p:spPr bwMode="auto">
            <a:xfrm>
              <a:off x="1581403" y="4612813"/>
              <a:ext cx="914719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Томская область"/>
            <p:cNvSpPr>
              <a:spLocks/>
            </p:cNvSpPr>
            <p:nvPr/>
          </p:nvSpPr>
          <p:spPr bwMode="auto">
            <a:xfrm>
              <a:off x="6254481" y="6461750"/>
              <a:ext cx="1609762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Тульская область"/>
            <p:cNvSpPr>
              <a:spLocks/>
            </p:cNvSpPr>
            <p:nvPr/>
          </p:nvSpPr>
          <p:spPr bwMode="auto">
            <a:xfrm>
              <a:off x="1647576" y="5489628"/>
              <a:ext cx="321411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Тюменская область"/>
            <p:cNvSpPr>
              <a:spLocks/>
            </p:cNvSpPr>
            <p:nvPr/>
          </p:nvSpPr>
          <p:spPr bwMode="auto">
            <a:xfrm>
              <a:off x="5011147" y="6404566"/>
              <a:ext cx="1224427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Республика Удмуртия"/>
            <p:cNvSpPr>
              <a:spLocks/>
            </p:cNvSpPr>
            <p:nvPr/>
          </p:nvSpPr>
          <p:spPr bwMode="auto">
            <a:xfrm>
              <a:off x="3484217" y="5947097"/>
              <a:ext cx="470414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Ульяновская область"/>
            <p:cNvSpPr>
              <a:spLocks/>
            </p:cNvSpPr>
            <p:nvPr/>
          </p:nvSpPr>
          <p:spPr bwMode="auto">
            <a:xfrm>
              <a:off x="2571748" y="6280669"/>
              <a:ext cx="5744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Хабаровский край"/>
            <p:cNvSpPr>
              <a:spLocks/>
            </p:cNvSpPr>
            <p:nvPr/>
          </p:nvSpPr>
          <p:spPr bwMode="auto">
            <a:xfrm>
              <a:off x="12516166" y="4145813"/>
              <a:ext cx="2148598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ХМАО"/>
            <p:cNvSpPr>
              <a:spLocks/>
            </p:cNvSpPr>
            <p:nvPr/>
          </p:nvSpPr>
          <p:spPr bwMode="auto">
            <a:xfrm>
              <a:off x="4907161" y="5003567"/>
              <a:ext cx="2581201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Челябинская область"/>
            <p:cNvSpPr>
              <a:spLocks/>
            </p:cNvSpPr>
            <p:nvPr/>
          </p:nvSpPr>
          <p:spPr bwMode="auto">
            <a:xfrm>
              <a:off x="3954631" y="6785791"/>
              <a:ext cx="687839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Чеченская республика"/>
            <p:cNvSpPr>
              <a:spLocks/>
            </p:cNvSpPr>
            <p:nvPr/>
          </p:nvSpPr>
          <p:spPr bwMode="auto">
            <a:xfrm>
              <a:off x="1101535" y="8120075"/>
              <a:ext cx="309709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1" name="Республика Чувашия"/>
            <p:cNvSpPr>
              <a:spLocks/>
            </p:cNvSpPr>
            <p:nvPr/>
          </p:nvSpPr>
          <p:spPr bwMode="auto">
            <a:xfrm>
              <a:off x="2815283" y="6004281"/>
              <a:ext cx="283598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Чукотский автономный округ"/>
            <p:cNvSpPr>
              <a:spLocks/>
            </p:cNvSpPr>
            <p:nvPr/>
          </p:nvSpPr>
          <p:spPr bwMode="auto">
            <a:xfrm>
              <a:off x="12761951" y="0"/>
              <a:ext cx="2072972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Ямало-Ненецкий автономный округ"/>
            <p:cNvSpPr>
              <a:spLocks/>
            </p:cNvSpPr>
            <p:nvPr/>
          </p:nvSpPr>
          <p:spPr bwMode="auto">
            <a:xfrm>
              <a:off x="5424843" y="3688344"/>
              <a:ext cx="2117989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Ярославская область"/>
            <p:cNvSpPr>
              <a:spLocks/>
            </p:cNvSpPr>
            <p:nvPr/>
          </p:nvSpPr>
          <p:spPr bwMode="auto">
            <a:xfrm>
              <a:off x="2307056" y="4936853"/>
              <a:ext cx="413694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2601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04B82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71475" y="6214377"/>
            <a:ext cx="10470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* - Смертность от случайных отравлений алкоголем и </a:t>
            </a:r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отравлений </a:t>
            </a:r>
            <a:r>
              <a:rPr lang="ru-RU" sz="1200" b="1" spc="-30" dirty="0">
                <a:solidFill>
                  <a:schemeClr val="bg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воздействия алкоголем с неопределенными </a:t>
            </a:r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намерениями</a:t>
            </a:r>
            <a:endParaRPr lang="ru-RU" sz="1200" b="1" spc="-30" dirty="0">
              <a:solidFill>
                <a:schemeClr val="bg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6393" y="745529"/>
            <a:ext cx="9280451" cy="544848"/>
          </a:xfrm>
        </p:spPr>
        <p:txBody>
          <a:bodyPr/>
          <a:lstStyle/>
          <a:p>
            <a:r>
              <a:rPr lang="ru-RU" dirty="0"/>
              <a:t>ПОКАЗАТЕЛИ МЛАДЕНЧЕСКОЙ СМЕРТНОСТИ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1590488"/>
            <a:ext cx="6050860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умерших в возрасте до 1 года (человек)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AA1EF4-B216-4033-894D-DEF84FBFEEF2}"/>
              </a:ext>
            </a:extLst>
          </p:cNvPr>
          <p:cNvCxnSpPr>
            <a:cxnSpLocks/>
          </p:cNvCxnSpPr>
          <p:nvPr/>
        </p:nvCxnSpPr>
        <p:spPr>
          <a:xfrm>
            <a:off x="624310" y="3687423"/>
            <a:ext cx="1099688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1254497" y="6453625"/>
            <a:ext cx="516677" cy="170846"/>
            <a:chOff x="2156039" y="6355682"/>
            <a:chExt cx="516677" cy="170846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1707667" y="6319202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375718" y="6453625"/>
            <a:ext cx="516677" cy="170846"/>
            <a:chOff x="2156039" y="6355682"/>
            <a:chExt cx="516677" cy="1708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3828888" y="6319202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0" name="Овал 39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408949"/>
              </p:ext>
            </p:extLst>
          </p:nvPr>
        </p:nvGraphicFramePr>
        <p:xfrm>
          <a:off x="371475" y="4273781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123071"/>
              </p:ext>
            </p:extLst>
          </p:nvPr>
        </p:nvGraphicFramePr>
        <p:xfrm>
          <a:off x="371475" y="1862749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5460186" y="6427944"/>
            <a:ext cx="516677" cy="170846"/>
            <a:chOff x="2156039" y="6355682"/>
            <a:chExt cx="516677" cy="1708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834912" y="6293521"/>
            <a:ext cx="115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4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222082" y="1615812"/>
            <a:ext cx="1621294" cy="84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-8,8%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(январь-март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январю-марту 2019 года)</a:t>
            </a:r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E1471C36-3060-4A2F-A027-E48A56171511}"/>
              </a:ext>
            </a:extLst>
          </p:cNvPr>
          <p:cNvSpPr txBox="1">
            <a:spLocks/>
          </p:cNvSpPr>
          <p:nvPr/>
        </p:nvSpPr>
        <p:spPr>
          <a:xfrm>
            <a:off x="10339542" y="3762936"/>
            <a:ext cx="1375182" cy="859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-2,2%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(январь-март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года </a:t>
            </a:r>
          </a:p>
          <a:p>
            <a:pPr algn="ctr"/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</a:t>
            </a:r>
            <a:r>
              <a:rPr lang="ru-RU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январю-марту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года)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3754998"/>
            <a:ext cx="7533459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 младенческой смертности, на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1000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родившихся живыми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862" y="798802"/>
            <a:ext cx="9369822" cy="762082"/>
          </a:xfrm>
        </p:spPr>
        <p:txBody>
          <a:bodyPr anchor="ctr"/>
          <a:lstStyle/>
          <a:p>
            <a:pPr>
              <a:lnSpc>
                <a:spcPct val="60000"/>
              </a:lnSpc>
            </a:pPr>
            <a:r>
              <a:rPr lang="ru-RU" dirty="0" smtClean="0"/>
              <a:t>КОЭФФИЦИЕНТ МЛАДЕНЧЕСКОЙ </a:t>
            </a:r>
            <a:r>
              <a:rPr lang="ru-RU" dirty="0" smtClean="0"/>
              <a:t>СМЕРТНОСТИ</a:t>
            </a:r>
            <a:endParaRPr lang="ru-RU" dirty="0" smtClean="0"/>
          </a:p>
          <a:p>
            <a:pPr>
              <a:lnSpc>
                <a:spcPct val="50000"/>
              </a:lnSpc>
            </a:pPr>
            <a:r>
              <a:rPr lang="ru-RU" sz="1600" dirty="0" smtClean="0"/>
              <a:t>НА 1000 РОДИВШИХСЯ ЖИВЫМИ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401" name="Группа 400"/>
          <p:cNvGrpSpPr/>
          <p:nvPr/>
        </p:nvGrpSpPr>
        <p:grpSpPr>
          <a:xfrm>
            <a:off x="5796193" y="5876008"/>
            <a:ext cx="1229022" cy="276999"/>
            <a:chOff x="9632569" y="1908316"/>
            <a:chExt cx="1229022" cy="276999"/>
          </a:xfrm>
        </p:grpSpPr>
        <p:sp>
          <p:nvSpPr>
            <p:cNvPr id="402" name="Овал 401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9845607" y="1908316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0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,1 до 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2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,3</a:t>
              </a:r>
            </a:p>
          </p:txBody>
        </p:sp>
      </p:grpSp>
      <p:grpSp>
        <p:nvGrpSpPr>
          <p:cNvPr id="404" name="Группа 403"/>
          <p:cNvGrpSpPr/>
          <p:nvPr/>
        </p:nvGrpSpPr>
        <p:grpSpPr>
          <a:xfrm>
            <a:off x="7220359" y="5876008"/>
            <a:ext cx="1253887" cy="276999"/>
            <a:chOff x="9632569" y="2243262"/>
            <a:chExt cx="1253887" cy="276999"/>
          </a:xfrm>
        </p:grpSpPr>
        <p:sp>
          <p:nvSpPr>
            <p:cNvPr id="405" name="Овал 404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9870472" y="2243262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2,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3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до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4,5</a:t>
              </a:r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8669390" y="5876008"/>
            <a:ext cx="1217528" cy="276999"/>
            <a:chOff x="9632569" y="2543590"/>
            <a:chExt cx="1217528" cy="276999"/>
          </a:xfrm>
        </p:grpSpPr>
        <p:sp>
          <p:nvSpPr>
            <p:cNvPr id="408" name="Овал 40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9834113" y="2543590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4,5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до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6,6</a:t>
              </a:r>
            </a:p>
          </p:txBody>
        </p:sp>
      </p:grpSp>
      <p:grpSp>
        <p:nvGrpSpPr>
          <p:cNvPr id="410" name="Группа 409"/>
          <p:cNvGrpSpPr/>
          <p:nvPr/>
        </p:nvGrpSpPr>
        <p:grpSpPr>
          <a:xfrm>
            <a:off x="10082063" y="5876008"/>
            <a:ext cx="1293206" cy="276999"/>
            <a:chOff x="9632569" y="2851258"/>
            <a:chExt cx="1293206" cy="276999"/>
          </a:xfrm>
        </p:grpSpPr>
        <p:sp>
          <p:nvSpPr>
            <p:cNvPr id="411" name="Овал 41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1A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9831245" y="2851258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6,6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до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10,8</a:t>
              </a:r>
            </a:p>
          </p:txBody>
        </p:sp>
      </p:grpSp>
      <p:graphicFrame>
        <p:nvGraphicFramePr>
          <p:cNvPr id="126" name="Таблица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0071"/>
              </p:ext>
            </p:extLst>
          </p:nvPr>
        </p:nvGraphicFramePr>
        <p:xfrm>
          <a:off x="255722" y="2112557"/>
          <a:ext cx="2071577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577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Еврейская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1590326366"/>
              </p:ext>
            </p:extLst>
          </p:nvPr>
        </p:nvGraphicFramePr>
        <p:xfrm>
          <a:off x="2241871" y="1968381"/>
          <a:ext cx="2320829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0" name="Прямая соединительная линия 129"/>
          <p:cNvCxnSpPr/>
          <p:nvPr/>
        </p:nvCxnSpPr>
        <p:spPr>
          <a:xfrm>
            <a:off x="2371250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Группа 133"/>
          <p:cNvGrpSpPr/>
          <p:nvPr/>
        </p:nvGrpSpPr>
        <p:grpSpPr>
          <a:xfrm>
            <a:off x="4372027" y="5876008"/>
            <a:ext cx="1424166" cy="276999"/>
            <a:chOff x="9632569" y="1908316"/>
            <a:chExt cx="1424166" cy="276999"/>
          </a:xfrm>
        </p:grpSpPr>
        <p:sp>
          <p:nvSpPr>
            <p:cNvPr id="135" name="Овал 1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845607" y="1908316"/>
              <a:ext cx="1211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0,0</a:t>
              </a:r>
            </a:p>
          </p:txBody>
        </p:sp>
      </p:grpSp>
      <p:sp>
        <p:nvSpPr>
          <p:cNvPr id="131" name="Прямоугольник 130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40" name="Овал 139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4226952" y="1367697"/>
            <a:ext cx="7790400" cy="4471200"/>
            <a:chOff x="0" y="0"/>
            <a:chExt cx="15813682" cy="9082667"/>
          </a:xfrm>
        </p:grpSpPr>
        <p:sp>
          <p:nvSpPr>
            <p:cNvPr id="138" name="Тульская область"/>
            <p:cNvSpPr>
              <a:spLocks/>
            </p:cNvSpPr>
            <p:nvPr/>
          </p:nvSpPr>
          <p:spPr bwMode="auto">
            <a:xfrm>
              <a:off x="1639197" y="5489628"/>
              <a:ext cx="330537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Нижегородская область"/>
            <p:cNvSpPr>
              <a:spLocks/>
            </p:cNvSpPr>
            <p:nvPr/>
          </p:nvSpPr>
          <p:spPr bwMode="auto">
            <a:xfrm>
              <a:off x="2405895" y="5575404"/>
              <a:ext cx="881438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Новгородская область"/>
            <p:cNvSpPr>
              <a:spLocks/>
            </p:cNvSpPr>
            <p:nvPr/>
          </p:nvSpPr>
          <p:spPr bwMode="auto">
            <a:xfrm>
              <a:off x="1716736" y="4298303"/>
              <a:ext cx="669672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Тамбовская область"/>
            <p:cNvSpPr>
              <a:spLocks/>
            </p:cNvSpPr>
            <p:nvPr/>
          </p:nvSpPr>
          <p:spPr bwMode="auto">
            <a:xfrm>
              <a:off x="1833650" y="5994750"/>
              <a:ext cx="377391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Владимирская область"/>
            <p:cNvSpPr>
              <a:spLocks/>
            </p:cNvSpPr>
            <p:nvPr/>
          </p:nvSpPr>
          <p:spPr bwMode="auto">
            <a:xfrm>
              <a:off x="2220783" y="5308547"/>
              <a:ext cx="406620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Ивановская область"/>
            <p:cNvSpPr>
              <a:spLocks/>
            </p:cNvSpPr>
            <p:nvPr/>
          </p:nvSpPr>
          <p:spPr bwMode="auto">
            <a:xfrm>
              <a:off x="2415637" y="5337139"/>
              <a:ext cx="465077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Камчатский край"/>
            <p:cNvSpPr>
              <a:spLocks/>
            </p:cNvSpPr>
            <p:nvPr/>
          </p:nvSpPr>
          <p:spPr bwMode="auto">
            <a:xfrm>
              <a:off x="13716980" y="1686917"/>
              <a:ext cx="2096702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Алтайский край"/>
            <p:cNvSpPr>
              <a:spLocks/>
            </p:cNvSpPr>
            <p:nvPr/>
          </p:nvSpPr>
          <p:spPr bwMode="auto">
            <a:xfrm>
              <a:off x="6353156" y="7919933"/>
              <a:ext cx="1154233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Амурская область"/>
            <p:cNvSpPr>
              <a:spLocks/>
            </p:cNvSpPr>
            <p:nvPr/>
          </p:nvSpPr>
          <p:spPr bwMode="auto">
            <a:xfrm>
              <a:off x="11437741" y="6185363"/>
              <a:ext cx="2077217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Архангельская область"/>
            <p:cNvSpPr>
              <a:spLocks/>
            </p:cNvSpPr>
            <p:nvPr/>
          </p:nvSpPr>
          <p:spPr bwMode="auto">
            <a:xfrm>
              <a:off x="2909942" y="3812242"/>
              <a:ext cx="1514713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Астраханская область"/>
            <p:cNvSpPr>
              <a:spLocks/>
            </p:cNvSpPr>
            <p:nvPr/>
          </p:nvSpPr>
          <p:spPr bwMode="auto">
            <a:xfrm>
              <a:off x="1697251" y="7262321"/>
              <a:ext cx="396876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Белгородская область"/>
            <p:cNvSpPr>
              <a:spLocks/>
            </p:cNvSpPr>
            <p:nvPr/>
          </p:nvSpPr>
          <p:spPr bwMode="auto">
            <a:xfrm>
              <a:off x="1115263" y="5956628"/>
              <a:ext cx="338421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Брянская область"/>
            <p:cNvSpPr>
              <a:spLocks/>
            </p:cNvSpPr>
            <p:nvPr/>
          </p:nvSpPr>
          <p:spPr bwMode="auto">
            <a:xfrm>
              <a:off x="1027579" y="5251363"/>
              <a:ext cx="465077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Волгоградская область"/>
            <p:cNvSpPr>
              <a:spLocks/>
            </p:cNvSpPr>
            <p:nvPr/>
          </p:nvSpPr>
          <p:spPr bwMode="auto">
            <a:xfrm>
              <a:off x="1443941" y="6518934"/>
              <a:ext cx="874268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Вологодская область"/>
            <p:cNvSpPr>
              <a:spLocks/>
            </p:cNvSpPr>
            <p:nvPr/>
          </p:nvSpPr>
          <p:spPr bwMode="auto">
            <a:xfrm>
              <a:off x="2347438" y="4384078"/>
              <a:ext cx="1251661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Воронежская область"/>
            <p:cNvSpPr>
              <a:spLocks/>
            </p:cNvSpPr>
            <p:nvPr/>
          </p:nvSpPr>
          <p:spPr bwMode="auto">
            <a:xfrm>
              <a:off x="1368573" y="6051934"/>
              <a:ext cx="581988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Еврейская автономная область"/>
            <p:cNvSpPr>
              <a:spLocks/>
            </p:cNvSpPr>
            <p:nvPr/>
          </p:nvSpPr>
          <p:spPr bwMode="auto">
            <a:xfrm>
              <a:off x="13505215" y="7281382"/>
              <a:ext cx="494303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8" name="Забайкальский край"/>
            <p:cNvSpPr>
              <a:spLocks/>
            </p:cNvSpPr>
            <p:nvPr/>
          </p:nvSpPr>
          <p:spPr bwMode="auto">
            <a:xfrm>
              <a:off x="10419905" y="6490342"/>
              <a:ext cx="1521881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Костромская область"/>
            <p:cNvSpPr>
              <a:spLocks/>
            </p:cNvSpPr>
            <p:nvPr/>
          </p:nvSpPr>
          <p:spPr bwMode="auto">
            <a:xfrm>
              <a:off x="2581264" y="5184649"/>
              <a:ext cx="861953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Иркутская область"/>
            <p:cNvSpPr>
              <a:spLocks/>
            </p:cNvSpPr>
            <p:nvPr/>
          </p:nvSpPr>
          <p:spPr bwMode="auto">
            <a:xfrm>
              <a:off x="8673940" y="5623057"/>
              <a:ext cx="2491005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Кабардино-Балкарская республика"/>
            <p:cNvSpPr>
              <a:spLocks/>
            </p:cNvSpPr>
            <p:nvPr/>
          </p:nvSpPr>
          <p:spPr bwMode="auto">
            <a:xfrm>
              <a:off x="793754" y="7834157"/>
              <a:ext cx="331253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Калининградская область"/>
            <p:cNvSpPr>
              <a:spLocks/>
            </p:cNvSpPr>
            <p:nvPr/>
          </p:nvSpPr>
          <p:spPr bwMode="auto">
            <a:xfrm>
              <a:off x="445591" y="3840834"/>
              <a:ext cx="29228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3" name="Калужская область"/>
            <p:cNvSpPr>
              <a:spLocks/>
            </p:cNvSpPr>
            <p:nvPr/>
          </p:nvSpPr>
          <p:spPr bwMode="auto">
            <a:xfrm>
              <a:off x="1443941" y="5251363"/>
              <a:ext cx="467649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Карачаево-Черкесская республика"/>
            <p:cNvSpPr>
              <a:spLocks/>
            </p:cNvSpPr>
            <p:nvPr/>
          </p:nvSpPr>
          <p:spPr bwMode="auto">
            <a:xfrm>
              <a:off x="630702" y="7605423"/>
              <a:ext cx="270222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Кемеровская область"/>
            <p:cNvSpPr>
              <a:spLocks/>
            </p:cNvSpPr>
            <p:nvPr/>
          </p:nvSpPr>
          <p:spPr bwMode="auto">
            <a:xfrm>
              <a:off x="7276140" y="7471994"/>
              <a:ext cx="55276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Кировская область"/>
            <p:cNvSpPr>
              <a:spLocks/>
            </p:cNvSpPr>
            <p:nvPr/>
          </p:nvSpPr>
          <p:spPr bwMode="auto">
            <a:xfrm>
              <a:off x="3124281" y="5203710"/>
              <a:ext cx="998349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Краснодарский край"/>
            <p:cNvSpPr>
              <a:spLocks noEditPoints="1"/>
            </p:cNvSpPr>
            <p:nvPr/>
          </p:nvSpPr>
          <p:spPr bwMode="auto">
            <a:xfrm>
              <a:off x="416363" y="6890627"/>
              <a:ext cx="611215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Красноярский край"/>
            <p:cNvSpPr>
              <a:spLocks/>
            </p:cNvSpPr>
            <p:nvPr/>
          </p:nvSpPr>
          <p:spPr bwMode="auto">
            <a:xfrm>
              <a:off x="7110514" y="2668570"/>
              <a:ext cx="2571520" cy="5842260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Курганская область"/>
            <p:cNvSpPr>
              <a:spLocks/>
            </p:cNvSpPr>
            <p:nvPr/>
          </p:nvSpPr>
          <p:spPr bwMode="auto">
            <a:xfrm>
              <a:off x="4509766" y="6871566"/>
              <a:ext cx="796327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Курская область"/>
            <p:cNvSpPr>
              <a:spLocks/>
            </p:cNvSpPr>
            <p:nvPr/>
          </p:nvSpPr>
          <p:spPr bwMode="auto">
            <a:xfrm>
              <a:off x="1115263" y="5661179"/>
              <a:ext cx="445591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1" name="Ленинградская область"/>
            <p:cNvSpPr>
              <a:spLocks/>
            </p:cNvSpPr>
            <p:nvPr/>
          </p:nvSpPr>
          <p:spPr bwMode="auto">
            <a:xfrm>
              <a:off x="1833650" y="3859895"/>
              <a:ext cx="871695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Липецкая область"/>
            <p:cNvSpPr>
              <a:spLocks/>
            </p:cNvSpPr>
            <p:nvPr/>
          </p:nvSpPr>
          <p:spPr bwMode="auto">
            <a:xfrm>
              <a:off x="1531625" y="5832730"/>
              <a:ext cx="418937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Магаданская область"/>
            <p:cNvSpPr>
              <a:spLocks/>
            </p:cNvSpPr>
            <p:nvPr/>
          </p:nvSpPr>
          <p:spPr bwMode="auto">
            <a:xfrm>
              <a:off x="12864769" y="2458896"/>
              <a:ext cx="1424456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г. Москва"/>
            <p:cNvSpPr>
              <a:spLocks/>
            </p:cNvSpPr>
            <p:nvPr/>
          </p:nvSpPr>
          <p:spPr bwMode="auto">
            <a:xfrm>
              <a:off x="2016186" y="5337139"/>
              <a:ext cx="107169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5" name="Московская область"/>
            <p:cNvSpPr>
              <a:spLocks noEditPoints="1"/>
            </p:cNvSpPr>
            <p:nvPr/>
          </p:nvSpPr>
          <p:spPr bwMode="auto">
            <a:xfrm>
              <a:off x="1833650" y="5117935"/>
              <a:ext cx="494303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Мурманская область"/>
            <p:cNvSpPr>
              <a:spLocks/>
            </p:cNvSpPr>
            <p:nvPr/>
          </p:nvSpPr>
          <p:spPr bwMode="auto">
            <a:xfrm>
              <a:off x="3228875" y="2725753"/>
              <a:ext cx="825556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Ненецкий автономный округ"/>
            <p:cNvSpPr>
              <a:spLocks/>
            </p:cNvSpPr>
            <p:nvPr/>
          </p:nvSpPr>
          <p:spPr bwMode="auto">
            <a:xfrm>
              <a:off x="4142116" y="3650221"/>
              <a:ext cx="1804421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Новосибирская область"/>
            <p:cNvSpPr>
              <a:spLocks/>
            </p:cNvSpPr>
            <p:nvPr/>
          </p:nvSpPr>
          <p:spPr bwMode="auto">
            <a:xfrm>
              <a:off x="6112163" y="7214668"/>
              <a:ext cx="1173718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Омская область"/>
            <p:cNvSpPr>
              <a:spLocks/>
            </p:cNvSpPr>
            <p:nvPr/>
          </p:nvSpPr>
          <p:spPr bwMode="auto">
            <a:xfrm>
              <a:off x="5578888" y="6814382"/>
              <a:ext cx="715812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Оренбургская область"/>
            <p:cNvSpPr>
              <a:spLocks/>
            </p:cNvSpPr>
            <p:nvPr/>
          </p:nvSpPr>
          <p:spPr bwMode="auto">
            <a:xfrm>
              <a:off x="2939169" y="6738138"/>
              <a:ext cx="1193204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Орловская область"/>
            <p:cNvSpPr>
              <a:spLocks/>
            </p:cNvSpPr>
            <p:nvPr/>
          </p:nvSpPr>
          <p:spPr bwMode="auto">
            <a:xfrm>
              <a:off x="1358831" y="5556343"/>
              <a:ext cx="328678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Пензенская область"/>
            <p:cNvSpPr>
              <a:spLocks/>
            </p:cNvSpPr>
            <p:nvPr/>
          </p:nvSpPr>
          <p:spPr bwMode="auto">
            <a:xfrm>
              <a:off x="2181812" y="6090056"/>
              <a:ext cx="455334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Пермский край"/>
            <p:cNvSpPr>
              <a:spLocks/>
            </p:cNvSpPr>
            <p:nvPr/>
          </p:nvSpPr>
          <p:spPr bwMode="auto">
            <a:xfrm>
              <a:off x="3813438" y="5499159"/>
              <a:ext cx="97886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Приморский край"/>
            <p:cNvSpPr>
              <a:spLocks/>
            </p:cNvSpPr>
            <p:nvPr/>
          </p:nvSpPr>
          <p:spPr bwMode="auto">
            <a:xfrm>
              <a:off x="14048232" y="6966872"/>
              <a:ext cx="659930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Псковская область"/>
            <p:cNvSpPr>
              <a:spLocks/>
            </p:cNvSpPr>
            <p:nvPr/>
          </p:nvSpPr>
          <p:spPr bwMode="auto">
            <a:xfrm>
              <a:off x="1389978" y="4060037"/>
              <a:ext cx="472899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Республика Адыгея"/>
            <p:cNvSpPr>
              <a:spLocks/>
            </p:cNvSpPr>
            <p:nvPr/>
          </p:nvSpPr>
          <p:spPr bwMode="auto">
            <a:xfrm>
              <a:off x="591732" y="7214668"/>
              <a:ext cx="192279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7" name="Республика Алтай"/>
            <p:cNvSpPr>
              <a:spLocks/>
            </p:cNvSpPr>
            <p:nvPr/>
          </p:nvSpPr>
          <p:spPr bwMode="auto">
            <a:xfrm>
              <a:off x="7120257" y="8358341"/>
              <a:ext cx="757356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Республика Башкортостан"/>
            <p:cNvSpPr>
              <a:spLocks/>
            </p:cNvSpPr>
            <p:nvPr/>
          </p:nvSpPr>
          <p:spPr bwMode="auto">
            <a:xfrm>
              <a:off x="3462701" y="6461750"/>
              <a:ext cx="845041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Республика Бурятия"/>
            <p:cNvSpPr>
              <a:spLocks/>
            </p:cNvSpPr>
            <p:nvPr/>
          </p:nvSpPr>
          <p:spPr bwMode="auto">
            <a:xfrm>
              <a:off x="9100046" y="6785791"/>
              <a:ext cx="2113612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Республика Дагестан"/>
            <p:cNvSpPr>
              <a:spLocks/>
            </p:cNvSpPr>
            <p:nvPr/>
          </p:nvSpPr>
          <p:spPr bwMode="auto">
            <a:xfrm>
              <a:off x="1105520" y="7919933"/>
              <a:ext cx="445591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Республика Ингушетия"/>
            <p:cNvSpPr>
              <a:spLocks/>
            </p:cNvSpPr>
            <p:nvPr/>
          </p:nvSpPr>
          <p:spPr bwMode="auto">
            <a:xfrm>
              <a:off x="1056807" y="8062892"/>
              <a:ext cx="243568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Республика Калмыкия"/>
            <p:cNvSpPr>
              <a:spLocks/>
            </p:cNvSpPr>
            <p:nvPr/>
          </p:nvSpPr>
          <p:spPr bwMode="auto">
            <a:xfrm>
              <a:off x="1105520" y="7233729"/>
              <a:ext cx="776842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BFEBF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Республика Карелия"/>
            <p:cNvSpPr>
              <a:spLocks/>
            </p:cNvSpPr>
            <p:nvPr/>
          </p:nvSpPr>
          <p:spPr bwMode="auto">
            <a:xfrm>
              <a:off x="2318210" y="3145099"/>
              <a:ext cx="1095778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Республика Коми"/>
            <p:cNvSpPr>
              <a:spLocks/>
            </p:cNvSpPr>
            <p:nvPr/>
          </p:nvSpPr>
          <p:spPr bwMode="auto">
            <a:xfrm>
              <a:off x="3647812" y="4326894"/>
              <a:ext cx="2288982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Республика Марий Эл"/>
            <p:cNvSpPr>
              <a:spLocks/>
            </p:cNvSpPr>
            <p:nvPr/>
          </p:nvSpPr>
          <p:spPr bwMode="auto">
            <a:xfrm>
              <a:off x="2929427" y="5842261"/>
              <a:ext cx="465076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Республика Мордовия"/>
            <p:cNvSpPr>
              <a:spLocks/>
            </p:cNvSpPr>
            <p:nvPr/>
          </p:nvSpPr>
          <p:spPr bwMode="auto">
            <a:xfrm>
              <a:off x="2269496" y="5908975"/>
              <a:ext cx="523532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Республика Саха (Якутия)"/>
            <p:cNvSpPr>
              <a:spLocks/>
            </p:cNvSpPr>
            <p:nvPr/>
          </p:nvSpPr>
          <p:spPr bwMode="auto">
            <a:xfrm>
              <a:off x="9246186" y="1944243"/>
              <a:ext cx="3947262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Северная Осетия-Алания"/>
            <p:cNvSpPr>
              <a:spLocks/>
            </p:cNvSpPr>
            <p:nvPr/>
          </p:nvSpPr>
          <p:spPr bwMode="auto">
            <a:xfrm>
              <a:off x="881438" y="8043831"/>
              <a:ext cx="194854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Республика Татарстан"/>
            <p:cNvSpPr>
              <a:spLocks/>
            </p:cNvSpPr>
            <p:nvPr/>
          </p:nvSpPr>
          <p:spPr bwMode="auto">
            <a:xfrm>
              <a:off x="2870971" y="6137709"/>
              <a:ext cx="835298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Республика Тыва"/>
            <p:cNvSpPr>
              <a:spLocks/>
            </p:cNvSpPr>
            <p:nvPr/>
          </p:nvSpPr>
          <p:spPr bwMode="auto">
            <a:xfrm>
              <a:off x="7789928" y="8072422"/>
              <a:ext cx="1339346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Республика Хакасия"/>
            <p:cNvSpPr>
              <a:spLocks/>
            </p:cNvSpPr>
            <p:nvPr/>
          </p:nvSpPr>
          <p:spPr bwMode="auto">
            <a:xfrm>
              <a:off x="7653530" y="7757912"/>
              <a:ext cx="51379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Ростовская область"/>
            <p:cNvSpPr>
              <a:spLocks/>
            </p:cNvSpPr>
            <p:nvPr/>
          </p:nvSpPr>
          <p:spPr bwMode="auto">
            <a:xfrm>
              <a:off x="871695" y="6585648"/>
              <a:ext cx="776842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Рязанская область"/>
            <p:cNvSpPr>
              <a:spLocks/>
            </p:cNvSpPr>
            <p:nvPr/>
          </p:nvSpPr>
          <p:spPr bwMode="auto">
            <a:xfrm>
              <a:off x="1882363" y="5670710"/>
              <a:ext cx="523531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Самарская область"/>
            <p:cNvSpPr>
              <a:spLocks/>
            </p:cNvSpPr>
            <p:nvPr/>
          </p:nvSpPr>
          <p:spPr bwMode="auto">
            <a:xfrm>
              <a:off x="2744315" y="6576117"/>
              <a:ext cx="601472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г. Санкт-Петербург"/>
            <p:cNvSpPr>
              <a:spLocks/>
            </p:cNvSpPr>
            <p:nvPr/>
          </p:nvSpPr>
          <p:spPr bwMode="auto">
            <a:xfrm>
              <a:off x="2064900" y="4060037"/>
              <a:ext cx="185111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Саратовская область"/>
            <p:cNvSpPr>
              <a:spLocks/>
            </p:cNvSpPr>
            <p:nvPr/>
          </p:nvSpPr>
          <p:spPr bwMode="auto">
            <a:xfrm>
              <a:off x="1970047" y="6385505"/>
              <a:ext cx="920409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Сахалинская область"/>
            <p:cNvSpPr>
              <a:spLocks/>
            </p:cNvSpPr>
            <p:nvPr/>
          </p:nvSpPr>
          <p:spPr bwMode="auto">
            <a:xfrm>
              <a:off x="14048232" y="5594465"/>
              <a:ext cx="1329602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Свердловская область"/>
            <p:cNvSpPr>
              <a:spLocks/>
            </p:cNvSpPr>
            <p:nvPr/>
          </p:nvSpPr>
          <p:spPr bwMode="auto">
            <a:xfrm>
              <a:off x="4132374" y="5642118"/>
              <a:ext cx="1095778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Смоленская область"/>
            <p:cNvSpPr>
              <a:spLocks/>
            </p:cNvSpPr>
            <p:nvPr/>
          </p:nvSpPr>
          <p:spPr bwMode="auto">
            <a:xfrm>
              <a:off x="1290632" y="4812955"/>
              <a:ext cx="581988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Ставропольский край"/>
            <p:cNvSpPr>
              <a:spLocks/>
            </p:cNvSpPr>
            <p:nvPr/>
          </p:nvSpPr>
          <p:spPr bwMode="auto">
            <a:xfrm>
              <a:off x="881438" y="7338566"/>
              <a:ext cx="552761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1" name="Тверская область"/>
            <p:cNvSpPr>
              <a:spLocks/>
            </p:cNvSpPr>
            <p:nvPr/>
          </p:nvSpPr>
          <p:spPr bwMode="auto">
            <a:xfrm>
              <a:off x="1570597" y="4612813"/>
              <a:ext cx="922982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Томская область"/>
            <p:cNvSpPr>
              <a:spLocks/>
            </p:cNvSpPr>
            <p:nvPr/>
          </p:nvSpPr>
          <p:spPr bwMode="auto">
            <a:xfrm>
              <a:off x="6248562" y="6461750"/>
              <a:ext cx="1599824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Тюменская область"/>
            <p:cNvSpPr>
              <a:spLocks/>
            </p:cNvSpPr>
            <p:nvPr/>
          </p:nvSpPr>
          <p:spPr bwMode="auto">
            <a:xfrm>
              <a:off x="5006642" y="6404566"/>
              <a:ext cx="1222432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Республика Удмуртия"/>
            <p:cNvSpPr>
              <a:spLocks/>
            </p:cNvSpPr>
            <p:nvPr/>
          </p:nvSpPr>
          <p:spPr bwMode="auto">
            <a:xfrm>
              <a:off x="3472444" y="5947097"/>
              <a:ext cx="465077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Ульяновская область"/>
            <p:cNvSpPr>
              <a:spLocks/>
            </p:cNvSpPr>
            <p:nvPr/>
          </p:nvSpPr>
          <p:spPr bwMode="auto">
            <a:xfrm>
              <a:off x="2571521" y="6280669"/>
              <a:ext cx="572246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Хабаровский край"/>
            <p:cNvSpPr>
              <a:spLocks/>
            </p:cNvSpPr>
            <p:nvPr/>
          </p:nvSpPr>
          <p:spPr bwMode="auto">
            <a:xfrm>
              <a:off x="12484805" y="4145813"/>
              <a:ext cx="2155158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ХМАО"/>
            <p:cNvSpPr>
              <a:spLocks/>
            </p:cNvSpPr>
            <p:nvPr/>
          </p:nvSpPr>
          <p:spPr bwMode="auto">
            <a:xfrm>
              <a:off x="4899473" y="5003567"/>
              <a:ext cx="2581263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Челябинская область"/>
            <p:cNvSpPr>
              <a:spLocks/>
            </p:cNvSpPr>
            <p:nvPr/>
          </p:nvSpPr>
          <p:spPr bwMode="auto">
            <a:xfrm>
              <a:off x="3937520" y="6785791"/>
              <a:ext cx="689158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Чеченская республика"/>
            <p:cNvSpPr>
              <a:spLocks/>
            </p:cNvSpPr>
            <p:nvPr/>
          </p:nvSpPr>
          <p:spPr bwMode="auto">
            <a:xfrm>
              <a:off x="1095778" y="8120075"/>
              <a:ext cx="29945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Республика Чувашия"/>
            <p:cNvSpPr>
              <a:spLocks/>
            </p:cNvSpPr>
            <p:nvPr/>
          </p:nvSpPr>
          <p:spPr bwMode="auto">
            <a:xfrm>
              <a:off x="2802772" y="6004281"/>
              <a:ext cx="29228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Чукотский автономный округ"/>
            <p:cNvSpPr>
              <a:spLocks/>
            </p:cNvSpPr>
            <p:nvPr/>
          </p:nvSpPr>
          <p:spPr bwMode="auto">
            <a:xfrm>
              <a:off x="12738115" y="0"/>
              <a:ext cx="2077217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Ямало-Ненецкий автономный округ"/>
            <p:cNvSpPr>
              <a:spLocks/>
            </p:cNvSpPr>
            <p:nvPr/>
          </p:nvSpPr>
          <p:spPr bwMode="auto">
            <a:xfrm>
              <a:off x="5413263" y="3688344"/>
              <a:ext cx="2103870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Ярославская область"/>
            <p:cNvSpPr>
              <a:spLocks/>
            </p:cNvSpPr>
            <p:nvPr/>
          </p:nvSpPr>
          <p:spPr bwMode="auto">
            <a:xfrm>
              <a:off x="2298725" y="4936853"/>
              <a:ext cx="406620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610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278CD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4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44378"/>
            <a:ext cx="5102168" cy="3987800"/>
          </a:xfrm>
        </p:spPr>
        <p:txBody>
          <a:bodyPr anchor="ctr" anchorCtr="0"/>
          <a:lstStyle/>
          <a:p>
            <a:r>
              <a:rPr lang="ru-RU" sz="4400" b="1" spc="-60" dirty="0"/>
              <a:t>Оперативные демографические показатели</a:t>
            </a:r>
          </a:p>
          <a:p>
            <a:endParaRPr lang="ru-RU" sz="2400" spc="-50" dirty="0" smtClean="0"/>
          </a:p>
          <a:p>
            <a:r>
              <a:rPr lang="ru-RU" sz="2400" spc="-50" dirty="0" smtClean="0"/>
              <a:t>за </a:t>
            </a:r>
            <a:r>
              <a:rPr lang="ru-RU" sz="2400" spc="-50" dirty="0"/>
              <a:t>январь – </a:t>
            </a:r>
            <a:r>
              <a:rPr lang="ru-RU" sz="2400" spc="-50" dirty="0" smtClean="0"/>
              <a:t>март </a:t>
            </a:r>
            <a:r>
              <a:rPr lang="ru-RU" sz="2400" spc="-50" dirty="0"/>
              <a:t>2020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117510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212783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729014" y="308057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729014" y="403330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729014" y="498604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8" y="1359767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392908" y="2312503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392908" y="3265239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392908" y="4217975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392908" y="517071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22018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7" y="404855"/>
            <a:ext cx="5835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9014" y="6355682"/>
            <a:ext cx="3347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данные оперативной статистики  </a:t>
            </a:r>
            <a:endParaRPr lang="ru-RU" sz="10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18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55266" y="648393"/>
            <a:ext cx="8426909" cy="7550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pc="-120" dirty="0"/>
              <a:t>КОЭФФИЦИЕНТ </a:t>
            </a:r>
            <a:r>
              <a:rPr lang="ru-RU" spc="-120" dirty="0" smtClean="0"/>
              <a:t>МЛАДЕНЧЕСКОЙ СМЕРТНОСТИ </a:t>
            </a:r>
            <a:r>
              <a:rPr lang="ru-RU" spc="-120" dirty="0"/>
              <a:t>ПО ОСНОВНЫМ КЛАССАМ ПРИЧИН </a:t>
            </a:r>
            <a:r>
              <a:rPr lang="ru-RU" spc="-120" dirty="0" smtClean="0"/>
              <a:t>СМЕРТИ</a:t>
            </a:r>
            <a:endParaRPr lang="ru-RU" sz="1600" spc="-120" dirty="0"/>
          </a:p>
          <a:p>
            <a:pPr>
              <a:lnSpc>
                <a:spcPct val="20000"/>
              </a:lnSpc>
            </a:pPr>
            <a:r>
              <a:rPr lang="ru-RU" sz="1600" spc="-120" dirty="0" smtClean="0"/>
              <a:t>НА 1000 </a:t>
            </a:r>
            <a:r>
              <a:rPr lang="ru-RU" sz="1600" spc="-120" dirty="0"/>
              <a:t>РОДИВШИХСЯ ЖИВЫМИ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75888"/>
              </p:ext>
            </p:extLst>
          </p:nvPr>
        </p:nvGraphicFramePr>
        <p:xfrm>
          <a:off x="436604" y="2020201"/>
          <a:ext cx="11100478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712">
                  <a:extLst>
                    <a:ext uri="{9D8B030D-6E8A-4147-A177-3AD203B41FA5}">
                      <a16:colId xmlns:a16="http://schemas.microsoft.com/office/drawing/2014/main" val="2873030045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val="3967177139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val="314660411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Состояния, возникающие в перинатальном периоде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22,5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22,3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727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Врожденные аномалии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9,5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12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Внешние причины смерти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944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Болезни органов дыхания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767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Инфекционные и паразитарные болезни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27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Пневмония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157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Другие инфекционные и паразитарные болезни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039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Другие болезни органов дыхания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545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Болезни органов пищеварения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227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Грипп и ОРЗ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31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Сепсис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401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Кишечные инфекции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436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Прочие болезни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3" marR="6343" marT="6343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7,3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7481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6396" y="1584052"/>
            <a:ext cx="24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КЛАССЫ </a:t>
            </a:r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БОЛЕЗНЕЙ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5537" y="1584052"/>
            <a:ext cx="117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32314" y="1584052"/>
            <a:ext cx="117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flipV="1">
            <a:off x="10248571" y="2056256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flipV="1">
            <a:off x="10248571" y="3026067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10248571" y="2701200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0248571" y="2381123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10248571" y="5624999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Стрелка вверх 28"/>
          <p:cNvSpPr/>
          <p:nvPr/>
        </p:nvSpPr>
        <p:spPr>
          <a:xfrm>
            <a:off x="10248571" y="5938599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flipV="1">
            <a:off x="10248571" y="3350934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flipV="1">
            <a:off x="10248571" y="3675801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flipV="1">
            <a:off x="10248571" y="4000668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10248571" y="4325535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10248571" y="4650402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flipV="1">
            <a:off x="10248571" y="4975269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flipV="1">
            <a:off x="10248571" y="5300136"/>
            <a:ext cx="72000" cy="252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4611502"/>
            <a:ext cx="324000" cy="324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4287406"/>
            <a:ext cx="324000" cy="3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2342830"/>
            <a:ext cx="324000" cy="32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5907890"/>
            <a:ext cx="324000" cy="324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2981483"/>
            <a:ext cx="324000" cy="324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4926059"/>
            <a:ext cx="324000" cy="324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3629675"/>
            <a:ext cx="324000" cy="324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3953771"/>
            <a:ext cx="324000" cy="324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3305579"/>
            <a:ext cx="324000" cy="324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5574251"/>
            <a:ext cx="324000" cy="324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2009195"/>
            <a:ext cx="324000" cy="324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2657387"/>
            <a:ext cx="324000" cy="324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5250155"/>
            <a:ext cx="324000" cy="324000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69" name="Овал 68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824331"/>
            <a:ext cx="9525111" cy="686142"/>
          </a:xfrm>
        </p:spPr>
        <p:txBody>
          <a:bodyPr anchor="ctr"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БРАКОВ</a:t>
            </a:r>
            <a:endParaRPr lang="ru-RU" dirty="0"/>
          </a:p>
          <a:p>
            <a:pPr>
              <a:lnSpc>
                <a:spcPct val="30000"/>
              </a:lnSpc>
            </a:pPr>
            <a:r>
              <a:rPr lang="ru-RU" sz="1600" dirty="0" smtClean="0"/>
              <a:t>ТЫСЯЧ 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844016"/>
              </p:ext>
            </p:extLst>
          </p:nvPr>
        </p:nvGraphicFramePr>
        <p:xfrm>
          <a:off x="3267653" y="1512837"/>
          <a:ext cx="8763537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156,7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4,3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-2,3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5552" y="5392206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5738" y="1968490"/>
            <a:ext cx="1726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9" y="766976"/>
              <a:ext cx="511474" cy="51147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6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687" y="761159"/>
            <a:ext cx="7882754" cy="855343"/>
          </a:xfrm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dirty="0" smtClean="0"/>
              <a:t>КОЭФФИЦИЕНТ </a:t>
            </a:r>
            <a:r>
              <a:rPr lang="ru-RU" dirty="0" smtClean="0"/>
              <a:t>БРАЧНОСТИ</a:t>
            </a:r>
            <a:endParaRPr lang="ru-RU" dirty="0" smtClean="0"/>
          </a:p>
          <a:p>
            <a:pPr>
              <a:lnSpc>
                <a:spcPct val="50000"/>
              </a:lnSpc>
            </a:pPr>
            <a:r>
              <a:rPr lang="ru-RU" sz="1600" dirty="0" smtClean="0"/>
              <a:t>НА 1000 ЧЕЛОВЕК НАСЕЛЕНИЯ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02" name="Овал 401"/>
          <p:cNvSpPr/>
          <p:nvPr/>
        </p:nvSpPr>
        <p:spPr>
          <a:xfrm>
            <a:off x="4745161" y="5941318"/>
            <a:ext cx="209444" cy="209444"/>
          </a:xfrm>
          <a:prstGeom prst="ellipse">
            <a:avLst/>
          </a:prstGeom>
          <a:solidFill>
            <a:srgbClr val="C5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4958199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от 2,4 до 3,9</a:t>
            </a:r>
          </a:p>
        </p:txBody>
      </p:sp>
      <p:sp>
        <p:nvSpPr>
          <p:cNvPr id="221" name="Овал 220"/>
          <p:cNvSpPr/>
          <p:nvPr/>
        </p:nvSpPr>
        <p:spPr>
          <a:xfrm>
            <a:off x="10103580" y="5941318"/>
            <a:ext cx="209444" cy="209444"/>
          </a:xfrm>
          <a:prstGeom prst="ellipse">
            <a:avLst/>
          </a:prstGeom>
          <a:solidFill>
            <a:srgbClr val="1D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0316618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5,4 до 6,9</a:t>
            </a:r>
          </a:p>
        </p:txBody>
      </p:sp>
      <p:sp>
        <p:nvSpPr>
          <p:cNvPr id="223" name="Овал 222"/>
          <p:cNvSpPr/>
          <p:nvPr/>
        </p:nvSpPr>
        <p:spPr>
          <a:xfrm>
            <a:off x="7596236" y="5941318"/>
            <a:ext cx="209444" cy="209444"/>
          </a:xfrm>
          <a:prstGeom prst="ellipse">
            <a:avLst/>
          </a:prstGeom>
          <a:solidFill>
            <a:srgbClr val="4A8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809274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3,9 до 5,4</a:t>
            </a:r>
          </a:p>
        </p:txBody>
      </p:sp>
      <p:graphicFrame>
        <p:nvGraphicFramePr>
          <p:cNvPr id="120" name="Таблица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22415"/>
              </p:ext>
            </p:extLst>
          </p:nvPr>
        </p:nvGraphicFramePr>
        <p:xfrm>
          <a:off x="255722" y="2112557"/>
          <a:ext cx="2069318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9318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458112225"/>
              </p:ext>
            </p:extLst>
          </p:nvPr>
        </p:nvGraphicFramePr>
        <p:xfrm>
          <a:off x="2226083" y="1968381"/>
          <a:ext cx="2320829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5" name="Прямая соединительная линия 124"/>
          <p:cNvCxnSpPr/>
          <p:nvPr/>
        </p:nvCxnSpPr>
        <p:spPr>
          <a:xfrm>
            <a:off x="2363775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9" y="766976"/>
              <a:ext cx="511474" cy="511474"/>
            </a:xfrm>
            <a:prstGeom prst="rect">
              <a:avLst/>
            </a:prstGeom>
          </p:spPr>
        </p:pic>
        <p:sp>
          <p:nvSpPr>
            <p:cNvPr id="132" name="Овал 131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4223243" y="1374481"/>
            <a:ext cx="7790400" cy="4471200"/>
            <a:chOff x="0" y="0"/>
            <a:chExt cx="15857308" cy="9082667"/>
          </a:xfrm>
        </p:grpSpPr>
        <p:sp>
          <p:nvSpPr>
            <p:cNvPr id="119" name="Ярославская область"/>
            <p:cNvSpPr>
              <a:spLocks/>
            </p:cNvSpPr>
            <p:nvPr/>
          </p:nvSpPr>
          <p:spPr bwMode="auto">
            <a:xfrm>
              <a:off x="2309422" y="4936853"/>
              <a:ext cx="414287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Камчатский край"/>
            <p:cNvSpPr>
              <a:spLocks/>
            </p:cNvSpPr>
            <p:nvPr/>
          </p:nvSpPr>
          <p:spPr bwMode="auto">
            <a:xfrm>
              <a:off x="13763654" y="1686917"/>
              <a:ext cx="2093654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Алтайский край"/>
            <p:cNvSpPr>
              <a:spLocks/>
            </p:cNvSpPr>
            <p:nvPr/>
          </p:nvSpPr>
          <p:spPr bwMode="auto">
            <a:xfrm>
              <a:off x="6381632" y="7919933"/>
              <a:ext cx="1159437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Амурская область"/>
            <p:cNvSpPr>
              <a:spLocks/>
            </p:cNvSpPr>
            <p:nvPr/>
          </p:nvSpPr>
          <p:spPr bwMode="auto">
            <a:xfrm>
              <a:off x="11473138" y="6185363"/>
              <a:ext cx="2074747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рхангельская область"/>
            <p:cNvSpPr>
              <a:spLocks/>
            </p:cNvSpPr>
            <p:nvPr/>
          </p:nvSpPr>
          <p:spPr bwMode="auto">
            <a:xfrm>
              <a:off x="2922228" y="3812242"/>
              <a:ext cx="1509209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Астраханская область"/>
            <p:cNvSpPr>
              <a:spLocks/>
            </p:cNvSpPr>
            <p:nvPr/>
          </p:nvSpPr>
          <p:spPr bwMode="auto">
            <a:xfrm>
              <a:off x="1706071" y="7262321"/>
              <a:ext cx="404833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Белгородская область"/>
            <p:cNvSpPr>
              <a:spLocks/>
            </p:cNvSpPr>
            <p:nvPr/>
          </p:nvSpPr>
          <p:spPr bwMode="auto">
            <a:xfrm>
              <a:off x="1121625" y="5956628"/>
              <a:ext cx="348114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8" name="Брянская область"/>
            <p:cNvSpPr>
              <a:spLocks/>
            </p:cNvSpPr>
            <p:nvPr/>
          </p:nvSpPr>
          <p:spPr bwMode="auto">
            <a:xfrm>
              <a:off x="1036545" y="5251363"/>
              <a:ext cx="471007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Владимирская область"/>
            <p:cNvSpPr>
              <a:spLocks/>
            </p:cNvSpPr>
            <p:nvPr/>
          </p:nvSpPr>
          <p:spPr bwMode="auto">
            <a:xfrm>
              <a:off x="2233796" y="5308547"/>
              <a:ext cx="414287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Волгоградская область"/>
            <p:cNvSpPr>
              <a:spLocks/>
            </p:cNvSpPr>
            <p:nvPr/>
          </p:nvSpPr>
          <p:spPr bwMode="auto">
            <a:xfrm>
              <a:off x="1460285" y="6518934"/>
              <a:ext cx="868043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Вологодская область"/>
            <p:cNvSpPr>
              <a:spLocks/>
            </p:cNvSpPr>
            <p:nvPr/>
          </p:nvSpPr>
          <p:spPr bwMode="auto">
            <a:xfrm>
              <a:off x="2356688" y="4384078"/>
              <a:ext cx="1253971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Воронежская область"/>
            <p:cNvSpPr>
              <a:spLocks/>
            </p:cNvSpPr>
            <p:nvPr/>
          </p:nvSpPr>
          <p:spPr bwMode="auto">
            <a:xfrm>
              <a:off x="1367410" y="6051934"/>
              <a:ext cx="584446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Еврейская автономная область"/>
            <p:cNvSpPr>
              <a:spLocks/>
            </p:cNvSpPr>
            <p:nvPr/>
          </p:nvSpPr>
          <p:spPr bwMode="auto">
            <a:xfrm>
              <a:off x="13538432" y="7281382"/>
              <a:ext cx="499366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4" name="Забайкальский край"/>
            <p:cNvSpPr>
              <a:spLocks/>
            </p:cNvSpPr>
            <p:nvPr/>
          </p:nvSpPr>
          <p:spPr bwMode="auto">
            <a:xfrm>
              <a:off x="10446047" y="6490342"/>
              <a:ext cx="1535911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Костромская область"/>
            <p:cNvSpPr>
              <a:spLocks/>
            </p:cNvSpPr>
            <p:nvPr/>
          </p:nvSpPr>
          <p:spPr bwMode="auto">
            <a:xfrm>
              <a:off x="2583567" y="5184649"/>
              <a:ext cx="875840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Иркутская область"/>
            <p:cNvSpPr>
              <a:spLocks/>
            </p:cNvSpPr>
            <p:nvPr/>
          </p:nvSpPr>
          <p:spPr bwMode="auto">
            <a:xfrm>
              <a:off x="8692711" y="5623057"/>
              <a:ext cx="2515735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Кабардино-Балкарская республика"/>
            <p:cNvSpPr>
              <a:spLocks/>
            </p:cNvSpPr>
            <p:nvPr/>
          </p:nvSpPr>
          <p:spPr bwMode="auto">
            <a:xfrm>
              <a:off x="809667" y="7834157"/>
              <a:ext cx="321411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Калининградская область"/>
            <p:cNvSpPr>
              <a:spLocks/>
            </p:cNvSpPr>
            <p:nvPr/>
          </p:nvSpPr>
          <p:spPr bwMode="auto">
            <a:xfrm>
              <a:off x="452100" y="3840834"/>
              <a:ext cx="283598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9" name="Калужская область"/>
            <p:cNvSpPr>
              <a:spLocks/>
            </p:cNvSpPr>
            <p:nvPr/>
          </p:nvSpPr>
          <p:spPr bwMode="auto">
            <a:xfrm>
              <a:off x="1460285" y="5251363"/>
              <a:ext cx="453757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Карачаево-Черкесская республика"/>
            <p:cNvSpPr>
              <a:spLocks/>
            </p:cNvSpPr>
            <p:nvPr/>
          </p:nvSpPr>
          <p:spPr bwMode="auto">
            <a:xfrm>
              <a:off x="631713" y="7605423"/>
              <a:ext cx="281940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Кемеровская область"/>
            <p:cNvSpPr>
              <a:spLocks/>
            </p:cNvSpPr>
            <p:nvPr/>
          </p:nvSpPr>
          <p:spPr bwMode="auto">
            <a:xfrm>
              <a:off x="7296943" y="7471994"/>
              <a:ext cx="556085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Кировская область"/>
            <p:cNvSpPr>
              <a:spLocks/>
            </p:cNvSpPr>
            <p:nvPr/>
          </p:nvSpPr>
          <p:spPr bwMode="auto">
            <a:xfrm>
              <a:off x="3130200" y="5203710"/>
              <a:ext cx="100818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Ивановская область"/>
            <p:cNvSpPr>
              <a:spLocks/>
            </p:cNvSpPr>
            <p:nvPr/>
          </p:nvSpPr>
          <p:spPr bwMode="auto">
            <a:xfrm>
              <a:off x="2422861" y="5337139"/>
              <a:ext cx="471007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4" name="Краснодарский край"/>
            <p:cNvSpPr>
              <a:spLocks noEditPoints="1"/>
            </p:cNvSpPr>
            <p:nvPr/>
          </p:nvSpPr>
          <p:spPr bwMode="auto">
            <a:xfrm>
              <a:off x="423741" y="6890627"/>
              <a:ext cx="612805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Красноярский край"/>
            <p:cNvSpPr>
              <a:spLocks/>
            </p:cNvSpPr>
            <p:nvPr/>
          </p:nvSpPr>
          <p:spPr bwMode="auto">
            <a:xfrm>
              <a:off x="7136237" y="2668569"/>
              <a:ext cx="2574112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6" name="Курганская область"/>
            <p:cNvSpPr>
              <a:spLocks/>
            </p:cNvSpPr>
            <p:nvPr/>
          </p:nvSpPr>
          <p:spPr bwMode="auto">
            <a:xfrm>
              <a:off x="4533764" y="6871566"/>
              <a:ext cx="792418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Курская область"/>
            <p:cNvSpPr>
              <a:spLocks/>
            </p:cNvSpPr>
            <p:nvPr/>
          </p:nvSpPr>
          <p:spPr bwMode="auto">
            <a:xfrm>
              <a:off x="1121625" y="5661179"/>
              <a:ext cx="452100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8" name="Ленинградская область"/>
            <p:cNvSpPr>
              <a:spLocks/>
            </p:cNvSpPr>
            <p:nvPr/>
          </p:nvSpPr>
          <p:spPr bwMode="auto">
            <a:xfrm>
              <a:off x="1838416" y="3859895"/>
              <a:ext cx="885292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Липецкая область"/>
            <p:cNvSpPr>
              <a:spLocks/>
            </p:cNvSpPr>
            <p:nvPr/>
          </p:nvSpPr>
          <p:spPr bwMode="auto">
            <a:xfrm>
              <a:off x="1545365" y="5832730"/>
              <a:ext cx="406491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Магаданская область"/>
            <p:cNvSpPr>
              <a:spLocks/>
            </p:cNvSpPr>
            <p:nvPr/>
          </p:nvSpPr>
          <p:spPr bwMode="auto">
            <a:xfrm>
              <a:off x="12897268" y="2458896"/>
              <a:ext cx="1441377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г. Москва"/>
            <p:cNvSpPr>
              <a:spLocks/>
            </p:cNvSpPr>
            <p:nvPr/>
          </p:nvSpPr>
          <p:spPr bwMode="auto">
            <a:xfrm>
              <a:off x="2035277" y="5337139"/>
              <a:ext cx="103986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2" name="Московская область"/>
            <p:cNvSpPr>
              <a:spLocks noEditPoints="1"/>
            </p:cNvSpPr>
            <p:nvPr/>
          </p:nvSpPr>
          <p:spPr bwMode="auto">
            <a:xfrm>
              <a:off x="1838416" y="5117935"/>
              <a:ext cx="499365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Мурманская область"/>
            <p:cNvSpPr>
              <a:spLocks/>
            </p:cNvSpPr>
            <p:nvPr/>
          </p:nvSpPr>
          <p:spPr bwMode="auto">
            <a:xfrm>
              <a:off x="3251435" y="2725753"/>
              <a:ext cx="820777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Ненецкий автономный округ"/>
            <p:cNvSpPr>
              <a:spLocks/>
            </p:cNvSpPr>
            <p:nvPr/>
          </p:nvSpPr>
          <p:spPr bwMode="auto">
            <a:xfrm>
              <a:off x="4157291" y="3650221"/>
              <a:ext cx="181005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Нижегородская область"/>
            <p:cNvSpPr>
              <a:spLocks/>
            </p:cNvSpPr>
            <p:nvPr/>
          </p:nvSpPr>
          <p:spPr bwMode="auto">
            <a:xfrm>
              <a:off x="2413408" y="5575404"/>
              <a:ext cx="894747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Новгородская область"/>
            <p:cNvSpPr>
              <a:spLocks/>
            </p:cNvSpPr>
            <p:nvPr/>
          </p:nvSpPr>
          <p:spPr bwMode="auto">
            <a:xfrm>
              <a:off x="1724977" y="4298303"/>
              <a:ext cx="669524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Новосибирская область"/>
            <p:cNvSpPr>
              <a:spLocks/>
            </p:cNvSpPr>
            <p:nvPr/>
          </p:nvSpPr>
          <p:spPr bwMode="auto">
            <a:xfrm>
              <a:off x="6128052" y="7214668"/>
              <a:ext cx="1178344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Омская область"/>
            <p:cNvSpPr>
              <a:spLocks/>
            </p:cNvSpPr>
            <p:nvPr/>
          </p:nvSpPr>
          <p:spPr bwMode="auto">
            <a:xfrm>
              <a:off x="5590874" y="6814382"/>
              <a:ext cx="734039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Оренбургская область"/>
            <p:cNvSpPr>
              <a:spLocks/>
            </p:cNvSpPr>
            <p:nvPr/>
          </p:nvSpPr>
          <p:spPr bwMode="auto">
            <a:xfrm>
              <a:off x="2950588" y="6738138"/>
              <a:ext cx="1197251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Орловская область"/>
            <p:cNvSpPr>
              <a:spLocks/>
            </p:cNvSpPr>
            <p:nvPr/>
          </p:nvSpPr>
          <p:spPr bwMode="auto">
            <a:xfrm>
              <a:off x="1357957" y="5556343"/>
              <a:ext cx="338661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1" name="Пензенская область"/>
            <p:cNvSpPr>
              <a:spLocks/>
            </p:cNvSpPr>
            <p:nvPr/>
          </p:nvSpPr>
          <p:spPr bwMode="auto">
            <a:xfrm>
              <a:off x="2195983" y="6090056"/>
              <a:ext cx="461553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Пермский край"/>
            <p:cNvSpPr>
              <a:spLocks/>
            </p:cNvSpPr>
            <p:nvPr/>
          </p:nvSpPr>
          <p:spPr bwMode="auto">
            <a:xfrm>
              <a:off x="3818632" y="5499159"/>
              <a:ext cx="989277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Приморский край"/>
            <p:cNvSpPr>
              <a:spLocks/>
            </p:cNvSpPr>
            <p:nvPr/>
          </p:nvSpPr>
          <p:spPr bwMode="auto">
            <a:xfrm>
              <a:off x="14085065" y="6966872"/>
              <a:ext cx="660071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Псковская область"/>
            <p:cNvSpPr>
              <a:spLocks/>
            </p:cNvSpPr>
            <p:nvPr/>
          </p:nvSpPr>
          <p:spPr bwMode="auto">
            <a:xfrm>
              <a:off x="1403566" y="4060037"/>
              <a:ext cx="463211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Республика Адыгея"/>
            <p:cNvSpPr>
              <a:spLocks/>
            </p:cNvSpPr>
            <p:nvPr/>
          </p:nvSpPr>
          <p:spPr bwMode="auto">
            <a:xfrm>
              <a:off x="593900" y="7214668"/>
              <a:ext cx="206314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6" name="Республика Алтай"/>
            <p:cNvSpPr>
              <a:spLocks/>
            </p:cNvSpPr>
            <p:nvPr/>
          </p:nvSpPr>
          <p:spPr bwMode="auto">
            <a:xfrm>
              <a:off x="7145691" y="8358341"/>
              <a:ext cx="754604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Республика Башкортостан"/>
            <p:cNvSpPr>
              <a:spLocks/>
            </p:cNvSpPr>
            <p:nvPr/>
          </p:nvSpPr>
          <p:spPr bwMode="auto">
            <a:xfrm>
              <a:off x="3478314" y="6461750"/>
              <a:ext cx="839683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Республика Бурятия"/>
            <p:cNvSpPr>
              <a:spLocks/>
            </p:cNvSpPr>
            <p:nvPr/>
          </p:nvSpPr>
          <p:spPr bwMode="auto">
            <a:xfrm>
              <a:off x="9125905" y="6785791"/>
              <a:ext cx="2129808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Республика Дагестан"/>
            <p:cNvSpPr>
              <a:spLocks/>
            </p:cNvSpPr>
            <p:nvPr/>
          </p:nvSpPr>
          <p:spPr bwMode="auto">
            <a:xfrm>
              <a:off x="1112171" y="7919933"/>
              <a:ext cx="452100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Ингушетия"/>
            <p:cNvSpPr>
              <a:spLocks/>
            </p:cNvSpPr>
            <p:nvPr/>
          </p:nvSpPr>
          <p:spPr bwMode="auto">
            <a:xfrm>
              <a:off x="1064905" y="8062892"/>
              <a:ext cx="236332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Республика Калмыкия"/>
            <p:cNvSpPr>
              <a:spLocks/>
            </p:cNvSpPr>
            <p:nvPr/>
          </p:nvSpPr>
          <p:spPr bwMode="auto">
            <a:xfrm>
              <a:off x="1112171" y="7233729"/>
              <a:ext cx="773511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Республика Карелия"/>
            <p:cNvSpPr>
              <a:spLocks/>
            </p:cNvSpPr>
            <p:nvPr/>
          </p:nvSpPr>
          <p:spPr bwMode="auto">
            <a:xfrm>
              <a:off x="2328329" y="3145099"/>
              <a:ext cx="1102719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Республика Коми"/>
            <p:cNvSpPr>
              <a:spLocks/>
            </p:cNvSpPr>
            <p:nvPr/>
          </p:nvSpPr>
          <p:spPr bwMode="auto">
            <a:xfrm>
              <a:off x="3657926" y="4326894"/>
              <a:ext cx="2299967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Республика Марий Эл"/>
            <p:cNvSpPr>
              <a:spLocks/>
            </p:cNvSpPr>
            <p:nvPr/>
          </p:nvSpPr>
          <p:spPr bwMode="auto">
            <a:xfrm>
              <a:off x="2941134" y="5842261"/>
              <a:ext cx="471007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Республика Мордовия"/>
            <p:cNvSpPr>
              <a:spLocks/>
            </p:cNvSpPr>
            <p:nvPr/>
          </p:nvSpPr>
          <p:spPr bwMode="auto">
            <a:xfrm>
              <a:off x="2281062" y="5908975"/>
              <a:ext cx="527726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Республика Саха (Якутия)"/>
            <p:cNvSpPr>
              <a:spLocks/>
            </p:cNvSpPr>
            <p:nvPr/>
          </p:nvSpPr>
          <p:spPr bwMode="auto">
            <a:xfrm>
              <a:off x="9267704" y="1944243"/>
              <a:ext cx="3968223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Северная Осетия-Алания"/>
            <p:cNvSpPr>
              <a:spLocks/>
            </p:cNvSpPr>
            <p:nvPr/>
          </p:nvSpPr>
          <p:spPr bwMode="auto">
            <a:xfrm>
              <a:off x="894746" y="8043831"/>
              <a:ext cx="189066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Татарстан"/>
            <p:cNvSpPr>
              <a:spLocks/>
            </p:cNvSpPr>
            <p:nvPr/>
          </p:nvSpPr>
          <p:spPr bwMode="auto">
            <a:xfrm>
              <a:off x="2884415" y="6137709"/>
              <a:ext cx="830231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Республика Тыва"/>
            <p:cNvSpPr>
              <a:spLocks/>
            </p:cNvSpPr>
            <p:nvPr/>
          </p:nvSpPr>
          <p:spPr bwMode="auto">
            <a:xfrm>
              <a:off x="7815215" y="8072422"/>
              <a:ext cx="133905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Республика Хакасия"/>
            <p:cNvSpPr>
              <a:spLocks/>
            </p:cNvSpPr>
            <p:nvPr/>
          </p:nvSpPr>
          <p:spPr bwMode="auto">
            <a:xfrm>
              <a:off x="7682869" y="7757912"/>
              <a:ext cx="518272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1" name="Ростовская область"/>
            <p:cNvSpPr>
              <a:spLocks/>
            </p:cNvSpPr>
            <p:nvPr/>
          </p:nvSpPr>
          <p:spPr bwMode="auto">
            <a:xfrm>
              <a:off x="885293" y="6585648"/>
              <a:ext cx="773511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Рязанская область"/>
            <p:cNvSpPr>
              <a:spLocks/>
            </p:cNvSpPr>
            <p:nvPr/>
          </p:nvSpPr>
          <p:spPr bwMode="auto">
            <a:xfrm>
              <a:off x="1885683" y="5670710"/>
              <a:ext cx="52772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Самарская область"/>
            <p:cNvSpPr>
              <a:spLocks/>
            </p:cNvSpPr>
            <p:nvPr/>
          </p:nvSpPr>
          <p:spPr bwMode="auto">
            <a:xfrm>
              <a:off x="2761522" y="6576117"/>
              <a:ext cx="603352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г. Санкт-Петербург"/>
            <p:cNvSpPr>
              <a:spLocks/>
            </p:cNvSpPr>
            <p:nvPr/>
          </p:nvSpPr>
          <p:spPr bwMode="auto">
            <a:xfrm>
              <a:off x="2082543" y="4060037"/>
              <a:ext cx="17961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Саратовская область"/>
            <p:cNvSpPr>
              <a:spLocks/>
            </p:cNvSpPr>
            <p:nvPr/>
          </p:nvSpPr>
          <p:spPr bwMode="auto">
            <a:xfrm>
              <a:off x="1970762" y="6385505"/>
              <a:ext cx="932559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6" name="Сахалинская область"/>
            <p:cNvSpPr>
              <a:spLocks/>
            </p:cNvSpPr>
            <p:nvPr/>
          </p:nvSpPr>
          <p:spPr bwMode="auto">
            <a:xfrm>
              <a:off x="14085065" y="5594465"/>
              <a:ext cx="132959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7" name="Свердловская область"/>
            <p:cNvSpPr>
              <a:spLocks/>
            </p:cNvSpPr>
            <p:nvPr/>
          </p:nvSpPr>
          <p:spPr bwMode="auto">
            <a:xfrm>
              <a:off x="4147838" y="5642118"/>
              <a:ext cx="1102718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моленская область"/>
            <p:cNvSpPr>
              <a:spLocks/>
            </p:cNvSpPr>
            <p:nvPr/>
          </p:nvSpPr>
          <p:spPr bwMode="auto">
            <a:xfrm>
              <a:off x="1291784" y="4812955"/>
              <a:ext cx="584446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9" name="Ставропольский край"/>
            <p:cNvSpPr>
              <a:spLocks/>
            </p:cNvSpPr>
            <p:nvPr/>
          </p:nvSpPr>
          <p:spPr bwMode="auto">
            <a:xfrm>
              <a:off x="894746" y="7338566"/>
              <a:ext cx="556086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0" name="Тамбовская область"/>
            <p:cNvSpPr>
              <a:spLocks/>
            </p:cNvSpPr>
            <p:nvPr/>
          </p:nvSpPr>
          <p:spPr bwMode="auto">
            <a:xfrm>
              <a:off x="1838416" y="5994750"/>
              <a:ext cx="385926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1" name="Тверская область"/>
            <p:cNvSpPr>
              <a:spLocks/>
            </p:cNvSpPr>
            <p:nvPr/>
          </p:nvSpPr>
          <p:spPr bwMode="auto">
            <a:xfrm>
              <a:off x="1583178" y="4612813"/>
              <a:ext cx="91531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2" name="Томская область"/>
            <p:cNvSpPr>
              <a:spLocks/>
            </p:cNvSpPr>
            <p:nvPr/>
          </p:nvSpPr>
          <p:spPr bwMode="auto">
            <a:xfrm>
              <a:off x="6260398" y="6461750"/>
              <a:ext cx="1611536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3" name="Тульская область"/>
            <p:cNvSpPr>
              <a:spLocks/>
            </p:cNvSpPr>
            <p:nvPr/>
          </p:nvSpPr>
          <p:spPr bwMode="auto">
            <a:xfrm>
              <a:off x="1649351" y="5489628"/>
              <a:ext cx="321411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4" name="Тюменская область"/>
            <p:cNvSpPr>
              <a:spLocks/>
            </p:cNvSpPr>
            <p:nvPr/>
          </p:nvSpPr>
          <p:spPr bwMode="auto">
            <a:xfrm>
              <a:off x="5015881" y="6404566"/>
              <a:ext cx="122561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5" name="Республика Удмуртия"/>
            <p:cNvSpPr>
              <a:spLocks/>
            </p:cNvSpPr>
            <p:nvPr/>
          </p:nvSpPr>
          <p:spPr bwMode="auto">
            <a:xfrm>
              <a:off x="3487767" y="5947097"/>
              <a:ext cx="471006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6" name="Ульяновская область"/>
            <p:cNvSpPr>
              <a:spLocks/>
            </p:cNvSpPr>
            <p:nvPr/>
          </p:nvSpPr>
          <p:spPr bwMode="auto">
            <a:xfrm>
              <a:off x="2574114" y="6280669"/>
              <a:ext cx="574993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7" name="Хабаровский край"/>
            <p:cNvSpPr>
              <a:spLocks/>
            </p:cNvSpPr>
            <p:nvPr/>
          </p:nvSpPr>
          <p:spPr bwMode="auto">
            <a:xfrm>
              <a:off x="12528590" y="4145813"/>
              <a:ext cx="2150373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8" name="ХМАО"/>
            <p:cNvSpPr>
              <a:spLocks/>
            </p:cNvSpPr>
            <p:nvPr/>
          </p:nvSpPr>
          <p:spPr bwMode="auto">
            <a:xfrm>
              <a:off x="4911895" y="5003567"/>
              <a:ext cx="2583567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Челябинская область"/>
            <p:cNvSpPr>
              <a:spLocks/>
            </p:cNvSpPr>
            <p:nvPr/>
          </p:nvSpPr>
          <p:spPr bwMode="auto">
            <a:xfrm>
              <a:off x="3958773" y="6785791"/>
              <a:ext cx="688431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0" name="Чеченская республика"/>
            <p:cNvSpPr>
              <a:spLocks/>
            </p:cNvSpPr>
            <p:nvPr/>
          </p:nvSpPr>
          <p:spPr bwMode="auto">
            <a:xfrm>
              <a:off x="1102718" y="8120075"/>
              <a:ext cx="310301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1" name="Республика Чувашия"/>
            <p:cNvSpPr>
              <a:spLocks/>
            </p:cNvSpPr>
            <p:nvPr/>
          </p:nvSpPr>
          <p:spPr bwMode="auto">
            <a:xfrm>
              <a:off x="2818242" y="6004281"/>
              <a:ext cx="283598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2" name="Чукотский автономный округ"/>
            <p:cNvSpPr>
              <a:spLocks/>
            </p:cNvSpPr>
            <p:nvPr/>
          </p:nvSpPr>
          <p:spPr bwMode="auto">
            <a:xfrm>
              <a:off x="12774375" y="0"/>
              <a:ext cx="2074747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3" name="Ямало-Ненецкий автономный округ"/>
            <p:cNvSpPr>
              <a:spLocks/>
            </p:cNvSpPr>
            <p:nvPr/>
          </p:nvSpPr>
          <p:spPr bwMode="auto">
            <a:xfrm>
              <a:off x="5430168" y="3688344"/>
              <a:ext cx="212035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33193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A88D2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2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797037"/>
            <a:ext cx="10734913" cy="501500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РАЗВОДОВ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ТЫСЯЧ 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159396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142,1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3,9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694472" y="5253003"/>
            <a:ext cx="1749286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ИЗМЕНЕНИЕ, %</a:t>
            </a:r>
            <a:endParaRPr lang="ru-RU" sz="1400" b="1" dirty="0"/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-2,5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05552" y="5392206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8105" y="1968490"/>
            <a:ext cx="17620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2020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90" y="779975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3405" y="783499"/>
            <a:ext cx="7834241" cy="957365"/>
          </a:xfrm>
        </p:spPr>
        <p:txBody>
          <a:bodyPr/>
          <a:lstStyle/>
          <a:p>
            <a:r>
              <a:rPr lang="ru-RU" dirty="0" smtClean="0"/>
              <a:t>КОЭФФИЦИЕНТ </a:t>
            </a:r>
            <a:r>
              <a:rPr lang="ru-RU" dirty="0" smtClean="0"/>
              <a:t>РАЗВОДИМОСТИ</a:t>
            </a:r>
            <a:endParaRPr lang="ru-RU" dirty="0" smtClean="0"/>
          </a:p>
          <a:p>
            <a:pPr>
              <a:lnSpc>
                <a:spcPct val="30000"/>
              </a:lnSpc>
            </a:pPr>
            <a:r>
              <a:rPr lang="ru-RU" sz="1600" dirty="0" smtClean="0"/>
              <a:t>НА 1000 ЧЕЛОВЕК НАСЕЛЕНИЯ</a:t>
            </a: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02" name="Овал 401"/>
          <p:cNvSpPr/>
          <p:nvPr/>
        </p:nvSpPr>
        <p:spPr>
          <a:xfrm>
            <a:off x="5170252" y="5941318"/>
            <a:ext cx="209444" cy="209444"/>
          </a:xfrm>
          <a:prstGeom prst="ellipse">
            <a:avLst/>
          </a:prstGeom>
          <a:solidFill>
            <a:srgbClr val="C5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5350036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от 0,8 до 3,4</a:t>
            </a:r>
          </a:p>
        </p:txBody>
      </p:sp>
      <p:sp>
        <p:nvSpPr>
          <p:cNvPr id="221" name="Овал 220"/>
          <p:cNvSpPr/>
          <p:nvPr/>
        </p:nvSpPr>
        <p:spPr>
          <a:xfrm>
            <a:off x="9718623" y="5941318"/>
            <a:ext cx="209444" cy="209444"/>
          </a:xfrm>
          <a:prstGeom prst="ellipse">
            <a:avLst/>
          </a:prstGeom>
          <a:solidFill>
            <a:srgbClr val="1D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9931661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4,5 до 5,6</a:t>
            </a:r>
          </a:p>
        </p:txBody>
      </p:sp>
      <p:sp>
        <p:nvSpPr>
          <p:cNvPr id="223" name="Овал 222"/>
          <p:cNvSpPr/>
          <p:nvPr/>
        </p:nvSpPr>
        <p:spPr>
          <a:xfrm>
            <a:off x="7418399" y="5941318"/>
            <a:ext cx="209444" cy="209444"/>
          </a:xfrm>
          <a:prstGeom prst="ellipse">
            <a:avLst/>
          </a:prstGeom>
          <a:solidFill>
            <a:srgbClr val="4A8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+mj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631437" y="5907541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-50" dirty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1200" b="1" spc="-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3,4 до 4,5</a:t>
            </a:r>
          </a:p>
        </p:txBody>
      </p:sp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91843"/>
              </p:ext>
            </p:extLst>
          </p:nvPr>
        </p:nvGraphicFramePr>
        <p:xfrm>
          <a:off x="239096" y="2112557"/>
          <a:ext cx="2082525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525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Ямало-Ненецкий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Ханты-Мансийский 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Северная Осетия-Алания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19" name="Диаграмма 118"/>
          <p:cNvGraphicFramePr/>
          <p:nvPr>
            <p:extLst>
              <p:ext uri="{D42A27DB-BD31-4B8C-83A1-F6EECF244321}">
                <p14:modId xmlns:p14="http://schemas.microsoft.com/office/powerpoint/2010/main" val="3520205658"/>
              </p:ext>
            </p:extLst>
          </p:nvPr>
        </p:nvGraphicFramePr>
        <p:xfrm>
          <a:off x="2224856" y="1968381"/>
          <a:ext cx="2239298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6" name="Прямая соединительная линия 125"/>
          <p:cNvCxnSpPr/>
          <p:nvPr/>
        </p:nvCxnSpPr>
        <p:spPr>
          <a:xfrm>
            <a:off x="2362944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1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38" name="Овал 13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90" y="779975"/>
              <a:ext cx="504000" cy="504000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219290" y="1374897"/>
            <a:ext cx="7790400" cy="4471200"/>
            <a:chOff x="0" y="0"/>
            <a:chExt cx="15654627" cy="9082667"/>
          </a:xfrm>
        </p:grpSpPr>
        <p:sp>
          <p:nvSpPr>
            <p:cNvPr id="117" name="Камчатский край"/>
            <p:cNvSpPr>
              <a:spLocks/>
            </p:cNvSpPr>
            <p:nvPr/>
          </p:nvSpPr>
          <p:spPr bwMode="auto">
            <a:xfrm>
              <a:off x="13584359" y="1686917"/>
              <a:ext cx="2070268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Алтайский край"/>
            <p:cNvSpPr>
              <a:spLocks/>
            </p:cNvSpPr>
            <p:nvPr/>
          </p:nvSpPr>
          <p:spPr bwMode="auto">
            <a:xfrm>
              <a:off x="6295882" y="7919933"/>
              <a:ext cx="1143846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Амурская область"/>
            <p:cNvSpPr>
              <a:spLocks/>
            </p:cNvSpPr>
            <p:nvPr/>
          </p:nvSpPr>
          <p:spPr bwMode="auto">
            <a:xfrm>
              <a:off x="11325025" y="6185363"/>
              <a:ext cx="2051361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Архангельская область"/>
            <p:cNvSpPr>
              <a:spLocks/>
            </p:cNvSpPr>
            <p:nvPr/>
          </p:nvSpPr>
          <p:spPr bwMode="auto">
            <a:xfrm>
              <a:off x="2883250" y="3812242"/>
              <a:ext cx="1493618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Астраханская область"/>
            <p:cNvSpPr>
              <a:spLocks/>
            </p:cNvSpPr>
            <p:nvPr/>
          </p:nvSpPr>
          <p:spPr bwMode="auto">
            <a:xfrm>
              <a:off x="1682684" y="7262321"/>
              <a:ext cx="397038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Белгородская область"/>
            <p:cNvSpPr>
              <a:spLocks/>
            </p:cNvSpPr>
            <p:nvPr/>
          </p:nvSpPr>
          <p:spPr bwMode="auto">
            <a:xfrm>
              <a:off x="1106034" y="5956628"/>
              <a:ext cx="340318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Брянская область"/>
            <p:cNvSpPr>
              <a:spLocks/>
            </p:cNvSpPr>
            <p:nvPr/>
          </p:nvSpPr>
          <p:spPr bwMode="auto">
            <a:xfrm>
              <a:off x="1020954" y="5251363"/>
              <a:ext cx="463211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Владимирская область"/>
            <p:cNvSpPr>
              <a:spLocks/>
            </p:cNvSpPr>
            <p:nvPr/>
          </p:nvSpPr>
          <p:spPr bwMode="auto">
            <a:xfrm>
              <a:off x="2202614" y="5308547"/>
              <a:ext cx="406491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Волгоградская область"/>
            <p:cNvSpPr>
              <a:spLocks/>
            </p:cNvSpPr>
            <p:nvPr/>
          </p:nvSpPr>
          <p:spPr bwMode="auto">
            <a:xfrm>
              <a:off x="1436898" y="6518934"/>
              <a:ext cx="860248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Вологодская область"/>
            <p:cNvSpPr>
              <a:spLocks/>
            </p:cNvSpPr>
            <p:nvPr/>
          </p:nvSpPr>
          <p:spPr bwMode="auto">
            <a:xfrm>
              <a:off x="2325506" y="4384078"/>
              <a:ext cx="1238379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Воронежская область"/>
            <p:cNvSpPr>
              <a:spLocks/>
            </p:cNvSpPr>
            <p:nvPr/>
          </p:nvSpPr>
          <p:spPr bwMode="auto">
            <a:xfrm>
              <a:off x="1351819" y="6051934"/>
              <a:ext cx="576650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Забайкальский край"/>
            <p:cNvSpPr>
              <a:spLocks/>
            </p:cNvSpPr>
            <p:nvPr/>
          </p:nvSpPr>
          <p:spPr bwMode="auto">
            <a:xfrm>
              <a:off x="10313525" y="6490342"/>
              <a:ext cx="1512524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Костромская область"/>
            <p:cNvSpPr>
              <a:spLocks/>
            </p:cNvSpPr>
            <p:nvPr/>
          </p:nvSpPr>
          <p:spPr bwMode="auto">
            <a:xfrm>
              <a:off x="2552385" y="5184649"/>
              <a:ext cx="860248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Иркутская область"/>
            <p:cNvSpPr>
              <a:spLocks/>
            </p:cNvSpPr>
            <p:nvPr/>
          </p:nvSpPr>
          <p:spPr bwMode="auto">
            <a:xfrm>
              <a:off x="8583575" y="5623057"/>
              <a:ext cx="2476758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Кабардино-Балкарская республика"/>
            <p:cNvSpPr>
              <a:spLocks/>
            </p:cNvSpPr>
            <p:nvPr/>
          </p:nvSpPr>
          <p:spPr bwMode="auto">
            <a:xfrm>
              <a:off x="794076" y="7834157"/>
              <a:ext cx="321411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Калининградская область"/>
            <p:cNvSpPr>
              <a:spLocks/>
            </p:cNvSpPr>
            <p:nvPr/>
          </p:nvSpPr>
          <p:spPr bwMode="auto">
            <a:xfrm>
              <a:off x="444304" y="3840834"/>
              <a:ext cx="283598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Калужская область"/>
            <p:cNvSpPr>
              <a:spLocks/>
            </p:cNvSpPr>
            <p:nvPr/>
          </p:nvSpPr>
          <p:spPr bwMode="auto">
            <a:xfrm>
              <a:off x="1436898" y="5251363"/>
              <a:ext cx="453757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Карачаево-Черкесская республика"/>
            <p:cNvSpPr>
              <a:spLocks/>
            </p:cNvSpPr>
            <p:nvPr/>
          </p:nvSpPr>
          <p:spPr bwMode="auto">
            <a:xfrm>
              <a:off x="623917" y="7605423"/>
              <a:ext cx="27414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Кемеровская область"/>
            <p:cNvSpPr>
              <a:spLocks/>
            </p:cNvSpPr>
            <p:nvPr/>
          </p:nvSpPr>
          <p:spPr bwMode="auto">
            <a:xfrm>
              <a:off x="7203397" y="7471994"/>
              <a:ext cx="54829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Кировская область"/>
            <p:cNvSpPr>
              <a:spLocks/>
            </p:cNvSpPr>
            <p:nvPr/>
          </p:nvSpPr>
          <p:spPr bwMode="auto">
            <a:xfrm>
              <a:off x="3091222" y="5203710"/>
              <a:ext cx="992594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Ивановская область"/>
            <p:cNvSpPr>
              <a:spLocks/>
            </p:cNvSpPr>
            <p:nvPr/>
          </p:nvSpPr>
          <p:spPr bwMode="auto">
            <a:xfrm>
              <a:off x="2391679" y="5337139"/>
              <a:ext cx="463211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8" name="Краснодарский край"/>
            <p:cNvSpPr>
              <a:spLocks noEditPoints="1"/>
            </p:cNvSpPr>
            <p:nvPr/>
          </p:nvSpPr>
          <p:spPr bwMode="auto">
            <a:xfrm>
              <a:off x="415945" y="6890627"/>
              <a:ext cx="60501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Красноярский край"/>
            <p:cNvSpPr>
              <a:spLocks/>
            </p:cNvSpPr>
            <p:nvPr/>
          </p:nvSpPr>
          <p:spPr bwMode="auto">
            <a:xfrm>
              <a:off x="7042691" y="2668569"/>
              <a:ext cx="2542931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Курганская область"/>
            <p:cNvSpPr>
              <a:spLocks/>
            </p:cNvSpPr>
            <p:nvPr/>
          </p:nvSpPr>
          <p:spPr bwMode="auto">
            <a:xfrm>
              <a:off x="4471400" y="6871566"/>
              <a:ext cx="784622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Курская область"/>
            <p:cNvSpPr>
              <a:spLocks/>
            </p:cNvSpPr>
            <p:nvPr/>
          </p:nvSpPr>
          <p:spPr bwMode="auto">
            <a:xfrm>
              <a:off x="1106034" y="5661179"/>
              <a:ext cx="444304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2" name="Ленинградская область"/>
            <p:cNvSpPr>
              <a:spLocks/>
            </p:cNvSpPr>
            <p:nvPr/>
          </p:nvSpPr>
          <p:spPr bwMode="auto">
            <a:xfrm>
              <a:off x="1815029" y="3859895"/>
              <a:ext cx="869701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Липецкая область"/>
            <p:cNvSpPr>
              <a:spLocks/>
            </p:cNvSpPr>
            <p:nvPr/>
          </p:nvSpPr>
          <p:spPr bwMode="auto">
            <a:xfrm>
              <a:off x="1521978" y="5832730"/>
              <a:ext cx="406491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Магаданская область"/>
            <p:cNvSpPr>
              <a:spLocks/>
            </p:cNvSpPr>
            <p:nvPr/>
          </p:nvSpPr>
          <p:spPr bwMode="auto">
            <a:xfrm>
              <a:off x="12733564" y="2458896"/>
              <a:ext cx="1417991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г. Москва"/>
            <p:cNvSpPr>
              <a:spLocks/>
            </p:cNvSpPr>
            <p:nvPr/>
          </p:nvSpPr>
          <p:spPr bwMode="auto">
            <a:xfrm>
              <a:off x="2004095" y="5337139"/>
              <a:ext cx="103986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6" name="Московская область"/>
            <p:cNvSpPr>
              <a:spLocks noEditPoints="1"/>
            </p:cNvSpPr>
            <p:nvPr/>
          </p:nvSpPr>
          <p:spPr bwMode="auto">
            <a:xfrm>
              <a:off x="1815029" y="5117935"/>
              <a:ext cx="49157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Мурманская область"/>
            <p:cNvSpPr>
              <a:spLocks/>
            </p:cNvSpPr>
            <p:nvPr/>
          </p:nvSpPr>
          <p:spPr bwMode="auto">
            <a:xfrm>
              <a:off x="3204661" y="2725753"/>
              <a:ext cx="812982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Ненецкий автономный округ"/>
            <p:cNvSpPr>
              <a:spLocks/>
            </p:cNvSpPr>
            <p:nvPr/>
          </p:nvSpPr>
          <p:spPr bwMode="auto">
            <a:xfrm>
              <a:off x="4102722" y="3650221"/>
              <a:ext cx="1786669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Нижегородская область"/>
            <p:cNvSpPr>
              <a:spLocks/>
            </p:cNvSpPr>
            <p:nvPr/>
          </p:nvSpPr>
          <p:spPr bwMode="auto">
            <a:xfrm>
              <a:off x="2382226" y="5575404"/>
              <a:ext cx="87915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Новгородская область"/>
            <p:cNvSpPr>
              <a:spLocks/>
            </p:cNvSpPr>
            <p:nvPr/>
          </p:nvSpPr>
          <p:spPr bwMode="auto">
            <a:xfrm>
              <a:off x="1701590" y="4298303"/>
              <a:ext cx="661729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Новосибирская область"/>
            <p:cNvSpPr>
              <a:spLocks/>
            </p:cNvSpPr>
            <p:nvPr/>
          </p:nvSpPr>
          <p:spPr bwMode="auto">
            <a:xfrm>
              <a:off x="6050097" y="7214668"/>
              <a:ext cx="1162753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Омская область"/>
            <p:cNvSpPr>
              <a:spLocks/>
            </p:cNvSpPr>
            <p:nvPr/>
          </p:nvSpPr>
          <p:spPr bwMode="auto">
            <a:xfrm>
              <a:off x="5520714" y="6814382"/>
              <a:ext cx="718449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Оренбургская область"/>
            <p:cNvSpPr>
              <a:spLocks/>
            </p:cNvSpPr>
            <p:nvPr/>
          </p:nvSpPr>
          <p:spPr bwMode="auto">
            <a:xfrm>
              <a:off x="2911610" y="6738138"/>
              <a:ext cx="1181660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Орловская область"/>
            <p:cNvSpPr>
              <a:spLocks/>
            </p:cNvSpPr>
            <p:nvPr/>
          </p:nvSpPr>
          <p:spPr bwMode="auto">
            <a:xfrm>
              <a:off x="1342366" y="5556343"/>
              <a:ext cx="33086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Пензенская область"/>
            <p:cNvSpPr>
              <a:spLocks/>
            </p:cNvSpPr>
            <p:nvPr/>
          </p:nvSpPr>
          <p:spPr bwMode="auto">
            <a:xfrm>
              <a:off x="2164801" y="6090056"/>
              <a:ext cx="453757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Пермский край"/>
            <p:cNvSpPr>
              <a:spLocks/>
            </p:cNvSpPr>
            <p:nvPr/>
          </p:nvSpPr>
          <p:spPr bwMode="auto">
            <a:xfrm>
              <a:off x="3771858" y="5499159"/>
              <a:ext cx="973687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Приморский край"/>
            <p:cNvSpPr>
              <a:spLocks/>
            </p:cNvSpPr>
            <p:nvPr/>
          </p:nvSpPr>
          <p:spPr bwMode="auto">
            <a:xfrm>
              <a:off x="13905770" y="6966872"/>
              <a:ext cx="652276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Псковская область"/>
            <p:cNvSpPr>
              <a:spLocks/>
            </p:cNvSpPr>
            <p:nvPr/>
          </p:nvSpPr>
          <p:spPr bwMode="auto">
            <a:xfrm>
              <a:off x="1380179" y="4060037"/>
              <a:ext cx="463211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Республика Адыгея"/>
            <p:cNvSpPr>
              <a:spLocks/>
            </p:cNvSpPr>
            <p:nvPr/>
          </p:nvSpPr>
          <p:spPr bwMode="auto">
            <a:xfrm>
              <a:off x="586104" y="7214668"/>
              <a:ext cx="198519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0" name="Республика Алтай"/>
            <p:cNvSpPr>
              <a:spLocks/>
            </p:cNvSpPr>
            <p:nvPr/>
          </p:nvSpPr>
          <p:spPr bwMode="auto">
            <a:xfrm>
              <a:off x="7052145" y="8358341"/>
              <a:ext cx="746809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Республика Башкортостан"/>
            <p:cNvSpPr>
              <a:spLocks/>
            </p:cNvSpPr>
            <p:nvPr/>
          </p:nvSpPr>
          <p:spPr bwMode="auto">
            <a:xfrm>
              <a:off x="3431540" y="6461750"/>
              <a:ext cx="831888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Республика Бурятия"/>
            <p:cNvSpPr>
              <a:spLocks/>
            </p:cNvSpPr>
            <p:nvPr/>
          </p:nvSpPr>
          <p:spPr bwMode="auto">
            <a:xfrm>
              <a:off x="9008973" y="6785791"/>
              <a:ext cx="2098627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Республика Дагестан"/>
            <p:cNvSpPr>
              <a:spLocks/>
            </p:cNvSpPr>
            <p:nvPr/>
          </p:nvSpPr>
          <p:spPr bwMode="auto">
            <a:xfrm>
              <a:off x="1096580" y="7919933"/>
              <a:ext cx="444304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Республика Ингушетия"/>
            <p:cNvSpPr>
              <a:spLocks/>
            </p:cNvSpPr>
            <p:nvPr/>
          </p:nvSpPr>
          <p:spPr bwMode="auto">
            <a:xfrm>
              <a:off x="1049314" y="8062892"/>
              <a:ext cx="236332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Республика Калмыкия"/>
            <p:cNvSpPr>
              <a:spLocks/>
            </p:cNvSpPr>
            <p:nvPr/>
          </p:nvSpPr>
          <p:spPr bwMode="auto">
            <a:xfrm>
              <a:off x="1096580" y="7233729"/>
              <a:ext cx="76571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Республика Карелия"/>
            <p:cNvSpPr>
              <a:spLocks/>
            </p:cNvSpPr>
            <p:nvPr/>
          </p:nvSpPr>
          <p:spPr bwMode="auto">
            <a:xfrm>
              <a:off x="2297147" y="3145099"/>
              <a:ext cx="1087127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Республика Коми"/>
            <p:cNvSpPr>
              <a:spLocks/>
            </p:cNvSpPr>
            <p:nvPr/>
          </p:nvSpPr>
          <p:spPr bwMode="auto">
            <a:xfrm>
              <a:off x="3611152" y="4326894"/>
              <a:ext cx="2268786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Республика Марий Эл"/>
            <p:cNvSpPr>
              <a:spLocks/>
            </p:cNvSpPr>
            <p:nvPr/>
          </p:nvSpPr>
          <p:spPr bwMode="auto">
            <a:xfrm>
              <a:off x="2902156" y="5842261"/>
              <a:ext cx="463211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Республика Мордовия"/>
            <p:cNvSpPr>
              <a:spLocks/>
            </p:cNvSpPr>
            <p:nvPr/>
          </p:nvSpPr>
          <p:spPr bwMode="auto">
            <a:xfrm>
              <a:off x="2249880" y="5908975"/>
              <a:ext cx="519930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Республика Саха (Якутия)"/>
            <p:cNvSpPr>
              <a:spLocks/>
            </p:cNvSpPr>
            <p:nvPr/>
          </p:nvSpPr>
          <p:spPr bwMode="auto">
            <a:xfrm>
              <a:off x="9150772" y="1944243"/>
              <a:ext cx="3913656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Северная Осетия-Алания"/>
            <p:cNvSpPr>
              <a:spLocks/>
            </p:cNvSpPr>
            <p:nvPr/>
          </p:nvSpPr>
          <p:spPr bwMode="auto">
            <a:xfrm>
              <a:off x="879155" y="8043831"/>
              <a:ext cx="189066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Республика Татарстан"/>
            <p:cNvSpPr>
              <a:spLocks/>
            </p:cNvSpPr>
            <p:nvPr/>
          </p:nvSpPr>
          <p:spPr bwMode="auto">
            <a:xfrm>
              <a:off x="2845437" y="6137709"/>
              <a:ext cx="82243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Республика Тыва"/>
            <p:cNvSpPr>
              <a:spLocks/>
            </p:cNvSpPr>
            <p:nvPr/>
          </p:nvSpPr>
          <p:spPr bwMode="auto">
            <a:xfrm>
              <a:off x="7713874" y="8072422"/>
              <a:ext cx="1323459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Республика Хакасия"/>
            <p:cNvSpPr>
              <a:spLocks/>
            </p:cNvSpPr>
            <p:nvPr/>
          </p:nvSpPr>
          <p:spPr bwMode="auto">
            <a:xfrm>
              <a:off x="7581528" y="7757912"/>
              <a:ext cx="510477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5" name="Ростовская область"/>
            <p:cNvSpPr>
              <a:spLocks/>
            </p:cNvSpPr>
            <p:nvPr/>
          </p:nvSpPr>
          <p:spPr bwMode="auto">
            <a:xfrm>
              <a:off x="869702" y="6585648"/>
              <a:ext cx="76571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Рязанская область"/>
            <p:cNvSpPr>
              <a:spLocks/>
            </p:cNvSpPr>
            <p:nvPr/>
          </p:nvSpPr>
          <p:spPr bwMode="auto">
            <a:xfrm>
              <a:off x="1862296" y="5670710"/>
              <a:ext cx="519930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Самарская область"/>
            <p:cNvSpPr>
              <a:spLocks/>
            </p:cNvSpPr>
            <p:nvPr/>
          </p:nvSpPr>
          <p:spPr bwMode="auto">
            <a:xfrm>
              <a:off x="2722544" y="6576117"/>
              <a:ext cx="595556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г. Санкт-Петербург"/>
            <p:cNvSpPr>
              <a:spLocks/>
            </p:cNvSpPr>
            <p:nvPr/>
          </p:nvSpPr>
          <p:spPr bwMode="auto">
            <a:xfrm>
              <a:off x="2051361" y="4060037"/>
              <a:ext cx="17961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Саратовская область"/>
            <p:cNvSpPr>
              <a:spLocks/>
            </p:cNvSpPr>
            <p:nvPr/>
          </p:nvSpPr>
          <p:spPr bwMode="auto">
            <a:xfrm>
              <a:off x="1947375" y="6385505"/>
              <a:ext cx="916968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Сахалинская область"/>
            <p:cNvSpPr>
              <a:spLocks/>
            </p:cNvSpPr>
            <p:nvPr/>
          </p:nvSpPr>
          <p:spPr bwMode="auto">
            <a:xfrm>
              <a:off x="13905770" y="5594465"/>
              <a:ext cx="131400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Свердловская область"/>
            <p:cNvSpPr>
              <a:spLocks/>
            </p:cNvSpPr>
            <p:nvPr/>
          </p:nvSpPr>
          <p:spPr bwMode="auto">
            <a:xfrm>
              <a:off x="4093269" y="5642118"/>
              <a:ext cx="1087127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Смоленская область"/>
            <p:cNvSpPr>
              <a:spLocks/>
            </p:cNvSpPr>
            <p:nvPr/>
          </p:nvSpPr>
          <p:spPr bwMode="auto">
            <a:xfrm>
              <a:off x="1276193" y="4812955"/>
              <a:ext cx="576650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Ставропольский край"/>
            <p:cNvSpPr>
              <a:spLocks/>
            </p:cNvSpPr>
            <p:nvPr/>
          </p:nvSpPr>
          <p:spPr bwMode="auto">
            <a:xfrm>
              <a:off x="879155" y="7338566"/>
              <a:ext cx="54829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Тамбовская область"/>
            <p:cNvSpPr>
              <a:spLocks/>
            </p:cNvSpPr>
            <p:nvPr/>
          </p:nvSpPr>
          <p:spPr bwMode="auto">
            <a:xfrm>
              <a:off x="1815029" y="5994750"/>
              <a:ext cx="378131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Тверская область"/>
            <p:cNvSpPr>
              <a:spLocks/>
            </p:cNvSpPr>
            <p:nvPr/>
          </p:nvSpPr>
          <p:spPr bwMode="auto">
            <a:xfrm>
              <a:off x="1559791" y="4612813"/>
              <a:ext cx="907515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Томская область"/>
            <p:cNvSpPr>
              <a:spLocks/>
            </p:cNvSpPr>
            <p:nvPr/>
          </p:nvSpPr>
          <p:spPr bwMode="auto">
            <a:xfrm>
              <a:off x="6182443" y="6461750"/>
              <a:ext cx="158815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Тульская область"/>
            <p:cNvSpPr>
              <a:spLocks/>
            </p:cNvSpPr>
            <p:nvPr/>
          </p:nvSpPr>
          <p:spPr bwMode="auto">
            <a:xfrm>
              <a:off x="1625964" y="5489628"/>
              <a:ext cx="321411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Тюменская область"/>
            <p:cNvSpPr>
              <a:spLocks/>
            </p:cNvSpPr>
            <p:nvPr/>
          </p:nvSpPr>
          <p:spPr bwMode="auto">
            <a:xfrm>
              <a:off x="4953517" y="6404566"/>
              <a:ext cx="1210019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Республика Удмуртия"/>
            <p:cNvSpPr>
              <a:spLocks/>
            </p:cNvSpPr>
            <p:nvPr/>
          </p:nvSpPr>
          <p:spPr bwMode="auto">
            <a:xfrm>
              <a:off x="3440993" y="5947097"/>
              <a:ext cx="463211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Ульяновская область"/>
            <p:cNvSpPr>
              <a:spLocks/>
            </p:cNvSpPr>
            <p:nvPr/>
          </p:nvSpPr>
          <p:spPr bwMode="auto">
            <a:xfrm>
              <a:off x="2542932" y="6280669"/>
              <a:ext cx="567197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Хабаровский край"/>
            <p:cNvSpPr>
              <a:spLocks/>
            </p:cNvSpPr>
            <p:nvPr/>
          </p:nvSpPr>
          <p:spPr bwMode="auto">
            <a:xfrm>
              <a:off x="12364886" y="4145813"/>
              <a:ext cx="2126987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ХМАО"/>
            <p:cNvSpPr>
              <a:spLocks/>
            </p:cNvSpPr>
            <p:nvPr/>
          </p:nvSpPr>
          <p:spPr bwMode="auto">
            <a:xfrm>
              <a:off x="4849531" y="5003567"/>
              <a:ext cx="2552385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Челябинская область"/>
            <p:cNvSpPr>
              <a:spLocks/>
            </p:cNvSpPr>
            <p:nvPr/>
          </p:nvSpPr>
          <p:spPr bwMode="auto">
            <a:xfrm>
              <a:off x="3904204" y="6785791"/>
              <a:ext cx="680636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Чеченская республика"/>
            <p:cNvSpPr>
              <a:spLocks/>
            </p:cNvSpPr>
            <p:nvPr/>
          </p:nvSpPr>
          <p:spPr bwMode="auto">
            <a:xfrm>
              <a:off x="1087127" y="8120075"/>
              <a:ext cx="302505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Республика Чувашия"/>
            <p:cNvSpPr>
              <a:spLocks/>
            </p:cNvSpPr>
            <p:nvPr/>
          </p:nvSpPr>
          <p:spPr bwMode="auto">
            <a:xfrm>
              <a:off x="2779264" y="6004281"/>
              <a:ext cx="283598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Чукотский автономный округ"/>
            <p:cNvSpPr>
              <a:spLocks/>
            </p:cNvSpPr>
            <p:nvPr/>
          </p:nvSpPr>
          <p:spPr bwMode="auto">
            <a:xfrm>
              <a:off x="12610671" y="0"/>
              <a:ext cx="2051361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Ямало-Ненецкий автономный округ"/>
            <p:cNvSpPr>
              <a:spLocks/>
            </p:cNvSpPr>
            <p:nvPr/>
          </p:nvSpPr>
          <p:spPr bwMode="auto">
            <a:xfrm>
              <a:off x="5360008" y="3688344"/>
              <a:ext cx="2089174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1D4474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Ярославская область"/>
            <p:cNvSpPr>
              <a:spLocks/>
            </p:cNvSpPr>
            <p:nvPr/>
          </p:nvSpPr>
          <p:spPr bwMode="auto">
            <a:xfrm>
              <a:off x="2278240" y="4936853"/>
              <a:ext cx="406491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4A88D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5397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A88D2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1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11997"/>
              </p:ext>
            </p:extLst>
          </p:nvPr>
        </p:nvGraphicFramePr>
        <p:xfrm>
          <a:off x="2933468" y="1090655"/>
          <a:ext cx="9104243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12709"/>
            <a:ext cx="7959569" cy="556188"/>
          </a:xfrm>
        </p:spPr>
        <p:txBody>
          <a:bodyPr/>
          <a:lstStyle/>
          <a:p>
            <a:r>
              <a:rPr lang="ru-RU" dirty="0"/>
              <a:t>ЕСТЕСТВЕННОЕ ДВИЖЕНИЕ </a:t>
            </a:r>
            <a:r>
              <a:rPr lang="ru-RU" dirty="0" smtClean="0"/>
              <a:t>НАСЕЛЕНИЯ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ТЫСЯЧ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909082" y="5298997"/>
            <a:ext cx="1821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EC91913-085C-4197-B2A6-AC49706A6B08}"/>
              </a:ext>
            </a:extLst>
          </p:cNvPr>
          <p:cNvSpPr/>
          <p:nvPr/>
        </p:nvSpPr>
        <p:spPr>
          <a:xfrm>
            <a:off x="10615348" y="5298997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36A09732-C85B-45D9-9F5E-4EC8C924A94B}"/>
              </a:ext>
            </a:extLst>
          </p:cNvPr>
          <p:cNvSpPr/>
          <p:nvPr/>
        </p:nvSpPr>
        <p:spPr>
          <a:xfrm rot="16200000">
            <a:off x="6479644" y="1894950"/>
            <a:ext cx="183399" cy="650167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411291" y="2595416"/>
            <a:ext cx="2315650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-121,7</a:t>
            </a:r>
            <a:r>
              <a:rPr lang="ru-RU" sz="4800" dirty="0" smtClean="0">
                <a:solidFill>
                  <a:srgbClr val="E1002B"/>
                </a:solidFill>
              </a:rPr>
              <a:t> 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945876" y="3946037"/>
            <a:ext cx="1246478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E1002B"/>
                </a:solidFill>
              </a:rPr>
              <a:t>-</a:t>
            </a:r>
            <a:r>
              <a:rPr lang="ru-RU" sz="4800" b="1" dirty="0" smtClean="0">
                <a:solidFill>
                  <a:srgbClr val="E1002B"/>
                </a:solidFill>
              </a:rPr>
              <a:t>3,3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5737" y="1968490"/>
            <a:ext cx="1726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3254" y="5989718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6829" y="5968028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50210" y="5989718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0739" y="5968028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945138" y="5999497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47356" y="5968028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7" name="Овал 4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" y="713241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4729" y="717594"/>
            <a:ext cx="11156821" cy="771923"/>
          </a:xfrm>
        </p:spPr>
        <p:txBody>
          <a:bodyPr anchor="ctr"/>
          <a:lstStyle/>
          <a:p>
            <a:r>
              <a:rPr lang="ru-RU" spc="-180" dirty="0" smtClean="0"/>
              <a:t>КОЭФФИЦИЕНТ ЕСТЕСТВЕННОГО ПРИРОСТА (УБЫЛИ) НАСЕЛЕНИЯ </a:t>
            </a:r>
            <a:r>
              <a:rPr lang="ru-RU" sz="1600" dirty="0" smtClean="0"/>
              <a:t>НА 1000 ЧЕЛОВЕК НАСЕЛЕНИЯ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1" name="Прямоугольник 10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17250757"/>
              </p:ext>
            </p:extLst>
          </p:nvPr>
        </p:nvGraphicFramePr>
        <p:xfrm>
          <a:off x="1646115" y="1990742"/>
          <a:ext cx="3162138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67669"/>
              </p:ext>
            </p:extLst>
          </p:nvPr>
        </p:nvGraphicFramePr>
        <p:xfrm>
          <a:off x="239097" y="2134918"/>
          <a:ext cx="2088466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466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Чеченская </a:t>
                      </a:r>
                      <a:r>
                        <a:rPr lang="ru-RU" sz="10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Республика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Республика Ингушетия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Республика Тыва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Республика Дагестан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Ямало-</a:t>
                      </a:r>
                      <a:r>
                        <a:rPr lang="en-US" sz="10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000" b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енецкий</a:t>
                      </a:r>
                      <a:r>
                        <a:rPr lang="ru-RU" sz="10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АО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3227183" y="2125494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Группа 216"/>
          <p:cNvGrpSpPr/>
          <p:nvPr/>
        </p:nvGrpSpPr>
        <p:grpSpPr>
          <a:xfrm>
            <a:off x="4197854" y="5874763"/>
            <a:ext cx="1397337" cy="276999"/>
            <a:chOff x="9632569" y="1908316"/>
            <a:chExt cx="1397337" cy="276999"/>
          </a:xfrm>
        </p:grpSpPr>
        <p:sp>
          <p:nvSpPr>
            <p:cNvPr id="218" name="Овал 217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9845607" y="1908316"/>
              <a:ext cx="118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-10,0 до -7,1</a:t>
              </a:r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5598223" y="5874763"/>
            <a:ext cx="1343655" cy="276999"/>
            <a:chOff x="9632569" y="2243262"/>
            <a:chExt cx="1343655" cy="276999"/>
          </a:xfrm>
        </p:grpSpPr>
        <p:sp>
          <p:nvSpPr>
            <p:cNvPr id="221" name="Овал 220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870472" y="2243262"/>
              <a:ext cx="11057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-7,1 до -4,3</a:t>
              </a:r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7102003" y="5874763"/>
            <a:ext cx="1262412" cy="276999"/>
            <a:chOff x="9632569" y="2543590"/>
            <a:chExt cx="1262412" cy="276999"/>
          </a:xfrm>
        </p:grpSpPr>
        <p:sp>
          <p:nvSpPr>
            <p:cNvPr id="224" name="Овал 223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834113" y="2543590"/>
              <a:ext cx="1060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-4,3 до 0,0</a:t>
              </a: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8647972" y="5874763"/>
            <a:ext cx="1214660" cy="276999"/>
            <a:chOff x="9632569" y="2851258"/>
            <a:chExt cx="1214660" cy="276999"/>
          </a:xfrm>
        </p:grpSpPr>
        <p:sp>
          <p:nvSpPr>
            <p:cNvPr id="227" name="Овал 226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9831245" y="2851258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0,0 до 2,5</a:t>
              </a:r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10227944" y="5874763"/>
            <a:ext cx="1288023" cy="276999"/>
            <a:chOff x="9632569" y="3167661"/>
            <a:chExt cx="1288023" cy="276999"/>
          </a:xfrm>
        </p:grpSpPr>
        <p:sp>
          <p:nvSpPr>
            <p:cNvPr id="230" name="Овал 229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9826062" y="3167661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2,5 до 14,5</a:t>
              </a: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232" name="Овал 231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" y="713241"/>
              <a:ext cx="648000" cy="648000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4223066" y="1370933"/>
            <a:ext cx="7790400" cy="4471200"/>
            <a:chOff x="0" y="0"/>
            <a:chExt cx="15655132" cy="9082667"/>
          </a:xfrm>
        </p:grpSpPr>
        <p:sp>
          <p:nvSpPr>
            <p:cNvPr id="122" name="Камчатский край"/>
            <p:cNvSpPr>
              <a:spLocks/>
            </p:cNvSpPr>
            <p:nvPr/>
          </p:nvSpPr>
          <p:spPr bwMode="auto">
            <a:xfrm>
              <a:off x="13584351" y="1686917"/>
              <a:ext cx="2070781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Алтайский край"/>
            <p:cNvSpPr>
              <a:spLocks/>
            </p:cNvSpPr>
            <p:nvPr/>
          </p:nvSpPr>
          <p:spPr bwMode="auto">
            <a:xfrm>
              <a:off x="6295532" y="7919933"/>
              <a:ext cx="1143782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Амурская область"/>
            <p:cNvSpPr>
              <a:spLocks/>
            </p:cNvSpPr>
            <p:nvPr/>
          </p:nvSpPr>
          <p:spPr bwMode="auto">
            <a:xfrm>
              <a:off x="11325198" y="6185363"/>
              <a:ext cx="2051841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Архангельская область"/>
            <p:cNvSpPr>
              <a:spLocks/>
            </p:cNvSpPr>
            <p:nvPr/>
          </p:nvSpPr>
          <p:spPr bwMode="auto">
            <a:xfrm>
              <a:off x="2883128" y="3812242"/>
              <a:ext cx="1494155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Астраханская область"/>
            <p:cNvSpPr>
              <a:spLocks/>
            </p:cNvSpPr>
            <p:nvPr/>
          </p:nvSpPr>
          <p:spPr bwMode="auto">
            <a:xfrm>
              <a:off x="1682527" y="7262321"/>
              <a:ext cx="396704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Белгородская область"/>
            <p:cNvSpPr>
              <a:spLocks/>
            </p:cNvSpPr>
            <p:nvPr/>
          </p:nvSpPr>
          <p:spPr bwMode="auto">
            <a:xfrm>
              <a:off x="1105903" y="5956628"/>
              <a:ext cx="339885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Брянская область"/>
            <p:cNvSpPr>
              <a:spLocks/>
            </p:cNvSpPr>
            <p:nvPr/>
          </p:nvSpPr>
          <p:spPr bwMode="auto">
            <a:xfrm>
              <a:off x="1020677" y="5251363"/>
              <a:ext cx="462989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Владимирская область"/>
            <p:cNvSpPr>
              <a:spLocks/>
            </p:cNvSpPr>
            <p:nvPr/>
          </p:nvSpPr>
          <p:spPr bwMode="auto">
            <a:xfrm>
              <a:off x="2202336" y="5308547"/>
              <a:ext cx="406174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Волгоградская область"/>
            <p:cNvSpPr>
              <a:spLocks/>
            </p:cNvSpPr>
            <p:nvPr/>
          </p:nvSpPr>
          <p:spPr bwMode="auto">
            <a:xfrm>
              <a:off x="1436318" y="6518934"/>
              <a:ext cx="860714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Вологодская область"/>
            <p:cNvSpPr>
              <a:spLocks/>
            </p:cNvSpPr>
            <p:nvPr/>
          </p:nvSpPr>
          <p:spPr bwMode="auto">
            <a:xfrm>
              <a:off x="2325441" y="4384078"/>
              <a:ext cx="1238477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Воронежская область"/>
            <p:cNvSpPr>
              <a:spLocks/>
            </p:cNvSpPr>
            <p:nvPr/>
          </p:nvSpPr>
          <p:spPr bwMode="auto">
            <a:xfrm>
              <a:off x="1352112" y="6051934"/>
              <a:ext cx="576624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Еврейская автономная область"/>
            <p:cNvSpPr>
              <a:spLocks/>
            </p:cNvSpPr>
            <p:nvPr/>
          </p:nvSpPr>
          <p:spPr bwMode="auto">
            <a:xfrm>
              <a:off x="13367570" y="7281382"/>
              <a:ext cx="491399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Забайкальский край"/>
            <p:cNvSpPr>
              <a:spLocks/>
            </p:cNvSpPr>
            <p:nvPr/>
          </p:nvSpPr>
          <p:spPr bwMode="auto">
            <a:xfrm>
              <a:off x="10313990" y="6490342"/>
              <a:ext cx="1512075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Костромская область"/>
            <p:cNvSpPr>
              <a:spLocks/>
            </p:cNvSpPr>
            <p:nvPr/>
          </p:nvSpPr>
          <p:spPr bwMode="auto">
            <a:xfrm>
              <a:off x="2552711" y="5184649"/>
              <a:ext cx="859694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Иркутская область"/>
            <p:cNvSpPr>
              <a:spLocks/>
            </p:cNvSpPr>
            <p:nvPr/>
          </p:nvSpPr>
          <p:spPr bwMode="auto">
            <a:xfrm>
              <a:off x="8584114" y="5623057"/>
              <a:ext cx="2475936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Кабардино-Балкарская республика"/>
            <p:cNvSpPr>
              <a:spLocks/>
            </p:cNvSpPr>
            <p:nvPr/>
          </p:nvSpPr>
          <p:spPr bwMode="auto">
            <a:xfrm>
              <a:off x="793407" y="7834157"/>
              <a:ext cx="321966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Калининградская область"/>
            <p:cNvSpPr>
              <a:spLocks/>
            </p:cNvSpPr>
            <p:nvPr/>
          </p:nvSpPr>
          <p:spPr bwMode="auto">
            <a:xfrm>
              <a:off x="444051" y="3840834"/>
              <a:ext cx="284087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Калужская область"/>
            <p:cNvSpPr>
              <a:spLocks/>
            </p:cNvSpPr>
            <p:nvPr/>
          </p:nvSpPr>
          <p:spPr bwMode="auto">
            <a:xfrm>
              <a:off x="1436318" y="5251363"/>
              <a:ext cx="45454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Карачаево-Черкесская республика"/>
            <p:cNvSpPr>
              <a:spLocks/>
            </p:cNvSpPr>
            <p:nvPr/>
          </p:nvSpPr>
          <p:spPr bwMode="auto">
            <a:xfrm>
              <a:off x="623973" y="7605423"/>
              <a:ext cx="273600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Кемеровская область"/>
            <p:cNvSpPr>
              <a:spLocks/>
            </p:cNvSpPr>
            <p:nvPr/>
          </p:nvSpPr>
          <p:spPr bwMode="auto">
            <a:xfrm>
              <a:off x="7203592" y="7471994"/>
              <a:ext cx="548217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Кировская область"/>
            <p:cNvSpPr>
              <a:spLocks/>
            </p:cNvSpPr>
            <p:nvPr/>
          </p:nvSpPr>
          <p:spPr bwMode="auto">
            <a:xfrm>
              <a:off x="3091458" y="5203710"/>
              <a:ext cx="992268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Ивановская область"/>
            <p:cNvSpPr>
              <a:spLocks/>
            </p:cNvSpPr>
            <p:nvPr/>
          </p:nvSpPr>
          <p:spPr bwMode="auto">
            <a:xfrm>
              <a:off x="2391728" y="5337139"/>
              <a:ext cx="462991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Краснодарский край"/>
            <p:cNvSpPr>
              <a:spLocks noEditPoints="1"/>
            </p:cNvSpPr>
            <p:nvPr/>
          </p:nvSpPr>
          <p:spPr bwMode="auto">
            <a:xfrm>
              <a:off x="415642" y="6890627"/>
              <a:ext cx="605035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Красноярский край"/>
            <p:cNvSpPr>
              <a:spLocks/>
            </p:cNvSpPr>
            <p:nvPr/>
          </p:nvSpPr>
          <p:spPr bwMode="auto">
            <a:xfrm>
              <a:off x="7042610" y="2668569"/>
              <a:ext cx="2543242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Курганская область"/>
            <p:cNvSpPr>
              <a:spLocks/>
            </p:cNvSpPr>
            <p:nvPr/>
          </p:nvSpPr>
          <p:spPr bwMode="auto">
            <a:xfrm>
              <a:off x="4470961" y="6871566"/>
              <a:ext cx="78495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Курская область"/>
            <p:cNvSpPr>
              <a:spLocks/>
            </p:cNvSpPr>
            <p:nvPr/>
          </p:nvSpPr>
          <p:spPr bwMode="auto">
            <a:xfrm>
              <a:off x="1105903" y="5661179"/>
              <a:ext cx="444050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Ленинградская область"/>
            <p:cNvSpPr>
              <a:spLocks/>
            </p:cNvSpPr>
            <p:nvPr/>
          </p:nvSpPr>
          <p:spPr bwMode="auto">
            <a:xfrm>
              <a:off x="1815102" y="3859895"/>
              <a:ext cx="869165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Липецкая область"/>
            <p:cNvSpPr>
              <a:spLocks/>
            </p:cNvSpPr>
            <p:nvPr/>
          </p:nvSpPr>
          <p:spPr bwMode="auto">
            <a:xfrm>
              <a:off x="1521545" y="5832730"/>
              <a:ext cx="407192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Магаданская область"/>
            <p:cNvSpPr>
              <a:spLocks/>
            </p:cNvSpPr>
            <p:nvPr/>
          </p:nvSpPr>
          <p:spPr bwMode="auto">
            <a:xfrm>
              <a:off x="12734127" y="2458896"/>
              <a:ext cx="1417381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г. Москва"/>
            <p:cNvSpPr>
              <a:spLocks/>
            </p:cNvSpPr>
            <p:nvPr/>
          </p:nvSpPr>
          <p:spPr bwMode="auto">
            <a:xfrm>
              <a:off x="2003475" y="5337139"/>
              <a:ext cx="10416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6" name="Московская область"/>
            <p:cNvSpPr>
              <a:spLocks noEditPoints="1"/>
            </p:cNvSpPr>
            <p:nvPr/>
          </p:nvSpPr>
          <p:spPr bwMode="auto">
            <a:xfrm>
              <a:off x="1815102" y="5117935"/>
              <a:ext cx="4914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Мурманская область"/>
            <p:cNvSpPr>
              <a:spLocks/>
            </p:cNvSpPr>
            <p:nvPr/>
          </p:nvSpPr>
          <p:spPr bwMode="auto">
            <a:xfrm>
              <a:off x="3204073" y="2725753"/>
              <a:ext cx="813366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Ненецкий автономный округ"/>
            <p:cNvSpPr>
              <a:spLocks/>
            </p:cNvSpPr>
            <p:nvPr/>
          </p:nvSpPr>
          <p:spPr bwMode="auto">
            <a:xfrm>
              <a:off x="4102665" y="3650221"/>
              <a:ext cx="1786694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Нижегородская область"/>
            <p:cNvSpPr>
              <a:spLocks/>
            </p:cNvSpPr>
            <p:nvPr/>
          </p:nvSpPr>
          <p:spPr bwMode="auto">
            <a:xfrm>
              <a:off x="2382258" y="5575404"/>
              <a:ext cx="878633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Новгородская область"/>
            <p:cNvSpPr>
              <a:spLocks/>
            </p:cNvSpPr>
            <p:nvPr/>
          </p:nvSpPr>
          <p:spPr bwMode="auto">
            <a:xfrm>
              <a:off x="1701467" y="4298303"/>
              <a:ext cx="661852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Новосибирская область"/>
            <p:cNvSpPr>
              <a:spLocks/>
            </p:cNvSpPr>
            <p:nvPr/>
          </p:nvSpPr>
          <p:spPr bwMode="auto">
            <a:xfrm>
              <a:off x="6050342" y="7214668"/>
              <a:ext cx="1162720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Омская область"/>
            <p:cNvSpPr>
              <a:spLocks/>
            </p:cNvSpPr>
            <p:nvPr/>
          </p:nvSpPr>
          <p:spPr bwMode="auto">
            <a:xfrm>
              <a:off x="5521064" y="6814382"/>
              <a:ext cx="717651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Оренбургская область"/>
            <p:cNvSpPr>
              <a:spLocks/>
            </p:cNvSpPr>
            <p:nvPr/>
          </p:nvSpPr>
          <p:spPr bwMode="auto">
            <a:xfrm>
              <a:off x="2911536" y="6738138"/>
              <a:ext cx="1181659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Орловская область"/>
            <p:cNvSpPr>
              <a:spLocks/>
            </p:cNvSpPr>
            <p:nvPr/>
          </p:nvSpPr>
          <p:spPr bwMode="auto">
            <a:xfrm>
              <a:off x="1342643" y="5556343"/>
              <a:ext cx="33041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Пензенская область"/>
            <p:cNvSpPr>
              <a:spLocks/>
            </p:cNvSpPr>
            <p:nvPr/>
          </p:nvSpPr>
          <p:spPr bwMode="auto">
            <a:xfrm>
              <a:off x="2164458" y="6090056"/>
              <a:ext cx="453522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Пермский край"/>
            <p:cNvSpPr>
              <a:spLocks/>
            </p:cNvSpPr>
            <p:nvPr/>
          </p:nvSpPr>
          <p:spPr bwMode="auto">
            <a:xfrm>
              <a:off x="3772248" y="5499159"/>
              <a:ext cx="973330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Приморский край"/>
            <p:cNvSpPr>
              <a:spLocks/>
            </p:cNvSpPr>
            <p:nvPr/>
          </p:nvSpPr>
          <p:spPr bwMode="auto">
            <a:xfrm>
              <a:off x="13906316" y="6966872"/>
              <a:ext cx="652383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Псковская область"/>
            <p:cNvSpPr>
              <a:spLocks/>
            </p:cNvSpPr>
            <p:nvPr/>
          </p:nvSpPr>
          <p:spPr bwMode="auto">
            <a:xfrm>
              <a:off x="1379501" y="4060037"/>
              <a:ext cx="464009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Республика Адыгея"/>
            <p:cNvSpPr>
              <a:spLocks/>
            </p:cNvSpPr>
            <p:nvPr/>
          </p:nvSpPr>
          <p:spPr bwMode="auto">
            <a:xfrm>
              <a:off x="586094" y="7214668"/>
              <a:ext cx="197843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0" name="Республика Алтай"/>
            <p:cNvSpPr>
              <a:spLocks/>
            </p:cNvSpPr>
            <p:nvPr/>
          </p:nvSpPr>
          <p:spPr bwMode="auto">
            <a:xfrm>
              <a:off x="7052079" y="8358341"/>
              <a:ext cx="747079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Республика Башкортостан"/>
            <p:cNvSpPr>
              <a:spLocks/>
            </p:cNvSpPr>
            <p:nvPr/>
          </p:nvSpPr>
          <p:spPr bwMode="auto">
            <a:xfrm>
              <a:off x="3431343" y="6461750"/>
              <a:ext cx="832305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Республика Бурятия"/>
            <p:cNvSpPr>
              <a:spLocks/>
            </p:cNvSpPr>
            <p:nvPr/>
          </p:nvSpPr>
          <p:spPr bwMode="auto">
            <a:xfrm>
              <a:off x="9009226" y="6785791"/>
              <a:ext cx="2098172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Республика Дагестан"/>
            <p:cNvSpPr>
              <a:spLocks/>
            </p:cNvSpPr>
            <p:nvPr/>
          </p:nvSpPr>
          <p:spPr bwMode="auto">
            <a:xfrm>
              <a:off x="1096434" y="7919933"/>
              <a:ext cx="444050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Республика Ингушетия"/>
            <p:cNvSpPr>
              <a:spLocks/>
            </p:cNvSpPr>
            <p:nvPr/>
          </p:nvSpPr>
          <p:spPr bwMode="auto">
            <a:xfrm>
              <a:off x="1049086" y="8062892"/>
              <a:ext cx="236739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Калмыкия"/>
            <p:cNvSpPr>
              <a:spLocks/>
            </p:cNvSpPr>
            <p:nvPr/>
          </p:nvSpPr>
          <p:spPr bwMode="auto">
            <a:xfrm>
              <a:off x="1096434" y="7233729"/>
              <a:ext cx="766016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Республика Карелия"/>
            <p:cNvSpPr>
              <a:spLocks/>
            </p:cNvSpPr>
            <p:nvPr/>
          </p:nvSpPr>
          <p:spPr bwMode="auto">
            <a:xfrm>
              <a:off x="2297032" y="3145099"/>
              <a:ext cx="1086963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Республика Коми"/>
            <p:cNvSpPr>
              <a:spLocks/>
            </p:cNvSpPr>
            <p:nvPr/>
          </p:nvSpPr>
          <p:spPr bwMode="auto">
            <a:xfrm>
              <a:off x="3611265" y="4326894"/>
              <a:ext cx="2268624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Республика Марий Эл"/>
            <p:cNvSpPr>
              <a:spLocks/>
            </p:cNvSpPr>
            <p:nvPr/>
          </p:nvSpPr>
          <p:spPr bwMode="auto">
            <a:xfrm>
              <a:off x="2902067" y="5842261"/>
              <a:ext cx="462989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Республика Мордовия"/>
            <p:cNvSpPr>
              <a:spLocks/>
            </p:cNvSpPr>
            <p:nvPr/>
          </p:nvSpPr>
          <p:spPr bwMode="auto">
            <a:xfrm>
              <a:off x="2249684" y="5908975"/>
              <a:ext cx="519809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Республика Саха (Якутия)"/>
            <p:cNvSpPr>
              <a:spLocks/>
            </p:cNvSpPr>
            <p:nvPr/>
          </p:nvSpPr>
          <p:spPr bwMode="auto">
            <a:xfrm>
              <a:off x="9151269" y="1944243"/>
              <a:ext cx="3913274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Северная Осетия-Алания"/>
            <p:cNvSpPr>
              <a:spLocks/>
            </p:cNvSpPr>
            <p:nvPr/>
          </p:nvSpPr>
          <p:spPr bwMode="auto">
            <a:xfrm>
              <a:off x="878633" y="8043831"/>
              <a:ext cx="189392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Республика Татарстан"/>
            <p:cNvSpPr>
              <a:spLocks/>
            </p:cNvSpPr>
            <p:nvPr/>
          </p:nvSpPr>
          <p:spPr bwMode="auto">
            <a:xfrm>
              <a:off x="2845249" y="6137709"/>
              <a:ext cx="822833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Республика Тыва"/>
            <p:cNvSpPr>
              <a:spLocks/>
            </p:cNvSpPr>
            <p:nvPr/>
          </p:nvSpPr>
          <p:spPr bwMode="auto">
            <a:xfrm>
              <a:off x="7713932" y="8072422"/>
              <a:ext cx="1323703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Республика Хакасия"/>
            <p:cNvSpPr>
              <a:spLocks/>
            </p:cNvSpPr>
            <p:nvPr/>
          </p:nvSpPr>
          <p:spPr bwMode="auto">
            <a:xfrm>
              <a:off x="7581357" y="7757912"/>
              <a:ext cx="510338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5" name="Ростовская область"/>
            <p:cNvSpPr>
              <a:spLocks/>
            </p:cNvSpPr>
            <p:nvPr/>
          </p:nvSpPr>
          <p:spPr bwMode="auto">
            <a:xfrm>
              <a:off x="869164" y="6585648"/>
              <a:ext cx="766016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Рязанская область"/>
            <p:cNvSpPr>
              <a:spLocks/>
            </p:cNvSpPr>
            <p:nvPr/>
          </p:nvSpPr>
          <p:spPr bwMode="auto">
            <a:xfrm>
              <a:off x="1862449" y="5670710"/>
              <a:ext cx="519809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Самарская область"/>
            <p:cNvSpPr>
              <a:spLocks/>
            </p:cNvSpPr>
            <p:nvPr/>
          </p:nvSpPr>
          <p:spPr bwMode="auto">
            <a:xfrm>
              <a:off x="2722145" y="6576117"/>
              <a:ext cx="595563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г. Санкт-Петербург"/>
            <p:cNvSpPr>
              <a:spLocks/>
            </p:cNvSpPr>
            <p:nvPr/>
          </p:nvSpPr>
          <p:spPr bwMode="auto">
            <a:xfrm>
              <a:off x="2050823" y="4060037"/>
              <a:ext cx="17992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Саратовская область"/>
            <p:cNvSpPr>
              <a:spLocks/>
            </p:cNvSpPr>
            <p:nvPr/>
          </p:nvSpPr>
          <p:spPr bwMode="auto">
            <a:xfrm>
              <a:off x="1947676" y="6385505"/>
              <a:ext cx="916513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Сахалинская область"/>
            <p:cNvSpPr>
              <a:spLocks/>
            </p:cNvSpPr>
            <p:nvPr/>
          </p:nvSpPr>
          <p:spPr bwMode="auto">
            <a:xfrm>
              <a:off x="13906316" y="5594465"/>
              <a:ext cx="1314234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Свердловская область"/>
            <p:cNvSpPr>
              <a:spLocks/>
            </p:cNvSpPr>
            <p:nvPr/>
          </p:nvSpPr>
          <p:spPr bwMode="auto">
            <a:xfrm>
              <a:off x="4093196" y="5642118"/>
              <a:ext cx="1086963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Смоленская область"/>
            <p:cNvSpPr>
              <a:spLocks/>
            </p:cNvSpPr>
            <p:nvPr/>
          </p:nvSpPr>
          <p:spPr bwMode="auto">
            <a:xfrm>
              <a:off x="1276356" y="4812955"/>
              <a:ext cx="576624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Ставропольский край"/>
            <p:cNvSpPr>
              <a:spLocks/>
            </p:cNvSpPr>
            <p:nvPr/>
          </p:nvSpPr>
          <p:spPr bwMode="auto">
            <a:xfrm>
              <a:off x="878633" y="7338566"/>
              <a:ext cx="548215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4" name="Тамбовская область"/>
            <p:cNvSpPr>
              <a:spLocks/>
            </p:cNvSpPr>
            <p:nvPr/>
          </p:nvSpPr>
          <p:spPr bwMode="auto">
            <a:xfrm>
              <a:off x="1815102" y="5994750"/>
              <a:ext cx="377765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Тверская область"/>
            <p:cNvSpPr>
              <a:spLocks/>
            </p:cNvSpPr>
            <p:nvPr/>
          </p:nvSpPr>
          <p:spPr bwMode="auto">
            <a:xfrm>
              <a:off x="1559423" y="4612813"/>
              <a:ext cx="908061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Томская область"/>
            <p:cNvSpPr>
              <a:spLocks/>
            </p:cNvSpPr>
            <p:nvPr/>
          </p:nvSpPr>
          <p:spPr bwMode="auto">
            <a:xfrm>
              <a:off x="6182916" y="6461750"/>
              <a:ext cx="1587833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Тульская область"/>
            <p:cNvSpPr>
              <a:spLocks/>
            </p:cNvSpPr>
            <p:nvPr/>
          </p:nvSpPr>
          <p:spPr bwMode="auto">
            <a:xfrm>
              <a:off x="1625710" y="5489628"/>
              <a:ext cx="321966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Тюменская область"/>
            <p:cNvSpPr>
              <a:spLocks/>
            </p:cNvSpPr>
            <p:nvPr/>
          </p:nvSpPr>
          <p:spPr bwMode="auto">
            <a:xfrm>
              <a:off x="4953909" y="6404566"/>
              <a:ext cx="1210068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Республика Удмуртия"/>
            <p:cNvSpPr>
              <a:spLocks/>
            </p:cNvSpPr>
            <p:nvPr/>
          </p:nvSpPr>
          <p:spPr bwMode="auto">
            <a:xfrm>
              <a:off x="3440813" y="5947097"/>
              <a:ext cx="462991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Ульяновская область"/>
            <p:cNvSpPr>
              <a:spLocks/>
            </p:cNvSpPr>
            <p:nvPr/>
          </p:nvSpPr>
          <p:spPr bwMode="auto">
            <a:xfrm>
              <a:off x="2543241" y="6280669"/>
              <a:ext cx="567157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Хабаровский край"/>
            <p:cNvSpPr>
              <a:spLocks/>
            </p:cNvSpPr>
            <p:nvPr/>
          </p:nvSpPr>
          <p:spPr bwMode="auto">
            <a:xfrm>
              <a:off x="12364813" y="4145813"/>
              <a:ext cx="2127599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ХМАО"/>
            <p:cNvSpPr>
              <a:spLocks/>
            </p:cNvSpPr>
            <p:nvPr/>
          </p:nvSpPr>
          <p:spPr bwMode="auto">
            <a:xfrm>
              <a:off x="4849744" y="5003567"/>
              <a:ext cx="255271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Челябинская область"/>
            <p:cNvSpPr>
              <a:spLocks/>
            </p:cNvSpPr>
            <p:nvPr/>
          </p:nvSpPr>
          <p:spPr bwMode="auto">
            <a:xfrm>
              <a:off x="3903804" y="6785791"/>
              <a:ext cx="680792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Чеченская республика"/>
            <p:cNvSpPr>
              <a:spLocks/>
            </p:cNvSpPr>
            <p:nvPr/>
          </p:nvSpPr>
          <p:spPr bwMode="auto">
            <a:xfrm>
              <a:off x="1086964" y="8120075"/>
              <a:ext cx="302006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Республика Чувашия"/>
            <p:cNvSpPr>
              <a:spLocks/>
            </p:cNvSpPr>
            <p:nvPr/>
          </p:nvSpPr>
          <p:spPr bwMode="auto">
            <a:xfrm>
              <a:off x="2778962" y="6004281"/>
              <a:ext cx="284087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Чукотский автономный округ"/>
            <p:cNvSpPr>
              <a:spLocks/>
            </p:cNvSpPr>
            <p:nvPr/>
          </p:nvSpPr>
          <p:spPr bwMode="auto">
            <a:xfrm>
              <a:off x="12611022" y="0"/>
              <a:ext cx="2051842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Ямало-Ненецкий автономный округ"/>
            <p:cNvSpPr>
              <a:spLocks/>
            </p:cNvSpPr>
            <p:nvPr/>
          </p:nvSpPr>
          <p:spPr bwMode="auto">
            <a:xfrm>
              <a:off x="5360081" y="3688344"/>
              <a:ext cx="2088703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Ярославская область"/>
            <p:cNvSpPr>
              <a:spLocks/>
            </p:cNvSpPr>
            <p:nvPr/>
          </p:nvSpPr>
          <p:spPr bwMode="auto">
            <a:xfrm>
              <a:off x="2278093" y="4936853"/>
              <a:ext cx="406174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5112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BA8DF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89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23293"/>
            <a:ext cx="10702769" cy="553559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ТЫСЯЧ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465106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338,3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69" name="Текст 3">
            <a:extLst>
              <a:ext uri="{FF2B5EF4-FFF2-40B4-BE49-F238E27FC236}">
                <a16:creationId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945876" y="3946037"/>
            <a:ext cx="1246478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9,3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0" name="Текст 3">
            <a:extLst>
              <a:ext uri="{FF2B5EF4-FFF2-40B4-BE49-F238E27FC236}">
                <a16:creationId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71" name="Текст 3">
            <a:extLst>
              <a:ext uri="{FF2B5EF4-FFF2-40B4-BE49-F238E27FC236}">
                <a16:creationId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-6,1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05551" y="5392206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5739" y="1968490"/>
            <a:ext cx="1726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36776" y="665989"/>
            <a:ext cx="720000" cy="720000"/>
            <a:chOff x="11084702" y="505818"/>
            <a:chExt cx="864000" cy="864000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702" y="577818"/>
              <a:ext cx="720000" cy="720000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11084702" y="505818"/>
              <a:ext cx="864000" cy="864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9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7329" y="879161"/>
            <a:ext cx="10696778" cy="83633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КОЭФФИЦИЕНТ РОЖДАЕМОСТИ 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НА 1000 ЧЕЛОВЕК НАСЕЛЕНИЯ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5" name="Группа 4"/>
          <p:cNvGrpSpPr/>
          <p:nvPr/>
        </p:nvGrpSpPr>
        <p:grpSpPr>
          <a:xfrm>
            <a:off x="4178970" y="5876008"/>
            <a:ext cx="1229022" cy="276999"/>
            <a:chOff x="9632569" y="1908316"/>
            <a:chExt cx="1229022" cy="276999"/>
          </a:xfrm>
        </p:grpSpPr>
        <p:sp>
          <p:nvSpPr>
            <p:cNvPr id="122" name="Овал 121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845607" y="1908316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6,7 до 8,2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1288" y="5876008"/>
            <a:ext cx="1253887" cy="276999"/>
            <a:chOff x="9632569" y="2243262"/>
            <a:chExt cx="1253887" cy="276999"/>
          </a:xfrm>
        </p:grpSpPr>
        <p:sp>
          <p:nvSpPr>
            <p:cNvPr id="123" name="Овал 122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699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70472" y="2243262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8,2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9,7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868471" y="5876008"/>
            <a:ext cx="1287611" cy="276999"/>
            <a:chOff x="9632569" y="2543590"/>
            <a:chExt cx="1287611" cy="276999"/>
          </a:xfrm>
        </p:grpSpPr>
        <p:sp>
          <p:nvSpPr>
            <p:cNvPr id="124" name="Овал 123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834113" y="2543590"/>
              <a:ext cx="1086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9,7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11,2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759378" y="5876008"/>
            <a:ext cx="1363290" cy="276999"/>
            <a:chOff x="9632569" y="2851258"/>
            <a:chExt cx="1363290" cy="276999"/>
          </a:xfrm>
        </p:grpSpPr>
        <p:sp>
          <p:nvSpPr>
            <p:cNvPr id="125" name="Овал 12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1A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831245" y="2851258"/>
              <a:ext cx="1164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11,2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18,8</a:t>
              </a:r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26336"/>
              </p:ext>
            </p:extLst>
          </p:nvPr>
        </p:nvGraphicFramePr>
        <p:xfrm>
          <a:off x="247409" y="2112557"/>
          <a:ext cx="2080935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0935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Алтай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20" name="Диаграмма 119"/>
          <p:cNvGraphicFramePr/>
          <p:nvPr>
            <p:extLst>
              <p:ext uri="{D42A27DB-BD31-4B8C-83A1-F6EECF244321}">
                <p14:modId xmlns:p14="http://schemas.microsoft.com/office/powerpoint/2010/main" val="4201221820"/>
              </p:ext>
            </p:extLst>
          </p:nvPr>
        </p:nvGraphicFramePr>
        <p:xfrm>
          <a:off x="2257299" y="1968381"/>
          <a:ext cx="2582975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1" name="Прямая соединительная линия 120"/>
          <p:cNvCxnSpPr/>
          <p:nvPr/>
        </p:nvCxnSpPr>
        <p:spPr>
          <a:xfrm>
            <a:off x="2386678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11084702" y="505818"/>
            <a:chExt cx="864000" cy="864000"/>
          </a:xfrm>
        </p:grpSpPr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702" y="577818"/>
              <a:ext cx="720000" cy="720000"/>
            </a:xfrm>
            <a:prstGeom prst="rect">
              <a:avLst/>
            </a:prstGeom>
          </p:spPr>
        </p:pic>
        <p:sp>
          <p:nvSpPr>
            <p:cNvPr id="134" name="Овал 133"/>
            <p:cNvSpPr/>
            <p:nvPr/>
          </p:nvSpPr>
          <p:spPr>
            <a:xfrm>
              <a:off x="11084702" y="505818"/>
              <a:ext cx="864000" cy="864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4224164" y="1372793"/>
            <a:ext cx="7790400" cy="4471200"/>
            <a:chOff x="0" y="0"/>
            <a:chExt cx="15771674" cy="9082667"/>
          </a:xfrm>
        </p:grpSpPr>
        <p:sp>
          <p:nvSpPr>
            <p:cNvPr id="220" name="Камчатский край"/>
            <p:cNvSpPr>
              <a:spLocks/>
            </p:cNvSpPr>
            <p:nvPr/>
          </p:nvSpPr>
          <p:spPr bwMode="auto">
            <a:xfrm>
              <a:off x="13687446" y="1686917"/>
              <a:ext cx="2084228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Алтайский край"/>
            <p:cNvSpPr>
              <a:spLocks/>
            </p:cNvSpPr>
            <p:nvPr/>
          </p:nvSpPr>
          <p:spPr bwMode="auto">
            <a:xfrm>
              <a:off x="6344838" y="7919933"/>
              <a:ext cx="1152747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Амурская область"/>
            <p:cNvSpPr>
              <a:spLocks/>
            </p:cNvSpPr>
            <p:nvPr/>
          </p:nvSpPr>
          <p:spPr bwMode="auto">
            <a:xfrm>
              <a:off x="11410363" y="6185363"/>
              <a:ext cx="2065288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Архангельская область"/>
            <p:cNvSpPr>
              <a:spLocks/>
            </p:cNvSpPr>
            <p:nvPr/>
          </p:nvSpPr>
          <p:spPr bwMode="auto">
            <a:xfrm>
              <a:off x="2905540" y="3812242"/>
              <a:ext cx="150312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Астраханская область"/>
            <p:cNvSpPr>
              <a:spLocks/>
            </p:cNvSpPr>
            <p:nvPr/>
          </p:nvSpPr>
          <p:spPr bwMode="auto">
            <a:xfrm>
              <a:off x="1695975" y="7262321"/>
              <a:ext cx="401186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Белгородская область"/>
            <p:cNvSpPr>
              <a:spLocks/>
            </p:cNvSpPr>
            <p:nvPr/>
          </p:nvSpPr>
          <p:spPr bwMode="auto">
            <a:xfrm>
              <a:off x="1114868" y="5956628"/>
              <a:ext cx="344368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6" name="Брянская область"/>
            <p:cNvSpPr>
              <a:spLocks/>
            </p:cNvSpPr>
            <p:nvPr/>
          </p:nvSpPr>
          <p:spPr bwMode="auto">
            <a:xfrm>
              <a:off x="1029642" y="5251363"/>
              <a:ext cx="467472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Владимирская область"/>
            <p:cNvSpPr>
              <a:spLocks/>
            </p:cNvSpPr>
            <p:nvPr/>
          </p:nvSpPr>
          <p:spPr bwMode="auto">
            <a:xfrm>
              <a:off x="2220266" y="5308547"/>
              <a:ext cx="410656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8" name="Волгоградская область"/>
            <p:cNvSpPr>
              <a:spLocks/>
            </p:cNvSpPr>
            <p:nvPr/>
          </p:nvSpPr>
          <p:spPr bwMode="auto">
            <a:xfrm>
              <a:off x="1449766" y="6518934"/>
              <a:ext cx="865196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Вологодская область"/>
            <p:cNvSpPr>
              <a:spLocks/>
            </p:cNvSpPr>
            <p:nvPr/>
          </p:nvSpPr>
          <p:spPr bwMode="auto">
            <a:xfrm>
              <a:off x="2343371" y="4384078"/>
              <a:ext cx="1247442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Воронежская область"/>
            <p:cNvSpPr>
              <a:spLocks/>
            </p:cNvSpPr>
            <p:nvPr/>
          </p:nvSpPr>
          <p:spPr bwMode="auto">
            <a:xfrm>
              <a:off x="1361077" y="6051934"/>
              <a:ext cx="581107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Еврейская автономная область"/>
            <p:cNvSpPr>
              <a:spLocks/>
            </p:cNvSpPr>
            <p:nvPr/>
          </p:nvSpPr>
          <p:spPr bwMode="auto">
            <a:xfrm>
              <a:off x="13466182" y="7281382"/>
              <a:ext cx="495882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2" name="Забайкальский край"/>
            <p:cNvSpPr>
              <a:spLocks/>
            </p:cNvSpPr>
            <p:nvPr/>
          </p:nvSpPr>
          <p:spPr bwMode="auto">
            <a:xfrm>
              <a:off x="10390190" y="6490342"/>
              <a:ext cx="1525523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Костромская область"/>
            <p:cNvSpPr>
              <a:spLocks/>
            </p:cNvSpPr>
            <p:nvPr/>
          </p:nvSpPr>
          <p:spPr bwMode="auto">
            <a:xfrm>
              <a:off x="2570641" y="5184649"/>
              <a:ext cx="868659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Иркутская область"/>
            <p:cNvSpPr>
              <a:spLocks/>
            </p:cNvSpPr>
            <p:nvPr/>
          </p:nvSpPr>
          <p:spPr bwMode="auto">
            <a:xfrm>
              <a:off x="8646867" y="5623057"/>
              <a:ext cx="2498348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Кабардино-Балкарская республика"/>
            <p:cNvSpPr>
              <a:spLocks/>
            </p:cNvSpPr>
            <p:nvPr/>
          </p:nvSpPr>
          <p:spPr bwMode="auto">
            <a:xfrm>
              <a:off x="802372" y="7834157"/>
              <a:ext cx="321966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Калининградская область"/>
            <p:cNvSpPr>
              <a:spLocks/>
            </p:cNvSpPr>
            <p:nvPr/>
          </p:nvSpPr>
          <p:spPr bwMode="auto">
            <a:xfrm>
              <a:off x="448534" y="3840834"/>
              <a:ext cx="284087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7" name="Калужская область"/>
            <p:cNvSpPr>
              <a:spLocks/>
            </p:cNvSpPr>
            <p:nvPr/>
          </p:nvSpPr>
          <p:spPr bwMode="auto">
            <a:xfrm>
              <a:off x="1449766" y="5251363"/>
              <a:ext cx="45454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Карачаево-Черкесская республика"/>
            <p:cNvSpPr>
              <a:spLocks/>
            </p:cNvSpPr>
            <p:nvPr/>
          </p:nvSpPr>
          <p:spPr bwMode="auto">
            <a:xfrm>
              <a:off x="628456" y="7605423"/>
              <a:ext cx="278082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9" name="Кемеровская область"/>
            <p:cNvSpPr>
              <a:spLocks/>
            </p:cNvSpPr>
            <p:nvPr/>
          </p:nvSpPr>
          <p:spPr bwMode="auto">
            <a:xfrm>
              <a:off x="7257381" y="7471994"/>
              <a:ext cx="552699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Кировская область"/>
            <p:cNvSpPr>
              <a:spLocks/>
            </p:cNvSpPr>
            <p:nvPr/>
          </p:nvSpPr>
          <p:spPr bwMode="auto">
            <a:xfrm>
              <a:off x="3113870" y="5203710"/>
              <a:ext cx="1001233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Ивановская область"/>
            <p:cNvSpPr>
              <a:spLocks/>
            </p:cNvSpPr>
            <p:nvPr/>
          </p:nvSpPr>
          <p:spPr bwMode="auto">
            <a:xfrm>
              <a:off x="2409658" y="5337139"/>
              <a:ext cx="467473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2" name="Краснодарский край"/>
            <p:cNvSpPr>
              <a:spLocks noEditPoints="1"/>
            </p:cNvSpPr>
            <p:nvPr/>
          </p:nvSpPr>
          <p:spPr bwMode="auto">
            <a:xfrm>
              <a:off x="420125" y="6890627"/>
              <a:ext cx="609517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Красноярский край"/>
            <p:cNvSpPr>
              <a:spLocks/>
            </p:cNvSpPr>
            <p:nvPr/>
          </p:nvSpPr>
          <p:spPr bwMode="auto">
            <a:xfrm>
              <a:off x="7096399" y="2668569"/>
              <a:ext cx="2561171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4" name="Курганская область"/>
            <p:cNvSpPr>
              <a:spLocks/>
            </p:cNvSpPr>
            <p:nvPr/>
          </p:nvSpPr>
          <p:spPr bwMode="auto">
            <a:xfrm>
              <a:off x="4506820" y="6871566"/>
              <a:ext cx="789438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Курская область"/>
            <p:cNvSpPr>
              <a:spLocks/>
            </p:cNvSpPr>
            <p:nvPr/>
          </p:nvSpPr>
          <p:spPr bwMode="auto">
            <a:xfrm>
              <a:off x="1114868" y="5661179"/>
              <a:ext cx="448533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6" name="Ленинградская область"/>
            <p:cNvSpPr>
              <a:spLocks/>
            </p:cNvSpPr>
            <p:nvPr/>
          </p:nvSpPr>
          <p:spPr bwMode="auto">
            <a:xfrm>
              <a:off x="1828550" y="3859895"/>
              <a:ext cx="878129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Липецкая область"/>
            <p:cNvSpPr>
              <a:spLocks/>
            </p:cNvSpPr>
            <p:nvPr/>
          </p:nvSpPr>
          <p:spPr bwMode="auto">
            <a:xfrm>
              <a:off x="1534993" y="5832730"/>
              <a:ext cx="407192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Магаданская область"/>
            <p:cNvSpPr>
              <a:spLocks/>
            </p:cNvSpPr>
            <p:nvPr/>
          </p:nvSpPr>
          <p:spPr bwMode="auto">
            <a:xfrm>
              <a:off x="12828257" y="2458896"/>
              <a:ext cx="1430828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г. Москва"/>
            <p:cNvSpPr>
              <a:spLocks/>
            </p:cNvSpPr>
            <p:nvPr/>
          </p:nvSpPr>
          <p:spPr bwMode="auto">
            <a:xfrm>
              <a:off x="2021405" y="5337139"/>
              <a:ext cx="10416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0" name="Московская область"/>
            <p:cNvSpPr>
              <a:spLocks noEditPoints="1"/>
            </p:cNvSpPr>
            <p:nvPr/>
          </p:nvSpPr>
          <p:spPr bwMode="auto">
            <a:xfrm>
              <a:off x="1828550" y="5117935"/>
              <a:ext cx="495882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Мурманская область"/>
            <p:cNvSpPr>
              <a:spLocks/>
            </p:cNvSpPr>
            <p:nvPr/>
          </p:nvSpPr>
          <p:spPr bwMode="auto">
            <a:xfrm>
              <a:off x="3230968" y="2725753"/>
              <a:ext cx="817848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Ненецкий автономный округ"/>
            <p:cNvSpPr>
              <a:spLocks/>
            </p:cNvSpPr>
            <p:nvPr/>
          </p:nvSpPr>
          <p:spPr bwMode="auto">
            <a:xfrm>
              <a:off x="4134042" y="3650221"/>
              <a:ext cx="1800141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Нижегородская область"/>
            <p:cNvSpPr>
              <a:spLocks/>
            </p:cNvSpPr>
            <p:nvPr/>
          </p:nvSpPr>
          <p:spPr bwMode="auto">
            <a:xfrm>
              <a:off x="2400188" y="5575404"/>
              <a:ext cx="887598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Новгородская область"/>
            <p:cNvSpPr>
              <a:spLocks/>
            </p:cNvSpPr>
            <p:nvPr/>
          </p:nvSpPr>
          <p:spPr bwMode="auto">
            <a:xfrm>
              <a:off x="1714915" y="4298303"/>
              <a:ext cx="666334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Новосибирская область"/>
            <p:cNvSpPr>
              <a:spLocks/>
            </p:cNvSpPr>
            <p:nvPr/>
          </p:nvSpPr>
          <p:spPr bwMode="auto">
            <a:xfrm>
              <a:off x="6095166" y="7214668"/>
              <a:ext cx="117168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Омская область"/>
            <p:cNvSpPr>
              <a:spLocks/>
            </p:cNvSpPr>
            <p:nvPr/>
          </p:nvSpPr>
          <p:spPr bwMode="auto">
            <a:xfrm>
              <a:off x="5561406" y="6814382"/>
              <a:ext cx="726615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Оренбургская область"/>
            <p:cNvSpPr>
              <a:spLocks/>
            </p:cNvSpPr>
            <p:nvPr/>
          </p:nvSpPr>
          <p:spPr bwMode="auto">
            <a:xfrm>
              <a:off x="2933948" y="6738138"/>
              <a:ext cx="1190624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Орловская область"/>
            <p:cNvSpPr>
              <a:spLocks/>
            </p:cNvSpPr>
            <p:nvPr/>
          </p:nvSpPr>
          <p:spPr bwMode="auto">
            <a:xfrm>
              <a:off x="1351608" y="5556343"/>
              <a:ext cx="334898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Пензенская область"/>
            <p:cNvSpPr>
              <a:spLocks/>
            </p:cNvSpPr>
            <p:nvPr/>
          </p:nvSpPr>
          <p:spPr bwMode="auto">
            <a:xfrm>
              <a:off x="2182388" y="6090056"/>
              <a:ext cx="458004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Пермский край"/>
            <p:cNvSpPr>
              <a:spLocks/>
            </p:cNvSpPr>
            <p:nvPr/>
          </p:nvSpPr>
          <p:spPr bwMode="auto">
            <a:xfrm>
              <a:off x="3799143" y="5499159"/>
              <a:ext cx="982294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1" name="Приморский край"/>
            <p:cNvSpPr>
              <a:spLocks/>
            </p:cNvSpPr>
            <p:nvPr/>
          </p:nvSpPr>
          <p:spPr bwMode="auto">
            <a:xfrm>
              <a:off x="14009411" y="6966872"/>
              <a:ext cx="65686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Псковская область"/>
            <p:cNvSpPr>
              <a:spLocks/>
            </p:cNvSpPr>
            <p:nvPr/>
          </p:nvSpPr>
          <p:spPr bwMode="auto">
            <a:xfrm>
              <a:off x="1392949" y="4060037"/>
              <a:ext cx="464009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Республика Адыгея"/>
            <p:cNvSpPr>
              <a:spLocks/>
            </p:cNvSpPr>
            <p:nvPr/>
          </p:nvSpPr>
          <p:spPr bwMode="auto">
            <a:xfrm>
              <a:off x="590577" y="7214668"/>
              <a:ext cx="2023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4" name="Республика Алтай"/>
            <p:cNvSpPr>
              <a:spLocks/>
            </p:cNvSpPr>
            <p:nvPr/>
          </p:nvSpPr>
          <p:spPr bwMode="auto">
            <a:xfrm>
              <a:off x="7105868" y="8358341"/>
              <a:ext cx="751561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Республика Башкортостан"/>
            <p:cNvSpPr>
              <a:spLocks/>
            </p:cNvSpPr>
            <p:nvPr/>
          </p:nvSpPr>
          <p:spPr bwMode="auto">
            <a:xfrm>
              <a:off x="3458238" y="6461750"/>
              <a:ext cx="836787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Республика Бурятия"/>
            <p:cNvSpPr>
              <a:spLocks/>
            </p:cNvSpPr>
            <p:nvPr/>
          </p:nvSpPr>
          <p:spPr bwMode="auto">
            <a:xfrm>
              <a:off x="9076462" y="6785791"/>
              <a:ext cx="2116101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Республика Дагестан"/>
            <p:cNvSpPr>
              <a:spLocks/>
            </p:cNvSpPr>
            <p:nvPr/>
          </p:nvSpPr>
          <p:spPr bwMode="auto">
            <a:xfrm>
              <a:off x="1105399" y="7919933"/>
              <a:ext cx="448533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Республика Ингушетия"/>
            <p:cNvSpPr>
              <a:spLocks/>
            </p:cNvSpPr>
            <p:nvPr/>
          </p:nvSpPr>
          <p:spPr bwMode="auto">
            <a:xfrm>
              <a:off x="1058051" y="8062892"/>
              <a:ext cx="236739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Республика Калмыкия"/>
            <p:cNvSpPr>
              <a:spLocks/>
            </p:cNvSpPr>
            <p:nvPr/>
          </p:nvSpPr>
          <p:spPr bwMode="auto">
            <a:xfrm>
              <a:off x="1105399" y="7233729"/>
              <a:ext cx="770499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Карелия"/>
            <p:cNvSpPr>
              <a:spLocks/>
            </p:cNvSpPr>
            <p:nvPr/>
          </p:nvSpPr>
          <p:spPr bwMode="auto">
            <a:xfrm>
              <a:off x="2314962" y="3145099"/>
              <a:ext cx="1095928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Республика Коми"/>
            <p:cNvSpPr>
              <a:spLocks/>
            </p:cNvSpPr>
            <p:nvPr/>
          </p:nvSpPr>
          <p:spPr bwMode="auto">
            <a:xfrm>
              <a:off x="3638160" y="4326894"/>
              <a:ext cx="2286553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Республика Марий Эл"/>
            <p:cNvSpPr>
              <a:spLocks/>
            </p:cNvSpPr>
            <p:nvPr/>
          </p:nvSpPr>
          <p:spPr bwMode="auto">
            <a:xfrm>
              <a:off x="2924479" y="5842261"/>
              <a:ext cx="467472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Республика Мордовия"/>
            <p:cNvSpPr>
              <a:spLocks/>
            </p:cNvSpPr>
            <p:nvPr/>
          </p:nvSpPr>
          <p:spPr bwMode="auto">
            <a:xfrm>
              <a:off x="2267614" y="5908975"/>
              <a:ext cx="524291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Республика Саха (Якутия)"/>
            <p:cNvSpPr>
              <a:spLocks/>
            </p:cNvSpPr>
            <p:nvPr/>
          </p:nvSpPr>
          <p:spPr bwMode="auto">
            <a:xfrm>
              <a:off x="9218505" y="1944243"/>
              <a:ext cx="39446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Северная Осетия-Алания"/>
            <p:cNvSpPr>
              <a:spLocks/>
            </p:cNvSpPr>
            <p:nvPr/>
          </p:nvSpPr>
          <p:spPr bwMode="auto">
            <a:xfrm>
              <a:off x="887598" y="8043831"/>
              <a:ext cx="189392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Республика Татарстан"/>
            <p:cNvSpPr>
              <a:spLocks/>
            </p:cNvSpPr>
            <p:nvPr/>
          </p:nvSpPr>
          <p:spPr bwMode="auto">
            <a:xfrm>
              <a:off x="2867661" y="6137709"/>
              <a:ext cx="827316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Республика Тыва"/>
            <p:cNvSpPr>
              <a:spLocks/>
            </p:cNvSpPr>
            <p:nvPr/>
          </p:nvSpPr>
          <p:spPr bwMode="auto">
            <a:xfrm>
              <a:off x="7772203" y="8072422"/>
              <a:ext cx="1332668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Хакасия"/>
            <p:cNvSpPr>
              <a:spLocks/>
            </p:cNvSpPr>
            <p:nvPr/>
          </p:nvSpPr>
          <p:spPr bwMode="auto">
            <a:xfrm>
              <a:off x="7639628" y="7757912"/>
              <a:ext cx="51482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9" name="Ростовская область"/>
            <p:cNvSpPr>
              <a:spLocks/>
            </p:cNvSpPr>
            <p:nvPr/>
          </p:nvSpPr>
          <p:spPr bwMode="auto">
            <a:xfrm>
              <a:off x="878129" y="6585648"/>
              <a:ext cx="770499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Рязанская область"/>
            <p:cNvSpPr>
              <a:spLocks/>
            </p:cNvSpPr>
            <p:nvPr/>
          </p:nvSpPr>
          <p:spPr bwMode="auto">
            <a:xfrm>
              <a:off x="1875897" y="5670710"/>
              <a:ext cx="524291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1" name="Самарская область"/>
            <p:cNvSpPr>
              <a:spLocks/>
            </p:cNvSpPr>
            <p:nvPr/>
          </p:nvSpPr>
          <p:spPr bwMode="auto">
            <a:xfrm>
              <a:off x="2744557" y="6576117"/>
              <a:ext cx="600046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г. Санкт-Петербург"/>
            <p:cNvSpPr>
              <a:spLocks/>
            </p:cNvSpPr>
            <p:nvPr/>
          </p:nvSpPr>
          <p:spPr bwMode="auto">
            <a:xfrm>
              <a:off x="2068753" y="4060037"/>
              <a:ext cx="179922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Саратовская область"/>
            <p:cNvSpPr>
              <a:spLocks/>
            </p:cNvSpPr>
            <p:nvPr/>
          </p:nvSpPr>
          <p:spPr bwMode="auto">
            <a:xfrm>
              <a:off x="1961124" y="6385505"/>
              <a:ext cx="925477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Сахалинская область"/>
            <p:cNvSpPr>
              <a:spLocks/>
            </p:cNvSpPr>
            <p:nvPr/>
          </p:nvSpPr>
          <p:spPr bwMode="auto">
            <a:xfrm>
              <a:off x="14009411" y="5594465"/>
              <a:ext cx="1323198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Свердловская область"/>
            <p:cNvSpPr>
              <a:spLocks/>
            </p:cNvSpPr>
            <p:nvPr/>
          </p:nvSpPr>
          <p:spPr bwMode="auto">
            <a:xfrm>
              <a:off x="4124573" y="5642118"/>
              <a:ext cx="1095928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6" name="Смоленская область"/>
            <p:cNvSpPr>
              <a:spLocks/>
            </p:cNvSpPr>
            <p:nvPr/>
          </p:nvSpPr>
          <p:spPr bwMode="auto">
            <a:xfrm>
              <a:off x="1285321" y="4812955"/>
              <a:ext cx="581107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7" name="Ставропольский край"/>
            <p:cNvSpPr>
              <a:spLocks/>
            </p:cNvSpPr>
            <p:nvPr/>
          </p:nvSpPr>
          <p:spPr bwMode="auto">
            <a:xfrm>
              <a:off x="887598" y="7338566"/>
              <a:ext cx="552698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8" name="Тамбовская область"/>
            <p:cNvSpPr>
              <a:spLocks/>
            </p:cNvSpPr>
            <p:nvPr/>
          </p:nvSpPr>
          <p:spPr bwMode="auto">
            <a:xfrm>
              <a:off x="1828550" y="5994750"/>
              <a:ext cx="382247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9" name="Тверская область"/>
            <p:cNvSpPr>
              <a:spLocks/>
            </p:cNvSpPr>
            <p:nvPr/>
          </p:nvSpPr>
          <p:spPr bwMode="auto">
            <a:xfrm>
              <a:off x="1572871" y="4612813"/>
              <a:ext cx="912543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0" name="Томская область"/>
            <p:cNvSpPr>
              <a:spLocks/>
            </p:cNvSpPr>
            <p:nvPr/>
          </p:nvSpPr>
          <p:spPr bwMode="auto">
            <a:xfrm>
              <a:off x="6227740" y="6461750"/>
              <a:ext cx="160128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1" name="Тульская область"/>
            <p:cNvSpPr>
              <a:spLocks/>
            </p:cNvSpPr>
            <p:nvPr/>
          </p:nvSpPr>
          <p:spPr bwMode="auto">
            <a:xfrm>
              <a:off x="1639158" y="5489628"/>
              <a:ext cx="321966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2" name="Тюменская область"/>
            <p:cNvSpPr>
              <a:spLocks/>
            </p:cNvSpPr>
            <p:nvPr/>
          </p:nvSpPr>
          <p:spPr bwMode="auto">
            <a:xfrm>
              <a:off x="4989768" y="6404566"/>
              <a:ext cx="1219033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3" name="Республика Удмуртия"/>
            <p:cNvSpPr>
              <a:spLocks/>
            </p:cNvSpPr>
            <p:nvPr/>
          </p:nvSpPr>
          <p:spPr bwMode="auto">
            <a:xfrm>
              <a:off x="3467708" y="5947097"/>
              <a:ext cx="467473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4" name="Ульяновская область"/>
            <p:cNvSpPr>
              <a:spLocks/>
            </p:cNvSpPr>
            <p:nvPr/>
          </p:nvSpPr>
          <p:spPr bwMode="auto">
            <a:xfrm>
              <a:off x="2561171" y="6280669"/>
              <a:ext cx="571639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5" name="Хабаровский край"/>
            <p:cNvSpPr>
              <a:spLocks/>
            </p:cNvSpPr>
            <p:nvPr/>
          </p:nvSpPr>
          <p:spPr bwMode="auto">
            <a:xfrm>
              <a:off x="12458943" y="4145813"/>
              <a:ext cx="2141046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6" name="ХМАО"/>
            <p:cNvSpPr>
              <a:spLocks/>
            </p:cNvSpPr>
            <p:nvPr/>
          </p:nvSpPr>
          <p:spPr bwMode="auto">
            <a:xfrm>
              <a:off x="4885603" y="5003567"/>
              <a:ext cx="257064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7" name="Челябинская область"/>
            <p:cNvSpPr>
              <a:spLocks/>
            </p:cNvSpPr>
            <p:nvPr/>
          </p:nvSpPr>
          <p:spPr bwMode="auto">
            <a:xfrm>
              <a:off x="3935181" y="6785791"/>
              <a:ext cx="685274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8" name="Чеченская республика"/>
            <p:cNvSpPr>
              <a:spLocks/>
            </p:cNvSpPr>
            <p:nvPr/>
          </p:nvSpPr>
          <p:spPr bwMode="auto">
            <a:xfrm>
              <a:off x="1095929" y="8120075"/>
              <a:ext cx="306489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Республика Чувашия"/>
            <p:cNvSpPr>
              <a:spLocks/>
            </p:cNvSpPr>
            <p:nvPr/>
          </p:nvSpPr>
          <p:spPr bwMode="auto">
            <a:xfrm>
              <a:off x="2801374" y="6004281"/>
              <a:ext cx="284087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699CD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0" name="Чукотский автономный округ"/>
            <p:cNvSpPr>
              <a:spLocks/>
            </p:cNvSpPr>
            <p:nvPr/>
          </p:nvSpPr>
          <p:spPr bwMode="auto">
            <a:xfrm>
              <a:off x="12705152" y="0"/>
              <a:ext cx="2065289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2962A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1" name="Ямало-Ненецкий автономный округ"/>
            <p:cNvSpPr>
              <a:spLocks/>
            </p:cNvSpPr>
            <p:nvPr/>
          </p:nvSpPr>
          <p:spPr bwMode="auto">
            <a:xfrm>
              <a:off x="5400423" y="3688344"/>
              <a:ext cx="2106632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1A3C66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2" name="Ярославская область"/>
            <p:cNvSpPr>
              <a:spLocks/>
            </p:cNvSpPr>
            <p:nvPr/>
          </p:nvSpPr>
          <p:spPr bwMode="auto">
            <a:xfrm>
              <a:off x="2296023" y="4936853"/>
              <a:ext cx="410656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3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959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99CDA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8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76949"/>
            <a:ext cx="10186727" cy="501499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УМЕРШИХ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ТЫСЯЧ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537867"/>
              </p:ext>
            </p:extLst>
          </p:nvPr>
        </p:nvGraphicFramePr>
        <p:xfrm>
          <a:off x="3267653" y="1512837"/>
          <a:ext cx="8924346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460,0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12,6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-3,8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05551" y="5392206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05738" y="1968490"/>
            <a:ext cx="1726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7" name="Овал 5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" y="774237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5670" y="725769"/>
            <a:ext cx="7945840" cy="905649"/>
          </a:xfrm>
        </p:spPr>
        <p:txBody>
          <a:bodyPr/>
          <a:lstStyle/>
          <a:p>
            <a:r>
              <a:rPr lang="ru-RU" dirty="0" smtClean="0"/>
              <a:t>КОЭФФИЦИЕНТ СМЕРТНОСТИ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НА 1000 ЧЕЛОВЕК НАСЕЛЕНИЯ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117" name="Группа 116"/>
          <p:cNvGrpSpPr/>
          <p:nvPr/>
        </p:nvGrpSpPr>
        <p:grpSpPr>
          <a:xfrm>
            <a:off x="3647083" y="5874763"/>
            <a:ext cx="1229022" cy="276999"/>
            <a:chOff x="9632569" y="1908316"/>
            <a:chExt cx="1229022" cy="276999"/>
          </a:xfrm>
        </p:grpSpPr>
        <p:sp>
          <p:nvSpPr>
            <p:cNvPr id="118" name="Овал 117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845607" y="1908316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2,6 до 9,2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5209358" y="5874763"/>
            <a:ext cx="1332433" cy="276999"/>
            <a:chOff x="9632569" y="2243262"/>
            <a:chExt cx="1332433" cy="276999"/>
          </a:xfrm>
        </p:grpSpPr>
        <p:sp>
          <p:nvSpPr>
            <p:cNvPr id="121" name="Овал 120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7BA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870472" y="2243262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9,2 до 10,9</a:t>
              </a: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6801306" y="5874763"/>
            <a:ext cx="1374622" cy="276999"/>
            <a:chOff x="9632569" y="2543590"/>
            <a:chExt cx="1374622" cy="276999"/>
          </a:xfrm>
        </p:grpSpPr>
        <p:sp>
          <p:nvSpPr>
            <p:cNvPr id="130" name="Овал 129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327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834113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10,9 до 12,5</a:t>
              </a: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8435443" y="5874763"/>
            <a:ext cx="1371754" cy="276999"/>
            <a:chOff x="9632569" y="2851258"/>
            <a:chExt cx="1371754" cy="276999"/>
          </a:xfrm>
        </p:grpSpPr>
        <p:sp>
          <p:nvSpPr>
            <p:cNvPr id="135" name="Овал 13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831245" y="2851258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12,5 до 14,2</a:t>
              </a: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10103580" y="5874763"/>
            <a:ext cx="1366571" cy="276999"/>
            <a:chOff x="9632569" y="3167661"/>
            <a:chExt cx="1366571" cy="276999"/>
          </a:xfrm>
        </p:grpSpPr>
        <p:sp>
          <p:nvSpPr>
            <p:cNvPr id="138" name="Овал 137"/>
            <p:cNvSpPr/>
            <p:nvPr/>
          </p:nvSpPr>
          <p:spPr>
            <a:xfrm>
              <a:off x="9632569" y="3216827"/>
              <a:ext cx="209444" cy="209444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826062" y="3167661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14,2 до 17,4</a:t>
              </a:r>
            </a:p>
          </p:txBody>
        </p:sp>
      </p:grpSp>
      <p:graphicFrame>
        <p:nvGraphicFramePr>
          <p:cNvPr id="123" name="Таблица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68738"/>
              </p:ext>
            </p:extLst>
          </p:nvPr>
        </p:nvGraphicFramePr>
        <p:xfrm>
          <a:off x="264035" y="2112557"/>
          <a:ext cx="2063064" cy="364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064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0052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Ханты-Мансийский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18" marR="7446" marT="74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Ямало-</a:t>
                      </a:r>
                      <a:r>
                        <a:rPr lang="en-US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000" b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енецкий</a:t>
                      </a:r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АО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18" marR="7446" marT="74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7446" marR="7446" marT="74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</a:t>
                      </a: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6" marR="7446" marT="74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7446" marR="7446" marT="74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3974488917"/>
              </p:ext>
            </p:extLst>
          </p:nvPr>
        </p:nvGraphicFramePr>
        <p:xfrm>
          <a:off x="2235277" y="1968381"/>
          <a:ext cx="2015248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5" name="Прямая соединительная линия 124"/>
          <p:cNvCxnSpPr/>
          <p:nvPr/>
        </p:nvCxnSpPr>
        <p:spPr>
          <a:xfrm>
            <a:off x="2369418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Регионы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6" name="Группа 22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227" name="Овал 22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8" name="Рисунок 22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" y="774237"/>
              <a:ext cx="504000" cy="504000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4221170" y="1376004"/>
            <a:ext cx="7790400" cy="4471200"/>
            <a:chOff x="0" y="0"/>
            <a:chExt cx="15711488" cy="9082667"/>
          </a:xfrm>
        </p:grpSpPr>
        <p:sp>
          <p:nvSpPr>
            <p:cNvPr id="128" name="Ставропольский край"/>
            <p:cNvSpPr>
              <a:spLocks/>
            </p:cNvSpPr>
            <p:nvPr/>
          </p:nvSpPr>
          <p:spPr bwMode="auto">
            <a:xfrm>
              <a:off x="881063" y="7338566"/>
              <a:ext cx="550069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Республика Удмуртия"/>
            <p:cNvSpPr>
              <a:spLocks/>
            </p:cNvSpPr>
            <p:nvPr/>
          </p:nvSpPr>
          <p:spPr bwMode="auto">
            <a:xfrm>
              <a:off x="3452813" y="5947097"/>
              <a:ext cx="464344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Камчатский край"/>
            <p:cNvSpPr>
              <a:spLocks/>
            </p:cNvSpPr>
            <p:nvPr/>
          </p:nvSpPr>
          <p:spPr bwMode="auto">
            <a:xfrm>
              <a:off x="13632657" y="1686917"/>
              <a:ext cx="2078831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лтайский край"/>
            <p:cNvSpPr>
              <a:spLocks/>
            </p:cNvSpPr>
            <p:nvPr/>
          </p:nvSpPr>
          <p:spPr bwMode="auto">
            <a:xfrm>
              <a:off x="6317457" y="7919933"/>
              <a:ext cx="1147762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Амурская область"/>
            <p:cNvSpPr>
              <a:spLocks/>
            </p:cNvSpPr>
            <p:nvPr/>
          </p:nvSpPr>
          <p:spPr bwMode="auto">
            <a:xfrm>
              <a:off x="11365707" y="6185363"/>
              <a:ext cx="2059781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Архангельская область"/>
            <p:cNvSpPr>
              <a:spLocks/>
            </p:cNvSpPr>
            <p:nvPr/>
          </p:nvSpPr>
          <p:spPr bwMode="auto">
            <a:xfrm>
              <a:off x="2893219" y="3812242"/>
              <a:ext cx="1500188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Астраханская область"/>
            <p:cNvSpPr>
              <a:spLocks/>
            </p:cNvSpPr>
            <p:nvPr/>
          </p:nvSpPr>
          <p:spPr bwMode="auto">
            <a:xfrm>
              <a:off x="1688307" y="7262321"/>
              <a:ext cx="397668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Белгородская область"/>
            <p:cNvSpPr>
              <a:spLocks/>
            </p:cNvSpPr>
            <p:nvPr/>
          </p:nvSpPr>
          <p:spPr bwMode="auto">
            <a:xfrm>
              <a:off x="1109663" y="5956628"/>
              <a:ext cx="340519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3" name="Брянская область"/>
            <p:cNvSpPr>
              <a:spLocks/>
            </p:cNvSpPr>
            <p:nvPr/>
          </p:nvSpPr>
          <p:spPr bwMode="auto">
            <a:xfrm>
              <a:off x="1023938" y="5251363"/>
              <a:ext cx="464344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Владимирская область"/>
            <p:cNvSpPr>
              <a:spLocks/>
            </p:cNvSpPr>
            <p:nvPr/>
          </p:nvSpPr>
          <p:spPr bwMode="auto">
            <a:xfrm>
              <a:off x="2209800" y="5308547"/>
              <a:ext cx="407194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Волгоградская область"/>
            <p:cNvSpPr>
              <a:spLocks/>
            </p:cNvSpPr>
            <p:nvPr/>
          </p:nvSpPr>
          <p:spPr bwMode="auto">
            <a:xfrm>
              <a:off x="1440657" y="6518934"/>
              <a:ext cx="864393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Вологодская область"/>
            <p:cNvSpPr>
              <a:spLocks/>
            </p:cNvSpPr>
            <p:nvPr/>
          </p:nvSpPr>
          <p:spPr bwMode="auto">
            <a:xfrm>
              <a:off x="2333625" y="4384078"/>
              <a:ext cx="1243013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Воронежская область"/>
            <p:cNvSpPr>
              <a:spLocks/>
            </p:cNvSpPr>
            <p:nvPr/>
          </p:nvSpPr>
          <p:spPr bwMode="auto">
            <a:xfrm>
              <a:off x="1357313" y="6051934"/>
              <a:ext cx="578644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Еврейская автономная область"/>
            <p:cNvSpPr>
              <a:spLocks/>
            </p:cNvSpPr>
            <p:nvPr/>
          </p:nvSpPr>
          <p:spPr bwMode="auto">
            <a:xfrm>
              <a:off x="13415963" y="7281382"/>
              <a:ext cx="492919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9" name="Забайкальский край"/>
            <p:cNvSpPr>
              <a:spLocks/>
            </p:cNvSpPr>
            <p:nvPr/>
          </p:nvSpPr>
          <p:spPr bwMode="auto">
            <a:xfrm>
              <a:off x="10351294" y="6490342"/>
              <a:ext cx="1516856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0" name="Костромская область"/>
            <p:cNvSpPr>
              <a:spLocks/>
            </p:cNvSpPr>
            <p:nvPr/>
          </p:nvSpPr>
          <p:spPr bwMode="auto">
            <a:xfrm>
              <a:off x="2562225" y="5184649"/>
              <a:ext cx="862013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1" name="Иркутская область"/>
            <p:cNvSpPr>
              <a:spLocks/>
            </p:cNvSpPr>
            <p:nvPr/>
          </p:nvSpPr>
          <p:spPr bwMode="auto">
            <a:xfrm>
              <a:off x="8615363" y="5623057"/>
              <a:ext cx="2483644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Кабардино-Балкарская республика"/>
            <p:cNvSpPr>
              <a:spLocks/>
            </p:cNvSpPr>
            <p:nvPr/>
          </p:nvSpPr>
          <p:spPr bwMode="auto">
            <a:xfrm>
              <a:off x="795338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Калининградская область"/>
            <p:cNvSpPr>
              <a:spLocks/>
            </p:cNvSpPr>
            <p:nvPr/>
          </p:nvSpPr>
          <p:spPr bwMode="auto">
            <a:xfrm>
              <a:off x="445294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4" name="Калужская область"/>
            <p:cNvSpPr>
              <a:spLocks/>
            </p:cNvSpPr>
            <p:nvPr/>
          </p:nvSpPr>
          <p:spPr bwMode="auto">
            <a:xfrm>
              <a:off x="1440657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Карачаево-Черкесская республика"/>
            <p:cNvSpPr>
              <a:spLocks/>
            </p:cNvSpPr>
            <p:nvPr/>
          </p:nvSpPr>
          <p:spPr bwMode="auto">
            <a:xfrm>
              <a:off x="626269" y="7605423"/>
              <a:ext cx="273844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6" name="Кемеровская область"/>
            <p:cNvSpPr>
              <a:spLocks/>
            </p:cNvSpPr>
            <p:nvPr/>
          </p:nvSpPr>
          <p:spPr bwMode="auto">
            <a:xfrm>
              <a:off x="7229475" y="7471994"/>
              <a:ext cx="550069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Кировская область"/>
            <p:cNvSpPr>
              <a:spLocks/>
            </p:cNvSpPr>
            <p:nvPr/>
          </p:nvSpPr>
          <p:spPr bwMode="auto">
            <a:xfrm>
              <a:off x="3102769" y="5203710"/>
              <a:ext cx="995363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Ивановская область"/>
            <p:cNvSpPr>
              <a:spLocks/>
            </p:cNvSpPr>
            <p:nvPr/>
          </p:nvSpPr>
          <p:spPr bwMode="auto">
            <a:xfrm>
              <a:off x="2400300" y="5337139"/>
              <a:ext cx="464344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9" name="Краснодарский край"/>
            <p:cNvSpPr>
              <a:spLocks noEditPoints="1"/>
            </p:cNvSpPr>
            <p:nvPr/>
          </p:nvSpPr>
          <p:spPr bwMode="auto">
            <a:xfrm>
              <a:off x="416719" y="6890627"/>
              <a:ext cx="607219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Красноярский край"/>
            <p:cNvSpPr>
              <a:spLocks/>
            </p:cNvSpPr>
            <p:nvPr/>
          </p:nvSpPr>
          <p:spPr bwMode="auto">
            <a:xfrm>
              <a:off x="7067550" y="2668569"/>
              <a:ext cx="2552700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Курганская область"/>
            <p:cNvSpPr>
              <a:spLocks/>
            </p:cNvSpPr>
            <p:nvPr/>
          </p:nvSpPr>
          <p:spPr bwMode="auto">
            <a:xfrm>
              <a:off x="4486275" y="6871566"/>
              <a:ext cx="788194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Курская область"/>
            <p:cNvSpPr>
              <a:spLocks/>
            </p:cNvSpPr>
            <p:nvPr/>
          </p:nvSpPr>
          <p:spPr bwMode="auto">
            <a:xfrm>
              <a:off x="1109663" y="5661179"/>
              <a:ext cx="445294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3" name="Ленинградская область"/>
            <p:cNvSpPr>
              <a:spLocks/>
            </p:cNvSpPr>
            <p:nvPr/>
          </p:nvSpPr>
          <p:spPr bwMode="auto">
            <a:xfrm>
              <a:off x="1821657" y="3859895"/>
              <a:ext cx="871537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Липецкая область"/>
            <p:cNvSpPr>
              <a:spLocks/>
            </p:cNvSpPr>
            <p:nvPr/>
          </p:nvSpPr>
          <p:spPr bwMode="auto">
            <a:xfrm>
              <a:off x="1526382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Магаданская область"/>
            <p:cNvSpPr>
              <a:spLocks/>
            </p:cNvSpPr>
            <p:nvPr/>
          </p:nvSpPr>
          <p:spPr bwMode="auto">
            <a:xfrm>
              <a:off x="12780169" y="2458896"/>
              <a:ext cx="1421606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г. Москва"/>
            <p:cNvSpPr>
              <a:spLocks/>
            </p:cNvSpPr>
            <p:nvPr/>
          </p:nvSpPr>
          <p:spPr bwMode="auto">
            <a:xfrm>
              <a:off x="2009775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7" name="Московская область"/>
            <p:cNvSpPr>
              <a:spLocks noEditPoints="1"/>
            </p:cNvSpPr>
            <p:nvPr/>
          </p:nvSpPr>
          <p:spPr bwMode="auto">
            <a:xfrm>
              <a:off x="1821657" y="5117935"/>
              <a:ext cx="492918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Мурманская область"/>
            <p:cNvSpPr>
              <a:spLocks/>
            </p:cNvSpPr>
            <p:nvPr/>
          </p:nvSpPr>
          <p:spPr bwMode="auto">
            <a:xfrm>
              <a:off x="3214688" y="2725753"/>
              <a:ext cx="816769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Ненецкий автономный округ"/>
            <p:cNvSpPr>
              <a:spLocks/>
            </p:cNvSpPr>
            <p:nvPr/>
          </p:nvSpPr>
          <p:spPr bwMode="auto">
            <a:xfrm>
              <a:off x="4117182" y="3650221"/>
              <a:ext cx="1793081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Нижегородская область"/>
            <p:cNvSpPr>
              <a:spLocks/>
            </p:cNvSpPr>
            <p:nvPr/>
          </p:nvSpPr>
          <p:spPr bwMode="auto">
            <a:xfrm>
              <a:off x="2390775" y="5575404"/>
              <a:ext cx="881063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1" name="Новгородская область"/>
            <p:cNvSpPr>
              <a:spLocks/>
            </p:cNvSpPr>
            <p:nvPr/>
          </p:nvSpPr>
          <p:spPr bwMode="auto">
            <a:xfrm>
              <a:off x="1707357" y="4298303"/>
              <a:ext cx="664368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Новосибирская область"/>
            <p:cNvSpPr>
              <a:spLocks/>
            </p:cNvSpPr>
            <p:nvPr/>
          </p:nvSpPr>
          <p:spPr bwMode="auto">
            <a:xfrm>
              <a:off x="6072188" y="7214668"/>
              <a:ext cx="1166812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Омская область"/>
            <p:cNvSpPr>
              <a:spLocks/>
            </p:cNvSpPr>
            <p:nvPr/>
          </p:nvSpPr>
          <p:spPr bwMode="auto">
            <a:xfrm>
              <a:off x="5541169" y="6814382"/>
              <a:ext cx="719138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Оренбургская область"/>
            <p:cNvSpPr>
              <a:spLocks/>
            </p:cNvSpPr>
            <p:nvPr/>
          </p:nvSpPr>
          <p:spPr bwMode="auto">
            <a:xfrm>
              <a:off x="2921794" y="6738138"/>
              <a:ext cx="1185863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Орловская область"/>
            <p:cNvSpPr>
              <a:spLocks/>
            </p:cNvSpPr>
            <p:nvPr/>
          </p:nvSpPr>
          <p:spPr bwMode="auto">
            <a:xfrm>
              <a:off x="1347788" y="5556343"/>
              <a:ext cx="330994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Пензенская область"/>
            <p:cNvSpPr>
              <a:spLocks/>
            </p:cNvSpPr>
            <p:nvPr/>
          </p:nvSpPr>
          <p:spPr bwMode="auto">
            <a:xfrm>
              <a:off x="2171700" y="6090056"/>
              <a:ext cx="454819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Пермский край"/>
            <p:cNvSpPr>
              <a:spLocks/>
            </p:cNvSpPr>
            <p:nvPr/>
          </p:nvSpPr>
          <p:spPr bwMode="auto">
            <a:xfrm>
              <a:off x="3786188" y="5499159"/>
              <a:ext cx="976312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Приморский край"/>
            <p:cNvSpPr>
              <a:spLocks/>
            </p:cNvSpPr>
            <p:nvPr/>
          </p:nvSpPr>
          <p:spPr bwMode="auto">
            <a:xfrm>
              <a:off x="13956507" y="6966872"/>
              <a:ext cx="654843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Псковская область"/>
            <p:cNvSpPr>
              <a:spLocks/>
            </p:cNvSpPr>
            <p:nvPr/>
          </p:nvSpPr>
          <p:spPr bwMode="auto">
            <a:xfrm>
              <a:off x="1383507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Адыгея"/>
            <p:cNvSpPr>
              <a:spLocks/>
            </p:cNvSpPr>
            <p:nvPr/>
          </p:nvSpPr>
          <p:spPr bwMode="auto">
            <a:xfrm>
              <a:off x="588169" y="7214668"/>
              <a:ext cx="197644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1" name="Республика Алтай"/>
            <p:cNvSpPr>
              <a:spLocks/>
            </p:cNvSpPr>
            <p:nvPr/>
          </p:nvSpPr>
          <p:spPr bwMode="auto">
            <a:xfrm>
              <a:off x="7077075" y="8358341"/>
              <a:ext cx="750094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Республика Башкортостан"/>
            <p:cNvSpPr>
              <a:spLocks/>
            </p:cNvSpPr>
            <p:nvPr/>
          </p:nvSpPr>
          <p:spPr bwMode="auto">
            <a:xfrm>
              <a:off x="3443288" y="6461750"/>
              <a:ext cx="835819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Республика Бурятия"/>
            <p:cNvSpPr>
              <a:spLocks/>
            </p:cNvSpPr>
            <p:nvPr/>
          </p:nvSpPr>
          <p:spPr bwMode="auto">
            <a:xfrm>
              <a:off x="9041607" y="6785791"/>
              <a:ext cx="2105025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Республика Дагестан"/>
            <p:cNvSpPr>
              <a:spLocks/>
            </p:cNvSpPr>
            <p:nvPr/>
          </p:nvSpPr>
          <p:spPr bwMode="auto">
            <a:xfrm>
              <a:off x="1100138" y="7919933"/>
              <a:ext cx="445294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Республика Ингушетия"/>
            <p:cNvSpPr>
              <a:spLocks/>
            </p:cNvSpPr>
            <p:nvPr/>
          </p:nvSpPr>
          <p:spPr bwMode="auto">
            <a:xfrm>
              <a:off x="1052513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Республика Калмыкия"/>
            <p:cNvSpPr>
              <a:spLocks/>
            </p:cNvSpPr>
            <p:nvPr/>
          </p:nvSpPr>
          <p:spPr bwMode="auto">
            <a:xfrm>
              <a:off x="1100138" y="7233729"/>
              <a:ext cx="769144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Республика Карелия"/>
            <p:cNvSpPr>
              <a:spLocks/>
            </p:cNvSpPr>
            <p:nvPr/>
          </p:nvSpPr>
          <p:spPr bwMode="auto">
            <a:xfrm>
              <a:off x="2305050" y="3145099"/>
              <a:ext cx="1090613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Коми"/>
            <p:cNvSpPr>
              <a:spLocks/>
            </p:cNvSpPr>
            <p:nvPr/>
          </p:nvSpPr>
          <p:spPr bwMode="auto">
            <a:xfrm>
              <a:off x="3624263" y="4326894"/>
              <a:ext cx="2276475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Республика Марий Эл"/>
            <p:cNvSpPr>
              <a:spLocks/>
            </p:cNvSpPr>
            <p:nvPr/>
          </p:nvSpPr>
          <p:spPr bwMode="auto">
            <a:xfrm>
              <a:off x="2912269" y="5842261"/>
              <a:ext cx="464344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Республика Мордовия"/>
            <p:cNvSpPr>
              <a:spLocks/>
            </p:cNvSpPr>
            <p:nvPr/>
          </p:nvSpPr>
          <p:spPr bwMode="auto">
            <a:xfrm>
              <a:off x="2257425" y="5908975"/>
              <a:ext cx="521494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1" name="Республика Саха (Якутия)"/>
            <p:cNvSpPr>
              <a:spLocks/>
            </p:cNvSpPr>
            <p:nvPr/>
          </p:nvSpPr>
          <p:spPr bwMode="auto">
            <a:xfrm>
              <a:off x="9184482" y="1944243"/>
              <a:ext cx="3926681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Северная Осетия-Алания"/>
            <p:cNvSpPr>
              <a:spLocks/>
            </p:cNvSpPr>
            <p:nvPr/>
          </p:nvSpPr>
          <p:spPr bwMode="auto">
            <a:xfrm>
              <a:off x="881063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Республика Татарстан"/>
            <p:cNvSpPr>
              <a:spLocks/>
            </p:cNvSpPr>
            <p:nvPr/>
          </p:nvSpPr>
          <p:spPr bwMode="auto">
            <a:xfrm>
              <a:off x="2855119" y="6137709"/>
              <a:ext cx="826294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Республика Тыва"/>
            <p:cNvSpPr>
              <a:spLocks/>
            </p:cNvSpPr>
            <p:nvPr/>
          </p:nvSpPr>
          <p:spPr bwMode="auto">
            <a:xfrm>
              <a:off x="7741444" y="8072422"/>
              <a:ext cx="1328738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Республика Хакасия"/>
            <p:cNvSpPr>
              <a:spLocks/>
            </p:cNvSpPr>
            <p:nvPr/>
          </p:nvSpPr>
          <p:spPr bwMode="auto">
            <a:xfrm>
              <a:off x="7608094" y="7757912"/>
              <a:ext cx="511969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6" name="Ростовская область"/>
            <p:cNvSpPr>
              <a:spLocks/>
            </p:cNvSpPr>
            <p:nvPr/>
          </p:nvSpPr>
          <p:spPr bwMode="auto">
            <a:xfrm>
              <a:off x="871538" y="6585648"/>
              <a:ext cx="769144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7" name="Рязанская область"/>
            <p:cNvSpPr>
              <a:spLocks/>
            </p:cNvSpPr>
            <p:nvPr/>
          </p:nvSpPr>
          <p:spPr bwMode="auto">
            <a:xfrm>
              <a:off x="1869282" y="5670710"/>
              <a:ext cx="521493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марская область"/>
            <p:cNvSpPr>
              <a:spLocks/>
            </p:cNvSpPr>
            <p:nvPr/>
          </p:nvSpPr>
          <p:spPr bwMode="auto">
            <a:xfrm>
              <a:off x="2731294" y="6576117"/>
              <a:ext cx="597694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9" name="г. Санкт-Петербург"/>
            <p:cNvSpPr>
              <a:spLocks/>
            </p:cNvSpPr>
            <p:nvPr/>
          </p:nvSpPr>
          <p:spPr bwMode="auto">
            <a:xfrm>
              <a:off x="2057400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0" name="Саратовская область"/>
            <p:cNvSpPr>
              <a:spLocks/>
            </p:cNvSpPr>
            <p:nvPr/>
          </p:nvSpPr>
          <p:spPr bwMode="auto">
            <a:xfrm>
              <a:off x="1955007" y="6385505"/>
              <a:ext cx="919162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1" name="Сахалинская область"/>
            <p:cNvSpPr>
              <a:spLocks/>
            </p:cNvSpPr>
            <p:nvPr/>
          </p:nvSpPr>
          <p:spPr bwMode="auto">
            <a:xfrm>
              <a:off x="13956507" y="5594465"/>
              <a:ext cx="1319212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2" name="Свердловская область"/>
            <p:cNvSpPr>
              <a:spLocks/>
            </p:cNvSpPr>
            <p:nvPr/>
          </p:nvSpPr>
          <p:spPr bwMode="auto">
            <a:xfrm>
              <a:off x="4107657" y="5642118"/>
              <a:ext cx="1090612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3" name="Смоленская область"/>
            <p:cNvSpPr>
              <a:spLocks/>
            </p:cNvSpPr>
            <p:nvPr/>
          </p:nvSpPr>
          <p:spPr bwMode="auto">
            <a:xfrm>
              <a:off x="1281113" y="4812955"/>
              <a:ext cx="578644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4" name="Тамбовская область"/>
            <p:cNvSpPr>
              <a:spLocks/>
            </p:cNvSpPr>
            <p:nvPr/>
          </p:nvSpPr>
          <p:spPr bwMode="auto">
            <a:xfrm>
              <a:off x="1821657" y="5994750"/>
              <a:ext cx="378618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5" name="Тверская область"/>
            <p:cNvSpPr>
              <a:spLocks/>
            </p:cNvSpPr>
            <p:nvPr/>
          </p:nvSpPr>
          <p:spPr bwMode="auto">
            <a:xfrm>
              <a:off x="1564482" y="4612813"/>
              <a:ext cx="912018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6" name="Томская область"/>
            <p:cNvSpPr>
              <a:spLocks/>
            </p:cNvSpPr>
            <p:nvPr/>
          </p:nvSpPr>
          <p:spPr bwMode="auto">
            <a:xfrm>
              <a:off x="6205538" y="6461750"/>
              <a:ext cx="1593056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3278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7" name="Тульская область"/>
            <p:cNvSpPr>
              <a:spLocks/>
            </p:cNvSpPr>
            <p:nvPr/>
          </p:nvSpPr>
          <p:spPr bwMode="auto">
            <a:xfrm>
              <a:off x="1631157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8" name="Тюменская область"/>
            <p:cNvSpPr>
              <a:spLocks/>
            </p:cNvSpPr>
            <p:nvPr/>
          </p:nvSpPr>
          <p:spPr bwMode="auto">
            <a:xfrm>
              <a:off x="4972050" y="6404566"/>
              <a:ext cx="1214438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7BA8DF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Ульяновская область"/>
            <p:cNvSpPr>
              <a:spLocks/>
            </p:cNvSpPr>
            <p:nvPr/>
          </p:nvSpPr>
          <p:spPr bwMode="auto">
            <a:xfrm>
              <a:off x="2552700" y="6280669"/>
              <a:ext cx="569119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0" name="Хабаровский край"/>
            <p:cNvSpPr>
              <a:spLocks/>
            </p:cNvSpPr>
            <p:nvPr/>
          </p:nvSpPr>
          <p:spPr bwMode="auto">
            <a:xfrm>
              <a:off x="12408694" y="4145813"/>
              <a:ext cx="2135981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1" name="ХМАО"/>
            <p:cNvSpPr>
              <a:spLocks/>
            </p:cNvSpPr>
            <p:nvPr/>
          </p:nvSpPr>
          <p:spPr bwMode="auto">
            <a:xfrm>
              <a:off x="4867275" y="5003567"/>
              <a:ext cx="2562225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2" name="Челябинская область"/>
            <p:cNvSpPr>
              <a:spLocks/>
            </p:cNvSpPr>
            <p:nvPr/>
          </p:nvSpPr>
          <p:spPr bwMode="auto">
            <a:xfrm>
              <a:off x="3917157" y="6785791"/>
              <a:ext cx="683418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3" name="Чеченская республика"/>
            <p:cNvSpPr>
              <a:spLocks/>
            </p:cNvSpPr>
            <p:nvPr/>
          </p:nvSpPr>
          <p:spPr bwMode="auto">
            <a:xfrm>
              <a:off x="1090613" y="8120075"/>
              <a:ext cx="302419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Республика Чувашия"/>
            <p:cNvSpPr>
              <a:spLocks/>
            </p:cNvSpPr>
            <p:nvPr/>
          </p:nvSpPr>
          <p:spPr bwMode="auto">
            <a:xfrm>
              <a:off x="2788444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204B8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5" name="Чукотский автономный округ"/>
            <p:cNvSpPr>
              <a:spLocks/>
            </p:cNvSpPr>
            <p:nvPr/>
          </p:nvSpPr>
          <p:spPr bwMode="auto">
            <a:xfrm>
              <a:off x="12656344" y="0"/>
              <a:ext cx="2059781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6" name="Ямало-Ненецкий автономный округ"/>
            <p:cNvSpPr>
              <a:spLocks/>
            </p:cNvSpPr>
            <p:nvPr/>
          </p:nvSpPr>
          <p:spPr bwMode="auto">
            <a:xfrm>
              <a:off x="5379244" y="3688344"/>
              <a:ext cx="2095500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C5D9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7" name="Ярославская область"/>
            <p:cNvSpPr>
              <a:spLocks/>
            </p:cNvSpPr>
            <p:nvPr/>
          </p:nvSpPr>
          <p:spPr bwMode="auto">
            <a:xfrm>
              <a:off x="2286000" y="4936853"/>
              <a:ext cx="407194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17375E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8" name="Республика Крым"/>
            <p:cNvSpPr>
              <a:spLocks/>
            </p:cNvSpPr>
            <p:nvPr/>
          </p:nvSpPr>
          <p:spPr bwMode="auto">
            <a:xfrm>
              <a:off x="0" y="6394450"/>
              <a:ext cx="426244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56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91894"/>
              </p:ext>
            </p:extLst>
          </p:nvPr>
        </p:nvGraphicFramePr>
        <p:xfrm>
          <a:off x="436604" y="1991626"/>
          <a:ext cx="11100478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712">
                  <a:extLst>
                    <a:ext uri="{9D8B030D-6E8A-4147-A177-3AD203B41FA5}">
                      <a16:colId xmlns:a16="http://schemas.microsoft.com/office/drawing/2014/main" val="2873030045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val="3967177139"/>
                    </a:ext>
                  </a:extLst>
                </a:gridCol>
                <a:gridCol w="3411883">
                  <a:extLst>
                    <a:ext uri="{9D8B030D-6E8A-4147-A177-3AD203B41FA5}">
                      <a16:colId xmlns:a16="http://schemas.microsoft.com/office/drawing/2014/main" val="314660411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системы кровообращения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641,3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593,8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7273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Новообразования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198,9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271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Внешние причины смерти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91,7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157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органов пищеварения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67,9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69,7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03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нервной системы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64,0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545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органов дыхания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227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эндокринной системы,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расстройства питания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нарушения обмена веществ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31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Инфекционные и паразитарные болезни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401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классы болезней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64" marR="7164" marT="7164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135,6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4369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1351863" y="665989"/>
            <a:ext cx="8325537" cy="936897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pc="-60" dirty="0" smtClean="0"/>
              <a:t>КОЭФФИЦИЕНТ СМЕРТНОСТИ ПО ОСНОВНЫМ КЛАССАМ ПРИЧИН СМЕРТИ</a:t>
            </a:r>
          </a:p>
          <a:p>
            <a:pPr>
              <a:lnSpc>
                <a:spcPct val="30000"/>
              </a:lnSpc>
            </a:pPr>
            <a:r>
              <a:rPr lang="ru-RU" sz="1600" spc="-60" dirty="0" smtClean="0"/>
              <a:t>НА 100 000 ЧЕЛОВЕК НАСЕЛЕНИЯ</a:t>
            </a:r>
            <a:endParaRPr lang="ru-RU" sz="1600" spc="-6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6396" y="1555477"/>
            <a:ext cx="24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КЛАССЫ </a:t>
            </a:r>
            <a:r>
              <a:rPr lang="ru-RU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БОЛЕЗНЕЙ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5537" y="1555477"/>
            <a:ext cx="117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2314" y="1555477"/>
            <a:ext cx="117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10248571" y="2103775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flipV="1">
            <a:off x="10248571" y="2605839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flipV="1">
            <a:off x="10248571" y="3107903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10248571" y="3609967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10248571" y="4112031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10248571" y="4614095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10248571" y="5116159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flipV="1">
            <a:off x="10248571" y="5618223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10248571" y="6120289"/>
            <a:ext cx="108000" cy="324000"/>
          </a:xfrm>
          <a:prstGeom prst="upArrow">
            <a:avLst>
              <a:gd name="adj1" fmla="val 50000"/>
              <a:gd name="adj2" fmla="val 86739"/>
            </a:avLst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3518143"/>
            <a:ext cx="468000" cy="4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4024225"/>
            <a:ext cx="468000" cy="46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5028076"/>
            <a:ext cx="468000" cy="46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6040241"/>
            <a:ext cx="468000" cy="468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2016523"/>
            <a:ext cx="468000" cy="46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2514292"/>
            <a:ext cx="468000" cy="46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3020374"/>
            <a:ext cx="468000" cy="46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4521994"/>
            <a:ext cx="468000" cy="46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" y="5534158"/>
            <a:ext cx="468000" cy="46800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3" name="Овал 4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5386</TotalTime>
  <Words>1394</Words>
  <Application>Microsoft Office PowerPoint</Application>
  <PresentationFormat>Широкоэкранный</PresentationFormat>
  <Paragraphs>616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Cyr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Владимиров Никита Андреевич</cp:lastModifiedBy>
  <cp:revision>266</cp:revision>
  <cp:lastPrinted>2020-04-08T15:39:00Z</cp:lastPrinted>
  <dcterms:created xsi:type="dcterms:W3CDTF">2020-03-31T09:31:17Z</dcterms:created>
  <dcterms:modified xsi:type="dcterms:W3CDTF">2020-04-30T10:39:43Z</dcterms:modified>
</cp:coreProperties>
</file>