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8" r:id="rId3"/>
    <p:sldId id="276" r:id="rId4"/>
    <p:sldId id="366" r:id="rId5"/>
    <p:sldId id="286" r:id="rId6"/>
    <p:sldId id="365" r:id="rId7"/>
    <p:sldId id="293" r:id="rId8"/>
    <p:sldId id="368" r:id="rId9"/>
    <p:sldId id="294" r:id="rId10"/>
    <p:sldId id="307" r:id="rId11"/>
    <p:sldId id="287" r:id="rId12"/>
    <p:sldId id="296" r:id="rId13"/>
    <p:sldId id="369" r:id="rId14"/>
    <p:sldId id="383" r:id="rId15"/>
    <p:sldId id="371" r:id="rId16"/>
    <p:sldId id="298" r:id="rId17"/>
    <p:sldId id="299" r:id="rId18"/>
    <p:sldId id="372" r:id="rId19"/>
    <p:sldId id="302" r:id="rId20"/>
    <p:sldId id="388" r:id="rId21"/>
    <p:sldId id="381" r:id="rId22"/>
    <p:sldId id="332" r:id="rId23"/>
    <p:sldId id="384" r:id="rId24"/>
    <p:sldId id="385" r:id="rId25"/>
    <p:sldId id="386" r:id="rId26"/>
    <p:sldId id="387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Параметры Индекса детского благополучия</a:t>
            </a:r>
          </a:p>
        </c:rich>
      </c:tx>
      <c:layout>
        <c:manualLayout>
          <c:xMode val="edge"/>
          <c:yMode val="edge"/>
          <c:x val="0.14198451322685959"/>
          <c:y val="4.193297327893209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651066216365916"/>
          <c:y val="0.21874106742765501"/>
          <c:w val="0.52914050207025831"/>
          <c:h val="0.61828022923987636"/>
        </c:manualLayout>
      </c:layout>
      <c:radarChart>
        <c:radarStyle val="marker"/>
        <c:varyColors val="0"/>
        <c:ser>
          <c:idx val="0"/>
          <c:order val="0"/>
          <c:tx>
            <c:strRef>
              <c:f>'лепестковые диаграммы '!$C$5</c:f>
              <c:strCache>
                <c:ptCount val="1"/>
                <c:pt idx="0">
                  <c:v>Ленинградская область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'лепестковые диаграммы '!$D$2:$G$2</c:f>
              <c:strCache>
                <c:ptCount val="4"/>
                <c:pt idx="0">
                  <c:v>Конечные результаты</c:v>
                </c:pt>
                <c:pt idx="1">
                  <c:v>Непосредственные результаты</c:v>
                </c:pt>
                <c:pt idx="2">
                  <c:v>Семейное окружение и другие условия среды проживания ребенка</c:v>
                </c:pt>
                <c:pt idx="3">
                  <c:v>Бюджет всех уровней для детей</c:v>
                </c:pt>
              </c:strCache>
            </c:strRef>
          </c:cat>
          <c:val>
            <c:numRef>
              <c:f>'лепестковые диаграммы '!$D$5:$G$5</c:f>
              <c:numCache>
                <c:formatCode>General</c:formatCode>
                <c:ptCount val="4"/>
                <c:pt idx="0">
                  <c:v>12.75</c:v>
                </c:pt>
                <c:pt idx="1">
                  <c:v>25.875</c:v>
                </c:pt>
                <c:pt idx="2">
                  <c:v>13.5</c:v>
                </c:pt>
                <c:pt idx="3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7D-40EF-BB6C-1335239C1A1C}"/>
            </c:ext>
          </c:extLst>
        </c:ser>
        <c:ser>
          <c:idx val="1"/>
          <c:order val="1"/>
          <c:tx>
            <c:strRef>
              <c:f>'лепестковые диаграммы '!$C$9</c:f>
              <c:strCache>
                <c:ptCount val="1"/>
                <c:pt idx="0">
                  <c:v>Республика Адыгея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'лепестковые диаграммы '!$D$2:$G$2</c:f>
              <c:strCache>
                <c:ptCount val="4"/>
                <c:pt idx="0">
                  <c:v>Конечные результаты</c:v>
                </c:pt>
                <c:pt idx="1">
                  <c:v>Непосредственные результаты</c:v>
                </c:pt>
                <c:pt idx="2">
                  <c:v>Семейное окружение и другие условия среды проживания ребенка</c:v>
                </c:pt>
                <c:pt idx="3">
                  <c:v>Бюджет всех уровней для детей</c:v>
                </c:pt>
              </c:strCache>
            </c:strRef>
          </c:cat>
          <c:val>
            <c:numRef>
              <c:f>'лепестковые диаграммы '!$D$9:$G$9</c:f>
              <c:numCache>
                <c:formatCode>General</c:formatCode>
                <c:ptCount val="4"/>
                <c:pt idx="0">
                  <c:v>29.25</c:v>
                </c:pt>
                <c:pt idx="1">
                  <c:v>38.666666666666664</c:v>
                </c:pt>
                <c:pt idx="2">
                  <c:v>64.333333333333329</c:v>
                </c:pt>
                <c:pt idx="3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7D-40EF-BB6C-1335239C1A1C}"/>
            </c:ext>
          </c:extLst>
        </c:ser>
        <c:ser>
          <c:idx val="2"/>
          <c:order val="2"/>
          <c:tx>
            <c:strRef>
              <c:f>'лепестковые диаграммы '!$C$10</c:f>
              <c:strCache>
                <c:ptCount val="1"/>
                <c:pt idx="0">
                  <c:v>Республика Бурятия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'лепестковые диаграммы '!$D$2:$G$2</c:f>
              <c:strCache>
                <c:ptCount val="4"/>
                <c:pt idx="0">
                  <c:v>Конечные результаты</c:v>
                </c:pt>
                <c:pt idx="1">
                  <c:v>Непосредственные результаты</c:v>
                </c:pt>
                <c:pt idx="2">
                  <c:v>Семейное окружение и другие условия среды проживания ребенка</c:v>
                </c:pt>
                <c:pt idx="3">
                  <c:v>Бюджет всех уровней для детей</c:v>
                </c:pt>
              </c:strCache>
            </c:strRef>
          </c:cat>
          <c:val>
            <c:numRef>
              <c:f>'лепестковые диаграммы '!$D$10:$G$10</c:f>
              <c:numCache>
                <c:formatCode>General</c:formatCode>
                <c:ptCount val="4"/>
                <c:pt idx="0">
                  <c:v>71.25</c:v>
                </c:pt>
                <c:pt idx="1">
                  <c:v>58.625</c:v>
                </c:pt>
                <c:pt idx="2">
                  <c:v>50.5</c:v>
                </c:pt>
                <c:pt idx="3">
                  <c:v>72.625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47D-40EF-BB6C-1335239C1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587264"/>
        <c:axId val="85810496"/>
      </c:radarChart>
      <c:catAx>
        <c:axId val="13658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10496"/>
        <c:crosses val="autoZero"/>
        <c:auto val="1"/>
        <c:lblAlgn val="ctr"/>
        <c:lblOffset val="100"/>
        <c:noMultiLvlLbl val="0"/>
      </c:catAx>
      <c:valAx>
        <c:axId val="8581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58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938457513732768"/>
          <c:y val="0.75405454273877193"/>
          <c:w val="0.39951201159879013"/>
          <c:h val="0.206009292233673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AFD71-B2F0-433B-899A-DBD660B4BF2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328BE75-3F43-4A84-BE8C-F002F4584F88}">
      <dgm:prSet/>
      <dgm:spPr/>
      <dgm:t>
        <a:bodyPr/>
        <a:lstStyle/>
        <a:p>
          <a:r>
            <a:rPr lang="ru-RU"/>
            <a:t>Формирование системы показателей статистики детства и проведение мониторинга</a:t>
          </a:r>
          <a:endParaRPr lang="en-US"/>
        </a:p>
      </dgm:t>
    </dgm:pt>
    <dgm:pt modelId="{7B4DB354-DA9D-4ABC-B861-67B50C2CB61F}" type="parTrans" cxnId="{F3E45C8F-9568-4ECB-972F-E2EB5E24A641}">
      <dgm:prSet/>
      <dgm:spPr/>
      <dgm:t>
        <a:bodyPr/>
        <a:lstStyle/>
        <a:p>
          <a:endParaRPr lang="en-US"/>
        </a:p>
      </dgm:t>
    </dgm:pt>
    <dgm:pt modelId="{3D38D7E6-44F6-4742-9B42-8D736F603F2D}" type="sibTrans" cxnId="{F3E45C8F-9568-4ECB-972F-E2EB5E24A641}">
      <dgm:prSet/>
      <dgm:spPr/>
      <dgm:t>
        <a:bodyPr/>
        <a:lstStyle/>
        <a:p>
          <a:endParaRPr lang="en-US"/>
        </a:p>
      </dgm:t>
    </dgm:pt>
    <dgm:pt modelId="{0FA0B9F4-BC3F-4B0C-88FE-9B8349D86FCA}">
      <dgm:prSet/>
      <dgm:spPr/>
      <dgm:t>
        <a:bodyPr/>
        <a:lstStyle/>
        <a:p>
          <a:r>
            <a:rPr lang="ru-RU"/>
            <a:t>Возможность региональных и международных сопоставлений</a:t>
          </a:r>
          <a:endParaRPr lang="en-US"/>
        </a:p>
      </dgm:t>
    </dgm:pt>
    <dgm:pt modelId="{2058AFEC-EEF4-4022-A47A-088B149BE744}" type="parTrans" cxnId="{89CF15AA-481F-411E-AAA4-99029B38F3CC}">
      <dgm:prSet/>
      <dgm:spPr/>
      <dgm:t>
        <a:bodyPr/>
        <a:lstStyle/>
        <a:p>
          <a:endParaRPr lang="en-US"/>
        </a:p>
      </dgm:t>
    </dgm:pt>
    <dgm:pt modelId="{328608ED-25CE-4154-B402-705DE11C9014}" type="sibTrans" cxnId="{89CF15AA-481F-411E-AAA4-99029B38F3CC}">
      <dgm:prSet/>
      <dgm:spPr/>
      <dgm:t>
        <a:bodyPr/>
        <a:lstStyle/>
        <a:p>
          <a:endParaRPr lang="en-US"/>
        </a:p>
      </dgm:t>
    </dgm:pt>
    <dgm:pt modelId="{B4B5AF57-1E75-4A9B-9821-3D67CE402447}">
      <dgm:prSet/>
      <dgm:spPr/>
      <dgm:t>
        <a:bodyPr/>
        <a:lstStyle/>
        <a:p>
          <a:r>
            <a:rPr lang="ru-RU"/>
            <a:t>Мониторинг результативности мероприятий, проводимых в рамках Десятилетия Детства</a:t>
          </a:r>
          <a:endParaRPr lang="en-US"/>
        </a:p>
      </dgm:t>
    </dgm:pt>
    <dgm:pt modelId="{10BBE34E-08E1-4E79-89E5-D68A1F1C8CE4}" type="parTrans" cxnId="{671983C8-E1D4-4A10-B1DC-15435267848C}">
      <dgm:prSet/>
      <dgm:spPr/>
      <dgm:t>
        <a:bodyPr/>
        <a:lstStyle/>
        <a:p>
          <a:endParaRPr lang="en-US"/>
        </a:p>
      </dgm:t>
    </dgm:pt>
    <dgm:pt modelId="{9E1F1168-03E1-4E68-9D51-08DCC917B8B7}" type="sibTrans" cxnId="{671983C8-E1D4-4A10-B1DC-15435267848C}">
      <dgm:prSet/>
      <dgm:spPr/>
      <dgm:t>
        <a:bodyPr/>
        <a:lstStyle/>
        <a:p>
          <a:endParaRPr lang="en-US"/>
        </a:p>
      </dgm:t>
    </dgm:pt>
    <dgm:pt modelId="{49FB75F3-FC6B-48D8-933D-510201DB2893}" type="pres">
      <dgm:prSet presAssocID="{7E5AFD71-B2F0-433B-899A-DBD660B4BF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762405-C38D-438C-8D14-D75121B52A9E}" type="pres">
      <dgm:prSet presAssocID="{4328BE75-3F43-4A84-BE8C-F002F4584F88}" presName="hierRoot1" presStyleCnt="0"/>
      <dgm:spPr/>
    </dgm:pt>
    <dgm:pt modelId="{2959D603-0D22-4562-888F-80893D50707F}" type="pres">
      <dgm:prSet presAssocID="{4328BE75-3F43-4A84-BE8C-F002F4584F88}" presName="composite" presStyleCnt="0"/>
      <dgm:spPr/>
    </dgm:pt>
    <dgm:pt modelId="{BDCDF42F-C0D0-4046-B796-190147105831}" type="pres">
      <dgm:prSet presAssocID="{4328BE75-3F43-4A84-BE8C-F002F4584F88}" presName="background" presStyleLbl="node0" presStyleIdx="0" presStyleCnt="3"/>
      <dgm:spPr/>
    </dgm:pt>
    <dgm:pt modelId="{540ABBA3-83FD-4C72-AE52-EBCE77E806C8}" type="pres">
      <dgm:prSet presAssocID="{4328BE75-3F43-4A84-BE8C-F002F4584F88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658B23-C7D8-49AF-A084-D75DCEF198D2}" type="pres">
      <dgm:prSet presAssocID="{4328BE75-3F43-4A84-BE8C-F002F4584F88}" presName="hierChild2" presStyleCnt="0"/>
      <dgm:spPr/>
    </dgm:pt>
    <dgm:pt modelId="{8FBBACB0-80BF-4395-8100-8C7E13C479B2}" type="pres">
      <dgm:prSet presAssocID="{0FA0B9F4-BC3F-4B0C-88FE-9B8349D86FCA}" presName="hierRoot1" presStyleCnt="0"/>
      <dgm:spPr/>
    </dgm:pt>
    <dgm:pt modelId="{2D54B8F3-1358-4B65-99B9-1AEC4FCC15B4}" type="pres">
      <dgm:prSet presAssocID="{0FA0B9F4-BC3F-4B0C-88FE-9B8349D86FCA}" presName="composite" presStyleCnt="0"/>
      <dgm:spPr/>
    </dgm:pt>
    <dgm:pt modelId="{904386EB-53AA-4701-BEDE-F4E94590B18C}" type="pres">
      <dgm:prSet presAssocID="{0FA0B9F4-BC3F-4B0C-88FE-9B8349D86FCA}" presName="background" presStyleLbl="node0" presStyleIdx="1" presStyleCnt="3"/>
      <dgm:spPr/>
    </dgm:pt>
    <dgm:pt modelId="{4785E6C6-D89C-4082-8A42-DF6CC9A0F30B}" type="pres">
      <dgm:prSet presAssocID="{0FA0B9F4-BC3F-4B0C-88FE-9B8349D86FCA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948B47-8E43-4C57-A2E0-376AD7DD2ACB}" type="pres">
      <dgm:prSet presAssocID="{0FA0B9F4-BC3F-4B0C-88FE-9B8349D86FCA}" presName="hierChild2" presStyleCnt="0"/>
      <dgm:spPr/>
    </dgm:pt>
    <dgm:pt modelId="{7308CF3F-5602-4CB0-8898-29E6D3C751AE}" type="pres">
      <dgm:prSet presAssocID="{B4B5AF57-1E75-4A9B-9821-3D67CE402447}" presName="hierRoot1" presStyleCnt="0"/>
      <dgm:spPr/>
    </dgm:pt>
    <dgm:pt modelId="{9D18A48A-A4FC-4496-9933-81A859B35C2A}" type="pres">
      <dgm:prSet presAssocID="{B4B5AF57-1E75-4A9B-9821-3D67CE402447}" presName="composite" presStyleCnt="0"/>
      <dgm:spPr/>
    </dgm:pt>
    <dgm:pt modelId="{678D6CAF-1F39-4BE3-BC5A-0AF7C045EB7D}" type="pres">
      <dgm:prSet presAssocID="{B4B5AF57-1E75-4A9B-9821-3D67CE402447}" presName="background" presStyleLbl="node0" presStyleIdx="2" presStyleCnt="3"/>
      <dgm:spPr/>
    </dgm:pt>
    <dgm:pt modelId="{47C5F1F7-C408-4F6E-9F95-3E61242EF7B6}" type="pres">
      <dgm:prSet presAssocID="{B4B5AF57-1E75-4A9B-9821-3D67CE402447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828FC4-D1BD-4FB2-A81A-CFA64D2ADBCB}" type="pres">
      <dgm:prSet presAssocID="{B4B5AF57-1E75-4A9B-9821-3D67CE402447}" presName="hierChild2" presStyleCnt="0"/>
      <dgm:spPr/>
    </dgm:pt>
  </dgm:ptLst>
  <dgm:cxnLst>
    <dgm:cxn modelId="{0B1D9562-3DDE-49C6-B23B-D680230C8E4A}" type="presOf" srcId="{0FA0B9F4-BC3F-4B0C-88FE-9B8349D86FCA}" destId="{4785E6C6-D89C-4082-8A42-DF6CC9A0F30B}" srcOrd="0" destOrd="0" presId="urn:microsoft.com/office/officeart/2005/8/layout/hierarchy1"/>
    <dgm:cxn modelId="{F3E45C8F-9568-4ECB-972F-E2EB5E24A641}" srcId="{7E5AFD71-B2F0-433B-899A-DBD660B4BF2B}" destId="{4328BE75-3F43-4A84-BE8C-F002F4584F88}" srcOrd="0" destOrd="0" parTransId="{7B4DB354-DA9D-4ABC-B861-67B50C2CB61F}" sibTransId="{3D38D7E6-44F6-4742-9B42-8D736F603F2D}"/>
    <dgm:cxn modelId="{A37330DB-B88F-496E-86A8-1CABE92AFB9B}" type="presOf" srcId="{4328BE75-3F43-4A84-BE8C-F002F4584F88}" destId="{540ABBA3-83FD-4C72-AE52-EBCE77E806C8}" srcOrd="0" destOrd="0" presId="urn:microsoft.com/office/officeart/2005/8/layout/hierarchy1"/>
    <dgm:cxn modelId="{0EC7583E-B287-4526-8693-C3F074C4DC15}" type="presOf" srcId="{7E5AFD71-B2F0-433B-899A-DBD660B4BF2B}" destId="{49FB75F3-FC6B-48D8-933D-510201DB2893}" srcOrd="0" destOrd="0" presId="urn:microsoft.com/office/officeart/2005/8/layout/hierarchy1"/>
    <dgm:cxn modelId="{671983C8-E1D4-4A10-B1DC-15435267848C}" srcId="{7E5AFD71-B2F0-433B-899A-DBD660B4BF2B}" destId="{B4B5AF57-1E75-4A9B-9821-3D67CE402447}" srcOrd="2" destOrd="0" parTransId="{10BBE34E-08E1-4E79-89E5-D68A1F1C8CE4}" sibTransId="{9E1F1168-03E1-4E68-9D51-08DCC917B8B7}"/>
    <dgm:cxn modelId="{89CF15AA-481F-411E-AAA4-99029B38F3CC}" srcId="{7E5AFD71-B2F0-433B-899A-DBD660B4BF2B}" destId="{0FA0B9F4-BC3F-4B0C-88FE-9B8349D86FCA}" srcOrd="1" destOrd="0" parTransId="{2058AFEC-EEF4-4022-A47A-088B149BE744}" sibTransId="{328608ED-25CE-4154-B402-705DE11C9014}"/>
    <dgm:cxn modelId="{5EF78ACC-9284-4FA0-9DA3-84595B5A6857}" type="presOf" srcId="{B4B5AF57-1E75-4A9B-9821-3D67CE402447}" destId="{47C5F1F7-C408-4F6E-9F95-3E61242EF7B6}" srcOrd="0" destOrd="0" presId="urn:microsoft.com/office/officeart/2005/8/layout/hierarchy1"/>
    <dgm:cxn modelId="{722C90E1-A360-4E9F-9849-501B02A983D4}" type="presParOf" srcId="{49FB75F3-FC6B-48D8-933D-510201DB2893}" destId="{32762405-C38D-438C-8D14-D75121B52A9E}" srcOrd="0" destOrd="0" presId="urn:microsoft.com/office/officeart/2005/8/layout/hierarchy1"/>
    <dgm:cxn modelId="{C2910F6E-0254-4842-AECD-62C314B2795F}" type="presParOf" srcId="{32762405-C38D-438C-8D14-D75121B52A9E}" destId="{2959D603-0D22-4562-888F-80893D50707F}" srcOrd="0" destOrd="0" presId="urn:microsoft.com/office/officeart/2005/8/layout/hierarchy1"/>
    <dgm:cxn modelId="{04822977-046B-4DF8-9C11-A937FC3DF72A}" type="presParOf" srcId="{2959D603-0D22-4562-888F-80893D50707F}" destId="{BDCDF42F-C0D0-4046-B796-190147105831}" srcOrd="0" destOrd="0" presId="urn:microsoft.com/office/officeart/2005/8/layout/hierarchy1"/>
    <dgm:cxn modelId="{2F97621B-407A-40D5-BA2F-6B0DE6658ACC}" type="presParOf" srcId="{2959D603-0D22-4562-888F-80893D50707F}" destId="{540ABBA3-83FD-4C72-AE52-EBCE77E806C8}" srcOrd="1" destOrd="0" presId="urn:microsoft.com/office/officeart/2005/8/layout/hierarchy1"/>
    <dgm:cxn modelId="{17A664AA-6F7A-43BF-A7B0-1F2CE7BB8FEA}" type="presParOf" srcId="{32762405-C38D-438C-8D14-D75121B52A9E}" destId="{04658B23-C7D8-49AF-A084-D75DCEF198D2}" srcOrd="1" destOrd="0" presId="urn:microsoft.com/office/officeart/2005/8/layout/hierarchy1"/>
    <dgm:cxn modelId="{4334D638-71D4-4332-A1C5-7B1AA35E5CD8}" type="presParOf" srcId="{49FB75F3-FC6B-48D8-933D-510201DB2893}" destId="{8FBBACB0-80BF-4395-8100-8C7E13C479B2}" srcOrd="1" destOrd="0" presId="urn:microsoft.com/office/officeart/2005/8/layout/hierarchy1"/>
    <dgm:cxn modelId="{9F2B2312-6FC4-488C-8CCA-02C33FD63B23}" type="presParOf" srcId="{8FBBACB0-80BF-4395-8100-8C7E13C479B2}" destId="{2D54B8F3-1358-4B65-99B9-1AEC4FCC15B4}" srcOrd="0" destOrd="0" presId="urn:microsoft.com/office/officeart/2005/8/layout/hierarchy1"/>
    <dgm:cxn modelId="{64E54D31-BD5C-4DD6-91C7-9D1065B7D2C5}" type="presParOf" srcId="{2D54B8F3-1358-4B65-99B9-1AEC4FCC15B4}" destId="{904386EB-53AA-4701-BEDE-F4E94590B18C}" srcOrd="0" destOrd="0" presId="urn:microsoft.com/office/officeart/2005/8/layout/hierarchy1"/>
    <dgm:cxn modelId="{D4D24794-2CCE-4B1A-B7D2-2D3EEA0271E2}" type="presParOf" srcId="{2D54B8F3-1358-4B65-99B9-1AEC4FCC15B4}" destId="{4785E6C6-D89C-4082-8A42-DF6CC9A0F30B}" srcOrd="1" destOrd="0" presId="urn:microsoft.com/office/officeart/2005/8/layout/hierarchy1"/>
    <dgm:cxn modelId="{9C168E4F-5213-4AEF-ACA4-132EF5F0C965}" type="presParOf" srcId="{8FBBACB0-80BF-4395-8100-8C7E13C479B2}" destId="{C7948B47-8E43-4C57-A2E0-376AD7DD2ACB}" srcOrd="1" destOrd="0" presId="urn:microsoft.com/office/officeart/2005/8/layout/hierarchy1"/>
    <dgm:cxn modelId="{6B5A31DF-E244-409C-AE71-E885B166CBF2}" type="presParOf" srcId="{49FB75F3-FC6B-48D8-933D-510201DB2893}" destId="{7308CF3F-5602-4CB0-8898-29E6D3C751AE}" srcOrd="2" destOrd="0" presId="urn:microsoft.com/office/officeart/2005/8/layout/hierarchy1"/>
    <dgm:cxn modelId="{BA5EA8B4-2194-4F2C-9845-7B14EAAD3202}" type="presParOf" srcId="{7308CF3F-5602-4CB0-8898-29E6D3C751AE}" destId="{9D18A48A-A4FC-4496-9933-81A859B35C2A}" srcOrd="0" destOrd="0" presId="urn:microsoft.com/office/officeart/2005/8/layout/hierarchy1"/>
    <dgm:cxn modelId="{4C155A08-377F-48B9-831E-1B95137CD842}" type="presParOf" srcId="{9D18A48A-A4FC-4496-9933-81A859B35C2A}" destId="{678D6CAF-1F39-4BE3-BC5A-0AF7C045EB7D}" srcOrd="0" destOrd="0" presId="urn:microsoft.com/office/officeart/2005/8/layout/hierarchy1"/>
    <dgm:cxn modelId="{BA203B8A-DE98-498E-AA78-913308DC8C8A}" type="presParOf" srcId="{9D18A48A-A4FC-4496-9933-81A859B35C2A}" destId="{47C5F1F7-C408-4F6E-9F95-3E61242EF7B6}" srcOrd="1" destOrd="0" presId="urn:microsoft.com/office/officeart/2005/8/layout/hierarchy1"/>
    <dgm:cxn modelId="{BD44E57A-4878-4A58-82DE-6EE268649E75}" type="presParOf" srcId="{7308CF3F-5602-4CB0-8898-29E6D3C751AE}" destId="{61828FC4-D1BD-4FB2-A81A-CFA64D2ADB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2AC93-8EA9-4E8C-836A-370B866A7C89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E2A6CFA-E7EF-4FCE-8A47-C245340DE739}">
      <dgm:prSet/>
      <dgm:spPr/>
      <dgm:t>
        <a:bodyPr/>
        <a:lstStyle/>
        <a:p>
          <a:r>
            <a:rPr lang="ru-RU" dirty="0"/>
            <a:t>1.1	Численность детей и их семейный статус (4)</a:t>
          </a:r>
          <a:endParaRPr lang="en-US" dirty="0"/>
        </a:p>
      </dgm:t>
    </dgm:pt>
    <dgm:pt modelId="{1828D537-2035-4A50-830E-61B5CB0D5CDA}" type="parTrans" cxnId="{4A09703F-77A1-4B21-9465-0534B187E860}">
      <dgm:prSet/>
      <dgm:spPr/>
      <dgm:t>
        <a:bodyPr/>
        <a:lstStyle/>
        <a:p>
          <a:endParaRPr lang="en-US"/>
        </a:p>
      </dgm:t>
    </dgm:pt>
    <dgm:pt modelId="{A2FB217C-AF87-4F9B-8681-CEF9C6FEA1DB}" type="sibTrans" cxnId="{4A09703F-77A1-4B21-9465-0534B187E860}">
      <dgm:prSet/>
      <dgm:spPr/>
      <dgm:t>
        <a:bodyPr/>
        <a:lstStyle/>
        <a:p>
          <a:endParaRPr lang="en-US"/>
        </a:p>
      </dgm:t>
    </dgm:pt>
    <dgm:pt modelId="{612EC4B4-BB6D-4141-9048-D218556BCB32}">
      <dgm:prSet/>
      <dgm:spPr/>
      <dgm:t>
        <a:bodyPr/>
        <a:lstStyle/>
        <a:p>
          <a:r>
            <a:rPr lang="ru-RU" dirty="0"/>
            <a:t>1.2	Показатели, характеризующие рождаемость (9)</a:t>
          </a:r>
          <a:endParaRPr lang="en-US" dirty="0"/>
        </a:p>
      </dgm:t>
    </dgm:pt>
    <dgm:pt modelId="{D2A0F2A3-7FD1-4F2B-9A75-5834954E1673}" type="parTrans" cxnId="{C85462A3-E509-410B-9A35-A0FE65A74B45}">
      <dgm:prSet/>
      <dgm:spPr/>
      <dgm:t>
        <a:bodyPr/>
        <a:lstStyle/>
        <a:p>
          <a:endParaRPr lang="en-US"/>
        </a:p>
      </dgm:t>
    </dgm:pt>
    <dgm:pt modelId="{9F24351A-EF53-4E1C-9479-440AC2D0F850}" type="sibTrans" cxnId="{C85462A3-E509-410B-9A35-A0FE65A74B45}">
      <dgm:prSet/>
      <dgm:spPr/>
      <dgm:t>
        <a:bodyPr/>
        <a:lstStyle/>
        <a:p>
          <a:endParaRPr lang="en-US"/>
        </a:p>
      </dgm:t>
    </dgm:pt>
    <dgm:pt modelId="{569074BE-246F-4D04-BE3A-2ACC653BC5C6}">
      <dgm:prSet/>
      <dgm:spPr/>
      <dgm:t>
        <a:bodyPr/>
        <a:lstStyle/>
        <a:p>
          <a:r>
            <a:rPr lang="ru-RU" dirty="0"/>
            <a:t>1.3	</a:t>
          </a:r>
          <a:r>
            <a:rPr lang="ru-RU" dirty="0" err="1"/>
            <a:t>Брачность</a:t>
          </a:r>
          <a:r>
            <a:rPr lang="ru-RU" dirty="0"/>
            <a:t> и разводимость (2)</a:t>
          </a:r>
          <a:endParaRPr lang="en-US" dirty="0"/>
        </a:p>
      </dgm:t>
    </dgm:pt>
    <dgm:pt modelId="{2524C199-0DA4-447E-B1B4-ED634F0914D7}" type="parTrans" cxnId="{26258E39-FA51-437B-AF1A-3242D9A8C0D8}">
      <dgm:prSet/>
      <dgm:spPr/>
      <dgm:t>
        <a:bodyPr/>
        <a:lstStyle/>
        <a:p>
          <a:endParaRPr lang="en-US"/>
        </a:p>
      </dgm:t>
    </dgm:pt>
    <dgm:pt modelId="{57243F4C-2E88-4178-BEA0-F30B051A996A}" type="sibTrans" cxnId="{26258E39-FA51-437B-AF1A-3242D9A8C0D8}">
      <dgm:prSet/>
      <dgm:spPr/>
      <dgm:t>
        <a:bodyPr/>
        <a:lstStyle/>
        <a:p>
          <a:endParaRPr lang="en-US"/>
        </a:p>
      </dgm:t>
    </dgm:pt>
    <dgm:pt modelId="{A4507ED5-AF77-41D0-BC78-438292E0A9A4}" type="pres">
      <dgm:prSet presAssocID="{BAC2AC93-8EA9-4E8C-836A-370B866A7C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4D47BAA-CA15-4EB8-B0ED-97DB86032931}" type="pres">
      <dgm:prSet presAssocID="{CE2A6CFA-E7EF-4FCE-8A47-C245340DE739}" presName="hierRoot1" presStyleCnt="0"/>
      <dgm:spPr/>
    </dgm:pt>
    <dgm:pt modelId="{CD00E4A3-9764-4E3E-A452-9691A7C5A721}" type="pres">
      <dgm:prSet presAssocID="{CE2A6CFA-E7EF-4FCE-8A47-C245340DE739}" presName="composite" presStyleCnt="0"/>
      <dgm:spPr/>
    </dgm:pt>
    <dgm:pt modelId="{00DD3162-156D-4DD8-82A1-BC73FFC522CC}" type="pres">
      <dgm:prSet presAssocID="{CE2A6CFA-E7EF-4FCE-8A47-C245340DE739}" presName="background" presStyleLbl="node0" presStyleIdx="0" presStyleCnt="3"/>
      <dgm:spPr/>
    </dgm:pt>
    <dgm:pt modelId="{BEC7C3DC-C6B1-4B3B-9068-BB2307C8C4C6}" type="pres">
      <dgm:prSet presAssocID="{CE2A6CFA-E7EF-4FCE-8A47-C245340DE739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65B7A6-6DF3-442E-84DB-98068FBE0725}" type="pres">
      <dgm:prSet presAssocID="{CE2A6CFA-E7EF-4FCE-8A47-C245340DE739}" presName="hierChild2" presStyleCnt="0"/>
      <dgm:spPr/>
    </dgm:pt>
    <dgm:pt modelId="{DF8ECB53-A8F4-453D-920A-8E20EBB7327F}" type="pres">
      <dgm:prSet presAssocID="{612EC4B4-BB6D-4141-9048-D218556BCB32}" presName="hierRoot1" presStyleCnt="0"/>
      <dgm:spPr/>
    </dgm:pt>
    <dgm:pt modelId="{9EA90EBE-B2B9-414E-BFBA-B14116446B07}" type="pres">
      <dgm:prSet presAssocID="{612EC4B4-BB6D-4141-9048-D218556BCB32}" presName="composite" presStyleCnt="0"/>
      <dgm:spPr/>
    </dgm:pt>
    <dgm:pt modelId="{5828F6B5-EAFF-4ACA-8CD7-E4C7296EFC5A}" type="pres">
      <dgm:prSet presAssocID="{612EC4B4-BB6D-4141-9048-D218556BCB32}" presName="background" presStyleLbl="node0" presStyleIdx="1" presStyleCnt="3"/>
      <dgm:spPr/>
    </dgm:pt>
    <dgm:pt modelId="{D675D3B4-2AF7-4157-A395-5F753BA1691B}" type="pres">
      <dgm:prSet presAssocID="{612EC4B4-BB6D-4141-9048-D218556BCB32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7F121F-8E16-4D7C-A50E-52AC66C77839}" type="pres">
      <dgm:prSet presAssocID="{612EC4B4-BB6D-4141-9048-D218556BCB32}" presName="hierChild2" presStyleCnt="0"/>
      <dgm:spPr/>
    </dgm:pt>
    <dgm:pt modelId="{6B6B5642-7CC9-4C05-95C0-2069314847C6}" type="pres">
      <dgm:prSet presAssocID="{569074BE-246F-4D04-BE3A-2ACC653BC5C6}" presName="hierRoot1" presStyleCnt="0"/>
      <dgm:spPr/>
    </dgm:pt>
    <dgm:pt modelId="{17D7F06D-ACDF-4F97-870E-C51215F03A4E}" type="pres">
      <dgm:prSet presAssocID="{569074BE-246F-4D04-BE3A-2ACC653BC5C6}" presName="composite" presStyleCnt="0"/>
      <dgm:spPr/>
    </dgm:pt>
    <dgm:pt modelId="{E9734FFD-77DA-4AA6-BECC-4541FDD1A2E9}" type="pres">
      <dgm:prSet presAssocID="{569074BE-246F-4D04-BE3A-2ACC653BC5C6}" presName="background" presStyleLbl="node0" presStyleIdx="2" presStyleCnt="3"/>
      <dgm:spPr/>
    </dgm:pt>
    <dgm:pt modelId="{FC80D271-38E6-4108-8B53-363228E27667}" type="pres">
      <dgm:prSet presAssocID="{569074BE-246F-4D04-BE3A-2ACC653BC5C6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FF0218-8E12-424F-BCC9-92F5B1A0EAC5}" type="pres">
      <dgm:prSet presAssocID="{569074BE-246F-4D04-BE3A-2ACC653BC5C6}" presName="hierChild2" presStyleCnt="0"/>
      <dgm:spPr/>
    </dgm:pt>
  </dgm:ptLst>
  <dgm:cxnLst>
    <dgm:cxn modelId="{26258E39-FA51-437B-AF1A-3242D9A8C0D8}" srcId="{BAC2AC93-8EA9-4E8C-836A-370B866A7C89}" destId="{569074BE-246F-4D04-BE3A-2ACC653BC5C6}" srcOrd="2" destOrd="0" parTransId="{2524C199-0DA4-447E-B1B4-ED634F0914D7}" sibTransId="{57243F4C-2E88-4178-BEA0-F30B051A996A}"/>
    <dgm:cxn modelId="{B77B1E34-3698-4129-A4CE-AE0392812F45}" type="presOf" srcId="{569074BE-246F-4D04-BE3A-2ACC653BC5C6}" destId="{FC80D271-38E6-4108-8B53-363228E27667}" srcOrd="0" destOrd="0" presId="urn:microsoft.com/office/officeart/2005/8/layout/hierarchy1"/>
    <dgm:cxn modelId="{CD8F58B3-09FC-4246-8DE6-92E620D34201}" type="presOf" srcId="{CE2A6CFA-E7EF-4FCE-8A47-C245340DE739}" destId="{BEC7C3DC-C6B1-4B3B-9068-BB2307C8C4C6}" srcOrd="0" destOrd="0" presId="urn:microsoft.com/office/officeart/2005/8/layout/hierarchy1"/>
    <dgm:cxn modelId="{4A09703F-77A1-4B21-9465-0534B187E860}" srcId="{BAC2AC93-8EA9-4E8C-836A-370B866A7C89}" destId="{CE2A6CFA-E7EF-4FCE-8A47-C245340DE739}" srcOrd="0" destOrd="0" parTransId="{1828D537-2035-4A50-830E-61B5CB0D5CDA}" sibTransId="{A2FB217C-AF87-4F9B-8681-CEF9C6FEA1DB}"/>
    <dgm:cxn modelId="{38FF93AB-D9C5-4680-B9A1-325DE9C8AAAE}" type="presOf" srcId="{BAC2AC93-8EA9-4E8C-836A-370B866A7C89}" destId="{A4507ED5-AF77-41D0-BC78-438292E0A9A4}" srcOrd="0" destOrd="0" presId="urn:microsoft.com/office/officeart/2005/8/layout/hierarchy1"/>
    <dgm:cxn modelId="{C5DBCE40-4DE5-4E01-ADE4-38F920729F9F}" type="presOf" srcId="{612EC4B4-BB6D-4141-9048-D218556BCB32}" destId="{D675D3B4-2AF7-4157-A395-5F753BA1691B}" srcOrd="0" destOrd="0" presId="urn:microsoft.com/office/officeart/2005/8/layout/hierarchy1"/>
    <dgm:cxn modelId="{C85462A3-E509-410B-9A35-A0FE65A74B45}" srcId="{BAC2AC93-8EA9-4E8C-836A-370B866A7C89}" destId="{612EC4B4-BB6D-4141-9048-D218556BCB32}" srcOrd="1" destOrd="0" parTransId="{D2A0F2A3-7FD1-4F2B-9A75-5834954E1673}" sibTransId="{9F24351A-EF53-4E1C-9479-440AC2D0F850}"/>
    <dgm:cxn modelId="{8E185F7D-C73E-4AC2-978A-05011869698C}" type="presParOf" srcId="{A4507ED5-AF77-41D0-BC78-438292E0A9A4}" destId="{B4D47BAA-CA15-4EB8-B0ED-97DB86032931}" srcOrd="0" destOrd="0" presId="urn:microsoft.com/office/officeart/2005/8/layout/hierarchy1"/>
    <dgm:cxn modelId="{8DAB65A2-8D54-418C-B326-B8EDA05F6DE3}" type="presParOf" srcId="{B4D47BAA-CA15-4EB8-B0ED-97DB86032931}" destId="{CD00E4A3-9764-4E3E-A452-9691A7C5A721}" srcOrd="0" destOrd="0" presId="urn:microsoft.com/office/officeart/2005/8/layout/hierarchy1"/>
    <dgm:cxn modelId="{E5551059-EEC0-4C9E-9688-961F49F34D71}" type="presParOf" srcId="{CD00E4A3-9764-4E3E-A452-9691A7C5A721}" destId="{00DD3162-156D-4DD8-82A1-BC73FFC522CC}" srcOrd="0" destOrd="0" presId="urn:microsoft.com/office/officeart/2005/8/layout/hierarchy1"/>
    <dgm:cxn modelId="{FA3B8387-1165-4E99-AC6D-839D747B2650}" type="presParOf" srcId="{CD00E4A3-9764-4E3E-A452-9691A7C5A721}" destId="{BEC7C3DC-C6B1-4B3B-9068-BB2307C8C4C6}" srcOrd="1" destOrd="0" presId="urn:microsoft.com/office/officeart/2005/8/layout/hierarchy1"/>
    <dgm:cxn modelId="{E0D4EA74-A0DE-47C7-83BD-017FC4A179A7}" type="presParOf" srcId="{B4D47BAA-CA15-4EB8-B0ED-97DB86032931}" destId="{7A65B7A6-6DF3-442E-84DB-98068FBE0725}" srcOrd="1" destOrd="0" presId="urn:microsoft.com/office/officeart/2005/8/layout/hierarchy1"/>
    <dgm:cxn modelId="{163D9C64-2972-4EDF-9AC5-9F4589595774}" type="presParOf" srcId="{A4507ED5-AF77-41D0-BC78-438292E0A9A4}" destId="{DF8ECB53-A8F4-453D-920A-8E20EBB7327F}" srcOrd="1" destOrd="0" presId="urn:microsoft.com/office/officeart/2005/8/layout/hierarchy1"/>
    <dgm:cxn modelId="{740EF378-3D13-489F-A336-319A35E000B4}" type="presParOf" srcId="{DF8ECB53-A8F4-453D-920A-8E20EBB7327F}" destId="{9EA90EBE-B2B9-414E-BFBA-B14116446B07}" srcOrd="0" destOrd="0" presId="urn:microsoft.com/office/officeart/2005/8/layout/hierarchy1"/>
    <dgm:cxn modelId="{B03B75EF-5FB9-47BD-BBD0-006E038CCD67}" type="presParOf" srcId="{9EA90EBE-B2B9-414E-BFBA-B14116446B07}" destId="{5828F6B5-EAFF-4ACA-8CD7-E4C7296EFC5A}" srcOrd="0" destOrd="0" presId="urn:microsoft.com/office/officeart/2005/8/layout/hierarchy1"/>
    <dgm:cxn modelId="{9E1A9440-8883-4054-BE33-3F7C482B77C6}" type="presParOf" srcId="{9EA90EBE-B2B9-414E-BFBA-B14116446B07}" destId="{D675D3B4-2AF7-4157-A395-5F753BA1691B}" srcOrd="1" destOrd="0" presId="urn:microsoft.com/office/officeart/2005/8/layout/hierarchy1"/>
    <dgm:cxn modelId="{06DFCF32-4502-428F-91DC-1B254AD801CF}" type="presParOf" srcId="{DF8ECB53-A8F4-453D-920A-8E20EBB7327F}" destId="{927F121F-8E16-4D7C-A50E-52AC66C77839}" srcOrd="1" destOrd="0" presId="urn:microsoft.com/office/officeart/2005/8/layout/hierarchy1"/>
    <dgm:cxn modelId="{3874F63C-6D2C-44FD-AC71-B93102E8F801}" type="presParOf" srcId="{A4507ED5-AF77-41D0-BC78-438292E0A9A4}" destId="{6B6B5642-7CC9-4C05-95C0-2069314847C6}" srcOrd="2" destOrd="0" presId="urn:microsoft.com/office/officeart/2005/8/layout/hierarchy1"/>
    <dgm:cxn modelId="{9F6E5CC5-AECB-4A48-906B-25A635808106}" type="presParOf" srcId="{6B6B5642-7CC9-4C05-95C0-2069314847C6}" destId="{17D7F06D-ACDF-4F97-870E-C51215F03A4E}" srcOrd="0" destOrd="0" presId="urn:microsoft.com/office/officeart/2005/8/layout/hierarchy1"/>
    <dgm:cxn modelId="{DE224DDE-4002-4D4F-A1BE-CB314341486C}" type="presParOf" srcId="{17D7F06D-ACDF-4F97-870E-C51215F03A4E}" destId="{E9734FFD-77DA-4AA6-BECC-4541FDD1A2E9}" srcOrd="0" destOrd="0" presId="urn:microsoft.com/office/officeart/2005/8/layout/hierarchy1"/>
    <dgm:cxn modelId="{8461F31C-9027-4031-9381-E68E5B44C2BC}" type="presParOf" srcId="{17D7F06D-ACDF-4F97-870E-C51215F03A4E}" destId="{FC80D271-38E6-4108-8B53-363228E27667}" srcOrd="1" destOrd="0" presId="urn:microsoft.com/office/officeart/2005/8/layout/hierarchy1"/>
    <dgm:cxn modelId="{B273E048-ADCB-45DD-8D20-DF57F83A5154}" type="presParOf" srcId="{6B6B5642-7CC9-4C05-95C0-2069314847C6}" destId="{BCFF0218-8E12-424F-BCC9-92F5B1A0EAC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6F782B-A2E2-4007-AF46-353A50A3CDC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3401F3-F37E-4D4A-ACC2-AE4C25C1B21B}">
      <dgm:prSet/>
      <dgm:spPr/>
      <dgm:t>
        <a:bodyPr/>
        <a:lstStyle/>
        <a:p>
          <a:r>
            <a:rPr lang="ru-RU" dirty="0"/>
            <a:t>ИДОБ апробирован на основе доступных данных в разрезе субъектов </a:t>
          </a:r>
          <a:endParaRPr lang="en-US" dirty="0"/>
        </a:p>
      </dgm:t>
    </dgm:pt>
    <dgm:pt modelId="{1BA763AC-8233-4084-98D5-469436BF7AF0}" type="parTrans" cxnId="{16BBDD5C-9574-4E5B-8007-5E6960F4B2BB}">
      <dgm:prSet/>
      <dgm:spPr/>
      <dgm:t>
        <a:bodyPr/>
        <a:lstStyle/>
        <a:p>
          <a:endParaRPr lang="en-US"/>
        </a:p>
      </dgm:t>
    </dgm:pt>
    <dgm:pt modelId="{60E27476-4E34-454D-B975-CC8E628152F5}" type="sibTrans" cxnId="{16BBDD5C-9574-4E5B-8007-5E6960F4B2BB}">
      <dgm:prSet/>
      <dgm:spPr/>
      <dgm:t>
        <a:bodyPr/>
        <a:lstStyle/>
        <a:p>
          <a:endParaRPr lang="en-US"/>
        </a:p>
      </dgm:t>
    </dgm:pt>
    <dgm:pt modelId="{4D2140E7-D9EE-45C8-A03A-D587BFAC60B7}">
      <dgm:prSet/>
      <dgm:spPr/>
      <dgm:t>
        <a:bodyPr/>
        <a:lstStyle/>
        <a:p>
          <a:r>
            <a:rPr lang="ru-RU" dirty="0"/>
            <a:t>ИДСБ послужит основой для разработки нового статистического наблюдения с участием детей в оценке своего благополучия</a:t>
          </a:r>
          <a:br>
            <a:rPr lang="ru-RU" dirty="0"/>
          </a:br>
          <a:endParaRPr lang="en-US" dirty="0"/>
        </a:p>
      </dgm:t>
    </dgm:pt>
    <dgm:pt modelId="{9B0542C0-9202-4FE2-8175-7BF8073DC30F}" type="parTrans" cxnId="{A01E961B-DC63-40B3-9185-B90D0996CFC4}">
      <dgm:prSet/>
      <dgm:spPr/>
      <dgm:t>
        <a:bodyPr/>
        <a:lstStyle/>
        <a:p>
          <a:endParaRPr lang="en-US"/>
        </a:p>
      </dgm:t>
    </dgm:pt>
    <dgm:pt modelId="{2DDE0C5F-6327-42DB-A4D2-B9C545A62CB9}" type="sibTrans" cxnId="{A01E961B-DC63-40B3-9185-B90D0996CFC4}">
      <dgm:prSet/>
      <dgm:spPr/>
      <dgm:t>
        <a:bodyPr/>
        <a:lstStyle/>
        <a:p>
          <a:endParaRPr lang="en-US"/>
        </a:p>
      </dgm:t>
    </dgm:pt>
    <dgm:pt modelId="{D3341A9B-33F5-476E-B260-36561BC9A745}" type="pres">
      <dgm:prSet presAssocID="{816F782B-A2E2-4007-AF46-353A50A3CD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246FDB-5251-4810-883E-C0E555E441C6}" type="pres">
      <dgm:prSet presAssocID="{C43401F3-F37E-4D4A-ACC2-AE4C25C1B21B}" presName="hierRoot1" presStyleCnt="0"/>
      <dgm:spPr/>
    </dgm:pt>
    <dgm:pt modelId="{93E72E16-D02B-49E4-A28A-46B39A5ED3CC}" type="pres">
      <dgm:prSet presAssocID="{C43401F3-F37E-4D4A-ACC2-AE4C25C1B21B}" presName="composite" presStyleCnt="0"/>
      <dgm:spPr/>
    </dgm:pt>
    <dgm:pt modelId="{575D1B14-D8A0-46E7-BC99-6C69AC4A3423}" type="pres">
      <dgm:prSet presAssocID="{C43401F3-F37E-4D4A-ACC2-AE4C25C1B21B}" presName="background" presStyleLbl="node0" presStyleIdx="0" presStyleCnt="2"/>
      <dgm:spPr/>
    </dgm:pt>
    <dgm:pt modelId="{E88B1FB1-DD80-4531-BC86-4AD5D4CE3AB0}" type="pres">
      <dgm:prSet presAssocID="{C43401F3-F37E-4D4A-ACC2-AE4C25C1B21B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91F166-27BB-4C09-A990-6122F8CB75FD}" type="pres">
      <dgm:prSet presAssocID="{C43401F3-F37E-4D4A-ACC2-AE4C25C1B21B}" presName="hierChild2" presStyleCnt="0"/>
      <dgm:spPr/>
    </dgm:pt>
    <dgm:pt modelId="{2DC86F3D-E4E4-415A-9E59-CB3FCB816D06}" type="pres">
      <dgm:prSet presAssocID="{4D2140E7-D9EE-45C8-A03A-D587BFAC60B7}" presName="hierRoot1" presStyleCnt="0"/>
      <dgm:spPr/>
    </dgm:pt>
    <dgm:pt modelId="{93C58E2F-F2D5-49EF-839D-F59E46C89CDB}" type="pres">
      <dgm:prSet presAssocID="{4D2140E7-D9EE-45C8-A03A-D587BFAC60B7}" presName="composite" presStyleCnt="0"/>
      <dgm:spPr/>
    </dgm:pt>
    <dgm:pt modelId="{362ABD20-B99C-4DAC-B0F0-238CDA160DD2}" type="pres">
      <dgm:prSet presAssocID="{4D2140E7-D9EE-45C8-A03A-D587BFAC60B7}" presName="background" presStyleLbl="node0" presStyleIdx="1" presStyleCnt="2"/>
      <dgm:spPr/>
    </dgm:pt>
    <dgm:pt modelId="{E25095DB-18E0-4E03-9D74-9E4029FA1684}" type="pres">
      <dgm:prSet presAssocID="{4D2140E7-D9EE-45C8-A03A-D587BFAC60B7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E3057A-BB30-4C28-BDC8-8FC60DC7B659}" type="pres">
      <dgm:prSet presAssocID="{4D2140E7-D9EE-45C8-A03A-D587BFAC60B7}" presName="hierChild2" presStyleCnt="0"/>
      <dgm:spPr/>
    </dgm:pt>
  </dgm:ptLst>
  <dgm:cxnLst>
    <dgm:cxn modelId="{480FB412-9BB0-404C-BA52-BFA85B1DD763}" type="presOf" srcId="{C43401F3-F37E-4D4A-ACC2-AE4C25C1B21B}" destId="{E88B1FB1-DD80-4531-BC86-4AD5D4CE3AB0}" srcOrd="0" destOrd="0" presId="urn:microsoft.com/office/officeart/2005/8/layout/hierarchy1"/>
    <dgm:cxn modelId="{A01E961B-DC63-40B3-9185-B90D0996CFC4}" srcId="{816F782B-A2E2-4007-AF46-353A50A3CDCA}" destId="{4D2140E7-D9EE-45C8-A03A-D587BFAC60B7}" srcOrd="1" destOrd="0" parTransId="{9B0542C0-9202-4FE2-8175-7BF8073DC30F}" sibTransId="{2DDE0C5F-6327-42DB-A4D2-B9C545A62CB9}"/>
    <dgm:cxn modelId="{E62023B6-9894-45E1-BBEA-6345D230EEF6}" type="presOf" srcId="{816F782B-A2E2-4007-AF46-353A50A3CDCA}" destId="{D3341A9B-33F5-476E-B260-36561BC9A745}" srcOrd="0" destOrd="0" presId="urn:microsoft.com/office/officeart/2005/8/layout/hierarchy1"/>
    <dgm:cxn modelId="{16BBDD5C-9574-4E5B-8007-5E6960F4B2BB}" srcId="{816F782B-A2E2-4007-AF46-353A50A3CDCA}" destId="{C43401F3-F37E-4D4A-ACC2-AE4C25C1B21B}" srcOrd="0" destOrd="0" parTransId="{1BA763AC-8233-4084-98D5-469436BF7AF0}" sibTransId="{60E27476-4E34-454D-B975-CC8E628152F5}"/>
    <dgm:cxn modelId="{E2541FA8-2F20-434A-9870-10182C8CE2CF}" type="presOf" srcId="{4D2140E7-D9EE-45C8-A03A-D587BFAC60B7}" destId="{E25095DB-18E0-4E03-9D74-9E4029FA1684}" srcOrd="0" destOrd="0" presId="urn:microsoft.com/office/officeart/2005/8/layout/hierarchy1"/>
    <dgm:cxn modelId="{14D053D2-E782-47A3-8B54-D1CEE3936C96}" type="presParOf" srcId="{D3341A9B-33F5-476E-B260-36561BC9A745}" destId="{35246FDB-5251-4810-883E-C0E555E441C6}" srcOrd="0" destOrd="0" presId="urn:microsoft.com/office/officeart/2005/8/layout/hierarchy1"/>
    <dgm:cxn modelId="{8ECBF1A7-DA4E-439E-A3F8-BF4E2D66E269}" type="presParOf" srcId="{35246FDB-5251-4810-883E-C0E555E441C6}" destId="{93E72E16-D02B-49E4-A28A-46B39A5ED3CC}" srcOrd="0" destOrd="0" presId="urn:microsoft.com/office/officeart/2005/8/layout/hierarchy1"/>
    <dgm:cxn modelId="{9C3F362B-1731-4FA2-A7C2-F271C06E1DAC}" type="presParOf" srcId="{93E72E16-D02B-49E4-A28A-46B39A5ED3CC}" destId="{575D1B14-D8A0-46E7-BC99-6C69AC4A3423}" srcOrd="0" destOrd="0" presId="urn:microsoft.com/office/officeart/2005/8/layout/hierarchy1"/>
    <dgm:cxn modelId="{E133ABE7-D446-4A6E-97CF-0ABDEF41C836}" type="presParOf" srcId="{93E72E16-D02B-49E4-A28A-46B39A5ED3CC}" destId="{E88B1FB1-DD80-4531-BC86-4AD5D4CE3AB0}" srcOrd="1" destOrd="0" presId="urn:microsoft.com/office/officeart/2005/8/layout/hierarchy1"/>
    <dgm:cxn modelId="{76D34F0C-1AC1-45F0-ACBF-DD69761FD24A}" type="presParOf" srcId="{35246FDB-5251-4810-883E-C0E555E441C6}" destId="{F191F166-27BB-4C09-A990-6122F8CB75FD}" srcOrd="1" destOrd="0" presId="urn:microsoft.com/office/officeart/2005/8/layout/hierarchy1"/>
    <dgm:cxn modelId="{748F636E-2086-47E2-B6D4-66C7D7C20C96}" type="presParOf" srcId="{D3341A9B-33F5-476E-B260-36561BC9A745}" destId="{2DC86F3D-E4E4-415A-9E59-CB3FCB816D06}" srcOrd="1" destOrd="0" presId="urn:microsoft.com/office/officeart/2005/8/layout/hierarchy1"/>
    <dgm:cxn modelId="{EE273EBA-656E-4E29-A863-B07D0095F9A3}" type="presParOf" srcId="{2DC86F3D-E4E4-415A-9E59-CB3FCB816D06}" destId="{93C58E2F-F2D5-49EF-839D-F59E46C89CDB}" srcOrd="0" destOrd="0" presId="urn:microsoft.com/office/officeart/2005/8/layout/hierarchy1"/>
    <dgm:cxn modelId="{F99DD642-699E-4499-B20E-AD3302AFE7CC}" type="presParOf" srcId="{93C58E2F-F2D5-49EF-839D-F59E46C89CDB}" destId="{362ABD20-B99C-4DAC-B0F0-238CDA160DD2}" srcOrd="0" destOrd="0" presId="urn:microsoft.com/office/officeart/2005/8/layout/hierarchy1"/>
    <dgm:cxn modelId="{395CD85C-05B9-4F98-A9A6-BC0E4D62C0C9}" type="presParOf" srcId="{93C58E2F-F2D5-49EF-839D-F59E46C89CDB}" destId="{E25095DB-18E0-4E03-9D74-9E4029FA1684}" srcOrd="1" destOrd="0" presId="urn:microsoft.com/office/officeart/2005/8/layout/hierarchy1"/>
    <dgm:cxn modelId="{40923D8E-F516-42F2-BB77-BC280600846A}" type="presParOf" srcId="{2DC86F3D-E4E4-415A-9E59-CB3FCB816D06}" destId="{05E3057A-BB30-4C28-BDC8-8FC60DC7B65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D29589-F272-4D38-88D8-5C5B7888B7CC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8B4EE7C-11A6-462A-9D44-1A2B9E0473E9}">
      <dgm:prSet phldrT="[Текст]"/>
      <dgm:spPr/>
      <dgm:t>
        <a:bodyPr/>
        <a:lstStyle/>
        <a:p>
          <a:r>
            <a:rPr lang="ru-RU" dirty="0" smtClean="0"/>
            <a:t>Опора на Конвенцию о правах ребенка и опыт ЮНИСЕФ</a:t>
          </a:r>
          <a:endParaRPr lang="ru-RU" dirty="0"/>
        </a:p>
      </dgm:t>
    </dgm:pt>
    <dgm:pt modelId="{68CC16C1-EB71-4E98-B892-D6D606633F39}" type="parTrans" cxnId="{9B88CBEC-8A31-419B-A277-526AB3D28A87}">
      <dgm:prSet/>
      <dgm:spPr/>
      <dgm:t>
        <a:bodyPr/>
        <a:lstStyle/>
        <a:p>
          <a:endParaRPr lang="ru-RU"/>
        </a:p>
      </dgm:t>
    </dgm:pt>
    <dgm:pt modelId="{E227BAE9-12DA-4C88-9F6A-E4594E279312}" type="sibTrans" cxnId="{9B88CBEC-8A31-419B-A277-526AB3D28A87}">
      <dgm:prSet/>
      <dgm:spPr/>
      <dgm:t>
        <a:bodyPr/>
        <a:lstStyle/>
        <a:p>
          <a:r>
            <a:rPr lang="ru-RU" dirty="0" smtClean="0"/>
            <a:t>Учет положений «Десятилетие детства»</a:t>
          </a:r>
          <a:endParaRPr lang="ru-RU" dirty="0"/>
        </a:p>
      </dgm:t>
    </dgm:pt>
    <dgm:pt modelId="{2BC0C578-4247-4180-95AE-A490E7A32D74}">
      <dgm:prSet phldrT="[Текст]" custT="1"/>
      <dgm:spPr/>
      <dgm:t>
        <a:bodyPr/>
        <a:lstStyle/>
        <a:p>
          <a:r>
            <a:rPr lang="ru-RU" sz="2400" dirty="0" smtClean="0"/>
            <a:t>Учет мнения детей</a:t>
          </a:r>
          <a:endParaRPr lang="ru-RU" sz="2400" dirty="0"/>
        </a:p>
      </dgm:t>
    </dgm:pt>
    <dgm:pt modelId="{3817EECE-98F1-4903-BCE3-9A603635D5CF}" type="parTrans" cxnId="{242587FE-BC5F-44F4-8287-74E59320DEC4}">
      <dgm:prSet/>
      <dgm:spPr/>
      <dgm:t>
        <a:bodyPr/>
        <a:lstStyle/>
        <a:p>
          <a:endParaRPr lang="ru-RU"/>
        </a:p>
      </dgm:t>
    </dgm:pt>
    <dgm:pt modelId="{6EE28493-D9FB-47A1-AEC1-5663599C3C13}" type="sibTrans" cxnId="{242587FE-BC5F-44F4-8287-74E59320DEC4}">
      <dgm:prSet/>
      <dgm:spPr/>
      <dgm:t>
        <a:bodyPr/>
        <a:lstStyle/>
        <a:p>
          <a:r>
            <a:rPr lang="ru-RU" dirty="0" smtClean="0"/>
            <a:t>Фокус на интересах ребенка</a:t>
          </a:r>
          <a:endParaRPr lang="ru-RU" dirty="0"/>
        </a:p>
      </dgm:t>
    </dgm:pt>
    <dgm:pt modelId="{7C20F4ED-5D3E-4C15-94F1-5A8DB7FEC679}">
      <dgm:prSet custT="1"/>
      <dgm:spPr/>
      <dgm:t>
        <a:bodyPr/>
        <a:lstStyle/>
        <a:p>
          <a:r>
            <a:rPr lang="ru-RU" sz="1600" dirty="0" smtClean="0"/>
            <a:t>Сопоставимость </a:t>
          </a:r>
        </a:p>
        <a:p>
          <a:r>
            <a:rPr lang="ru-RU" sz="1600" dirty="0" smtClean="0"/>
            <a:t>(мир, российские регионы)</a:t>
          </a:r>
          <a:endParaRPr lang="ru-RU" sz="1600" dirty="0"/>
        </a:p>
      </dgm:t>
    </dgm:pt>
    <dgm:pt modelId="{9CF72ED1-5D78-4223-9413-D1C0BA026244}" type="parTrans" cxnId="{6DFE0D97-ECE3-4040-B873-1E9200AAA30D}">
      <dgm:prSet/>
      <dgm:spPr/>
      <dgm:t>
        <a:bodyPr/>
        <a:lstStyle/>
        <a:p>
          <a:endParaRPr lang="ru-RU"/>
        </a:p>
      </dgm:t>
    </dgm:pt>
    <dgm:pt modelId="{4AD9DDCD-3794-4963-9017-C4518D3B9342}" type="sibTrans" cxnId="{6DFE0D97-ECE3-4040-B873-1E9200AAA30D}">
      <dgm:prSet/>
      <dgm:spPr/>
      <dgm:t>
        <a:bodyPr/>
        <a:lstStyle/>
        <a:p>
          <a:r>
            <a:rPr lang="ru-RU" dirty="0" smtClean="0"/>
            <a:t>Учет стадий жизненного цикла</a:t>
          </a:r>
          <a:endParaRPr lang="ru-RU" dirty="0"/>
        </a:p>
      </dgm:t>
    </dgm:pt>
    <dgm:pt modelId="{6962BC61-AE82-4EE8-8C3F-9DC7CED9D7EA}" type="pres">
      <dgm:prSet presAssocID="{4ED29589-F272-4D38-88D8-5C5B7888B7C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5DFB3AC-7E70-4D0E-9A89-AA2D99C6F128}" type="pres">
      <dgm:prSet presAssocID="{58B4EE7C-11A6-462A-9D44-1A2B9E0473E9}" presName="composite" presStyleCnt="0"/>
      <dgm:spPr/>
    </dgm:pt>
    <dgm:pt modelId="{E021E475-21C6-4AB7-B275-CFF8CBAE41E3}" type="pres">
      <dgm:prSet presAssocID="{58B4EE7C-11A6-462A-9D44-1A2B9E0473E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2C924-8260-4940-ADC1-3295952FB13D}" type="pres">
      <dgm:prSet presAssocID="{58B4EE7C-11A6-462A-9D44-1A2B9E0473E9}" presName="Childtext1" presStyleLbl="revTx" presStyleIdx="0" presStyleCnt="3" custLinFactX="-1156" custLinFactY="70636" custLinFactNeighborX="-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205F2-8BFB-4CF3-966E-8602F0F5E32A}" type="pres">
      <dgm:prSet presAssocID="{58B4EE7C-11A6-462A-9D44-1A2B9E0473E9}" presName="BalanceSpacing" presStyleCnt="0"/>
      <dgm:spPr/>
    </dgm:pt>
    <dgm:pt modelId="{AFC20B09-3341-4CBD-8969-89E8E33268F0}" type="pres">
      <dgm:prSet presAssocID="{58B4EE7C-11A6-462A-9D44-1A2B9E0473E9}" presName="BalanceSpacing1" presStyleCnt="0"/>
      <dgm:spPr/>
    </dgm:pt>
    <dgm:pt modelId="{6EEDD80C-3F9F-498D-B3D5-DBB35F69CAB8}" type="pres">
      <dgm:prSet presAssocID="{E227BAE9-12DA-4C88-9F6A-E4594E279312}" presName="Accent1Text" presStyleLbl="node1" presStyleIdx="1" presStyleCnt="6"/>
      <dgm:spPr/>
      <dgm:t>
        <a:bodyPr/>
        <a:lstStyle/>
        <a:p>
          <a:endParaRPr lang="ru-RU"/>
        </a:p>
      </dgm:t>
    </dgm:pt>
    <dgm:pt modelId="{1D5BBA19-7086-46C2-AAEE-2FA92534D8F1}" type="pres">
      <dgm:prSet presAssocID="{E227BAE9-12DA-4C88-9F6A-E4594E279312}" presName="spaceBetweenRectangles" presStyleCnt="0"/>
      <dgm:spPr/>
    </dgm:pt>
    <dgm:pt modelId="{D40A54CE-003A-4EC7-8A8B-67822B41309D}" type="pres">
      <dgm:prSet presAssocID="{2BC0C578-4247-4180-95AE-A490E7A32D74}" presName="composite" presStyleCnt="0"/>
      <dgm:spPr/>
    </dgm:pt>
    <dgm:pt modelId="{697834F4-3D9E-4D78-954D-71CBDDA79CBF}" type="pres">
      <dgm:prSet presAssocID="{2BC0C578-4247-4180-95AE-A490E7A32D74}" presName="Parent1" presStyleLbl="node1" presStyleIdx="2" presStyleCnt="6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FAA85-FE96-4CD6-8F77-20C0FF9917E1}" type="pres">
      <dgm:prSet presAssocID="{2BC0C578-4247-4180-95AE-A490E7A32D74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B9501-D091-4CFC-99DC-D44A6C3027C9}" type="pres">
      <dgm:prSet presAssocID="{2BC0C578-4247-4180-95AE-A490E7A32D74}" presName="BalanceSpacing" presStyleCnt="0"/>
      <dgm:spPr/>
    </dgm:pt>
    <dgm:pt modelId="{2E91E482-0B60-4245-9DA0-74F65ACE9CDC}" type="pres">
      <dgm:prSet presAssocID="{2BC0C578-4247-4180-95AE-A490E7A32D74}" presName="BalanceSpacing1" presStyleCnt="0"/>
      <dgm:spPr/>
    </dgm:pt>
    <dgm:pt modelId="{6E24B3A0-9346-42D7-B3C2-E648D73B2D5D}" type="pres">
      <dgm:prSet presAssocID="{6EE28493-D9FB-47A1-AEC1-5663599C3C13}" presName="Accent1Text" presStyleLbl="node1" presStyleIdx="3" presStyleCnt="6"/>
      <dgm:spPr/>
      <dgm:t>
        <a:bodyPr/>
        <a:lstStyle/>
        <a:p>
          <a:endParaRPr lang="ru-RU"/>
        </a:p>
      </dgm:t>
    </dgm:pt>
    <dgm:pt modelId="{F576B7BB-7875-4EE5-A6FC-719AE92F3646}" type="pres">
      <dgm:prSet presAssocID="{6EE28493-D9FB-47A1-AEC1-5663599C3C13}" presName="spaceBetweenRectangles" presStyleCnt="0"/>
      <dgm:spPr/>
    </dgm:pt>
    <dgm:pt modelId="{0497A6DE-5CBB-46C9-8CE7-4A960F0E8192}" type="pres">
      <dgm:prSet presAssocID="{7C20F4ED-5D3E-4C15-94F1-5A8DB7FEC679}" presName="composite" presStyleCnt="0"/>
      <dgm:spPr/>
    </dgm:pt>
    <dgm:pt modelId="{70F76E9C-0B2D-4670-827E-956FBEA38CF9}" type="pres">
      <dgm:prSet presAssocID="{7C20F4ED-5D3E-4C15-94F1-5A8DB7FEC679}" presName="Parent1" presStyleLbl="node1" presStyleIdx="4" presStyleCnt="6" custScaleX="1121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586F4-3988-47B0-91AE-0558076416B6}" type="pres">
      <dgm:prSet presAssocID="{7C20F4ED-5D3E-4C15-94F1-5A8DB7FEC67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A2993C14-AB81-4207-81D3-42B88896ABA8}" type="pres">
      <dgm:prSet presAssocID="{7C20F4ED-5D3E-4C15-94F1-5A8DB7FEC679}" presName="BalanceSpacing" presStyleCnt="0"/>
      <dgm:spPr/>
    </dgm:pt>
    <dgm:pt modelId="{AEF08F19-4E14-492A-A375-D858686AEA4B}" type="pres">
      <dgm:prSet presAssocID="{7C20F4ED-5D3E-4C15-94F1-5A8DB7FEC679}" presName="BalanceSpacing1" presStyleCnt="0"/>
      <dgm:spPr/>
    </dgm:pt>
    <dgm:pt modelId="{4735B7C5-78F3-4AC0-9375-8655ACA05C1B}" type="pres">
      <dgm:prSet presAssocID="{4AD9DDCD-3794-4963-9017-C4518D3B9342}" presName="Accent1Text" presStyleLbl="node1" presStyleIdx="5" presStyleCnt="6" custLinFactNeighborY="0"/>
      <dgm:spPr/>
      <dgm:t>
        <a:bodyPr/>
        <a:lstStyle/>
        <a:p>
          <a:endParaRPr lang="ru-RU"/>
        </a:p>
      </dgm:t>
    </dgm:pt>
  </dgm:ptLst>
  <dgm:cxnLst>
    <dgm:cxn modelId="{DC1FB10C-DAFB-4E91-BDD4-5092477C0BC9}" type="presOf" srcId="{4AD9DDCD-3794-4963-9017-C4518D3B9342}" destId="{4735B7C5-78F3-4AC0-9375-8655ACA05C1B}" srcOrd="0" destOrd="0" presId="urn:microsoft.com/office/officeart/2008/layout/AlternatingHexagons"/>
    <dgm:cxn modelId="{A0A32593-FA8B-4545-A7AC-FFC73F0B88AD}" type="presOf" srcId="{2BC0C578-4247-4180-95AE-A490E7A32D74}" destId="{697834F4-3D9E-4D78-954D-71CBDDA79CBF}" srcOrd="0" destOrd="0" presId="urn:microsoft.com/office/officeart/2008/layout/AlternatingHexagons"/>
    <dgm:cxn modelId="{36024F48-64EB-4BA6-9537-638EDEB72A6C}" type="presOf" srcId="{4ED29589-F272-4D38-88D8-5C5B7888B7CC}" destId="{6962BC61-AE82-4EE8-8C3F-9DC7CED9D7EA}" srcOrd="0" destOrd="0" presId="urn:microsoft.com/office/officeart/2008/layout/AlternatingHexagons"/>
    <dgm:cxn modelId="{6DFE0D97-ECE3-4040-B873-1E9200AAA30D}" srcId="{4ED29589-F272-4D38-88D8-5C5B7888B7CC}" destId="{7C20F4ED-5D3E-4C15-94F1-5A8DB7FEC679}" srcOrd="2" destOrd="0" parTransId="{9CF72ED1-5D78-4223-9413-D1C0BA026244}" sibTransId="{4AD9DDCD-3794-4963-9017-C4518D3B9342}"/>
    <dgm:cxn modelId="{242587FE-BC5F-44F4-8287-74E59320DEC4}" srcId="{4ED29589-F272-4D38-88D8-5C5B7888B7CC}" destId="{2BC0C578-4247-4180-95AE-A490E7A32D74}" srcOrd="1" destOrd="0" parTransId="{3817EECE-98F1-4903-BCE3-9A603635D5CF}" sibTransId="{6EE28493-D9FB-47A1-AEC1-5663599C3C13}"/>
    <dgm:cxn modelId="{E95499AE-7079-4067-8168-E65337E8D5DE}" type="presOf" srcId="{E227BAE9-12DA-4C88-9F6A-E4594E279312}" destId="{6EEDD80C-3F9F-498D-B3D5-DBB35F69CAB8}" srcOrd="0" destOrd="0" presId="urn:microsoft.com/office/officeart/2008/layout/AlternatingHexagons"/>
    <dgm:cxn modelId="{5644EC34-152D-48EB-80D7-E2E5A6A3A364}" type="presOf" srcId="{7C20F4ED-5D3E-4C15-94F1-5A8DB7FEC679}" destId="{70F76E9C-0B2D-4670-827E-956FBEA38CF9}" srcOrd="0" destOrd="0" presId="urn:microsoft.com/office/officeart/2008/layout/AlternatingHexagons"/>
    <dgm:cxn modelId="{D2C3C74B-4434-4148-B697-BC668E1E4643}" type="presOf" srcId="{58B4EE7C-11A6-462A-9D44-1A2B9E0473E9}" destId="{E021E475-21C6-4AB7-B275-CFF8CBAE41E3}" srcOrd="0" destOrd="0" presId="urn:microsoft.com/office/officeart/2008/layout/AlternatingHexagons"/>
    <dgm:cxn modelId="{81D290AB-FFE6-4448-A8C0-9D84FE52FF84}" type="presOf" srcId="{6EE28493-D9FB-47A1-AEC1-5663599C3C13}" destId="{6E24B3A0-9346-42D7-B3C2-E648D73B2D5D}" srcOrd="0" destOrd="0" presId="urn:microsoft.com/office/officeart/2008/layout/AlternatingHexagons"/>
    <dgm:cxn modelId="{9B88CBEC-8A31-419B-A277-526AB3D28A87}" srcId="{4ED29589-F272-4D38-88D8-5C5B7888B7CC}" destId="{58B4EE7C-11A6-462A-9D44-1A2B9E0473E9}" srcOrd="0" destOrd="0" parTransId="{68CC16C1-EB71-4E98-B892-D6D606633F39}" sibTransId="{E227BAE9-12DA-4C88-9F6A-E4594E279312}"/>
    <dgm:cxn modelId="{BC5EBBB4-BA0F-4519-976C-5B041ABF456D}" type="presParOf" srcId="{6962BC61-AE82-4EE8-8C3F-9DC7CED9D7EA}" destId="{75DFB3AC-7E70-4D0E-9A89-AA2D99C6F128}" srcOrd="0" destOrd="0" presId="urn:microsoft.com/office/officeart/2008/layout/AlternatingHexagons"/>
    <dgm:cxn modelId="{CC62CE28-176A-4272-A85F-AE9A617AC8C2}" type="presParOf" srcId="{75DFB3AC-7E70-4D0E-9A89-AA2D99C6F128}" destId="{E021E475-21C6-4AB7-B275-CFF8CBAE41E3}" srcOrd="0" destOrd="0" presId="urn:microsoft.com/office/officeart/2008/layout/AlternatingHexagons"/>
    <dgm:cxn modelId="{F6CD51F3-0027-476A-8449-16D0B34CF26D}" type="presParOf" srcId="{75DFB3AC-7E70-4D0E-9A89-AA2D99C6F128}" destId="{8032C924-8260-4940-ADC1-3295952FB13D}" srcOrd="1" destOrd="0" presId="urn:microsoft.com/office/officeart/2008/layout/AlternatingHexagons"/>
    <dgm:cxn modelId="{62DABDF8-B7FB-4A31-AD2C-6AE7E8AEA232}" type="presParOf" srcId="{75DFB3AC-7E70-4D0E-9A89-AA2D99C6F128}" destId="{E30205F2-8BFB-4CF3-966E-8602F0F5E32A}" srcOrd="2" destOrd="0" presId="urn:microsoft.com/office/officeart/2008/layout/AlternatingHexagons"/>
    <dgm:cxn modelId="{6ECABE39-87B9-4459-A944-153E8157529D}" type="presParOf" srcId="{75DFB3AC-7E70-4D0E-9A89-AA2D99C6F128}" destId="{AFC20B09-3341-4CBD-8969-89E8E33268F0}" srcOrd="3" destOrd="0" presId="urn:microsoft.com/office/officeart/2008/layout/AlternatingHexagons"/>
    <dgm:cxn modelId="{55DC1161-A8AD-4F57-8758-A0C9D833444B}" type="presParOf" srcId="{75DFB3AC-7E70-4D0E-9A89-AA2D99C6F128}" destId="{6EEDD80C-3F9F-498D-B3D5-DBB35F69CAB8}" srcOrd="4" destOrd="0" presId="urn:microsoft.com/office/officeart/2008/layout/AlternatingHexagons"/>
    <dgm:cxn modelId="{B930FE40-0561-4E8C-970D-C4FE0CAC94F5}" type="presParOf" srcId="{6962BC61-AE82-4EE8-8C3F-9DC7CED9D7EA}" destId="{1D5BBA19-7086-46C2-AAEE-2FA92534D8F1}" srcOrd="1" destOrd="0" presId="urn:microsoft.com/office/officeart/2008/layout/AlternatingHexagons"/>
    <dgm:cxn modelId="{5ACDA233-773D-4618-9542-52A35D20B918}" type="presParOf" srcId="{6962BC61-AE82-4EE8-8C3F-9DC7CED9D7EA}" destId="{D40A54CE-003A-4EC7-8A8B-67822B41309D}" srcOrd="2" destOrd="0" presId="urn:microsoft.com/office/officeart/2008/layout/AlternatingHexagons"/>
    <dgm:cxn modelId="{BA0B5C5F-13F6-4131-82A2-8DB0725EBB49}" type="presParOf" srcId="{D40A54CE-003A-4EC7-8A8B-67822B41309D}" destId="{697834F4-3D9E-4D78-954D-71CBDDA79CBF}" srcOrd="0" destOrd="0" presId="urn:microsoft.com/office/officeart/2008/layout/AlternatingHexagons"/>
    <dgm:cxn modelId="{85B9723A-F3AF-4DEF-B521-55D6B95D7A44}" type="presParOf" srcId="{D40A54CE-003A-4EC7-8A8B-67822B41309D}" destId="{AAAFAA85-FE96-4CD6-8F77-20C0FF9917E1}" srcOrd="1" destOrd="0" presId="urn:microsoft.com/office/officeart/2008/layout/AlternatingHexagons"/>
    <dgm:cxn modelId="{D4873B90-C6B0-4CDD-B743-8AAF03C769BB}" type="presParOf" srcId="{D40A54CE-003A-4EC7-8A8B-67822B41309D}" destId="{5F8B9501-D091-4CFC-99DC-D44A6C3027C9}" srcOrd="2" destOrd="0" presId="urn:microsoft.com/office/officeart/2008/layout/AlternatingHexagons"/>
    <dgm:cxn modelId="{CC5C332C-D73A-418F-AFE3-9AB93DEAF162}" type="presParOf" srcId="{D40A54CE-003A-4EC7-8A8B-67822B41309D}" destId="{2E91E482-0B60-4245-9DA0-74F65ACE9CDC}" srcOrd="3" destOrd="0" presId="urn:microsoft.com/office/officeart/2008/layout/AlternatingHexagons"/>
    <dgm:cxn modelId="{DC8DBA2B-86D2-4C44-BAAA-682AE8859867}" type="presParOf" srcId="{D40A54CE-003A-4EC7-8A8B-67822B41309D}" destId="{6E24B3A0-9346-42D7-B3C2-E648D73B2D5D}" srcOrd="4" destOrd="0" presId="urn:microsoft.com/office/officeart/2008/layout/AlternatingHexagons"/>
    <dgm:cxn modelId="{E2C50DF6-8E61-4315-97C1-3A69C4B50104}" type="presParOf" srcId="{6962BC61-AE82-4EE8-8C3F-9DC7CED9D7EA}" destId="{F576B7BB-7875-4EE5-A6FC-719AE92F3646}" srcOrd="3" destOrd="0" presId="urn:microsoft.com/office/officeart/2008/layout/AlternatingHexagons"/>
    <dgm:cxn modelId="{5EFAF802-F477-4958-92D9-C84936FB7141}" type="presParOf" srcId="{6962BC61-AE82-4EE8-8C3F-9DC7CED9D7EA}" destId="{0497A6DE-5CBB-46C9-8CE7-4A960F0E8192}" srcOrd="4" destOrd="0" presId="urn:microsoft.com/office/officeart/2008/layout/AlternatingHexagons"/>
    <dgm:cxn modelId="{DB948482-1AD6-4DFD-B5CC-D84EF96128A7}" type="presParOf" srcId="{0497A6DE-5CBB-46C9-8CE7-4A960F0E8192}" destId="{70F76E9C-0B2D-4670-827E-956FBEA38CF9}" srcOrd="0" destOrd="0" presId="urn:microsoft.com/office/officeart/2008/layout/AlternatingHexagons"/>
    <dgm:cxn modelId="{8E71C513-D741-4942-BDB9-9905F2AA027F}" type="presParOf" srcId="{0497A6DE-5CBB-46C9-8CE7-4A960F0E8192}" destId="{E4D586F4-3988-47B0-91AE-0558076416B6}" srcOrd="1" destOrd="0" presId="urn:microsoft.com/office/officeart/2008/layout/AlternatingHexagons"/>
    <dgm:cxn modelId="{343DC68D-D6C7-4F8B-9F34-D3D3AA9E8B62}" type="presParOf" srcId="{0497A6DE-5CBB-46C9-8CE7-4A960F0E8192}" destId="{A2993C14-AB81-4207-81D3-42B88896ABA8}" srcOrd="2" destOrd="0" presId="urn:microsoft.com/office/officeart/2008/layout/AlternatingHexagons"/>
    <dgm:cxn modelId="{A5996187-E1D1-4A48-B9FB-A97C48537616}" type="presParOf" srcId="{0497A6DE-5CBB-46C9-8CE7-4A960F0E8192}" destId="{AEF08F19-4E14-492A-A375-D858686AEA4B}" srcOrd="3" destOrd="0" presId="urn:microsoft.com/office/officeart/2008/layout/AlternatingHexagons"/>
    <dgm:cxn modelId="{69F8775A-FC31-41B0-832B-B45DF6AD38E3}" type="presParOf" srcId="{0497A6DE-5CBB-46C9-8CE7-4A960F0E8192}" destId="{4735B7C5-78F3-4AC0-9375-8655ACA05C1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2F79F5-FA49-416C-894B-B9DB41D89E39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DCD6C40-6C61-45E3-9463-733DFF407116}">
      <dgm:prSet phldrT="[Текст]"/>
      <dgm:spPr/>
      <dgm:t>
        <a:bodyPr/>
        <a:lstStyle/>
        <a:p>
          <a:r>
            <a:rPr lang="ru-RU" dirty="0" smtClean="0"/>
            <a:t>Разные результаты</a:t>
          </a:r>
          <a:endParaRPr lang="ru-RU" dirty="0"/>
        </a:p>
      </dgm:t>
    </dgm:pt>
    <dgm:pt modelId="{61F53006-1441-4AB0-B469-32CF4147A6F6}" type="parTrans" cxnId="{B949F87D-499F-490D-93AC-91D560DF5224}">
      <dgm:prSet/>
      <dgm:spPr/>
      <dgm:t>
        <a:bodyPr/>
        <a:lstStyle/>
        <a:p>
          <a:endParaRPr lang="ru-RU"/>
        </a:p>
      </dgm:t>
    </dgm:pt>
    <dgm:pt modelId="{73A7911E-FC7E-4D37-B897-E77D162D927B}" type="sibTrans" cxnId="{B949F87D-499F-490D-93AC-91D560DF5224}">
      <dgm:prSet/>
      <dgm:spPr/>
      <dgm:t>
        <a:bodyPr/>
        <a:lstStyle/>
        <a:p>
          <a:r>
            <a:rPr lang="ru-RU" dirty="0" smtClean="0"/>
            <a:t>Неизменность методологии (10 лет)</a:t>
          </a:r>
          <a:endParaRPr lang="ru-RU" dirty="0"/>
        </a:p>
      </dgm:t>
    </dgm:pt>
    <dgm:pt modelId="{AA8E6A29-5D2A-44AE-86F6-5C42DBA08DA2}">
      <dgm:prSet phldrT="[Текст]" custT="1"/>
      <dgm:spPr/>
      <dgm:t>
        <a:bodyPr/>
        <a:lstStyle/>
        <a:p>
          <a:r>
            <a:rPr lang="ru-RU" sz="2800" dirty="0" smtClean="0"/>
            <a:t>Не навреди</a:t>
          </a:r>
          <a:endParaRPr lang="ru-RU" sz="2800" dirty="0"/>
        </a:p>
      </dgm:t>
    </dgm:pt>
    <dgm:pt modelId="{F68A051D-4B48-41F7-8366-AE1E1FAF8941}" type="parTrans" cxnId="{B8264A2D-90B2-4079-B39C-28E7D77FF417}">
      <dgm:prSet/>
      <dgm:spPr/>
      <dgm:t>
        <a:bodyPr/>
        <a:lstStyle/>
        <a:p>
          <a:endParaRPr lang="ru-RU"/>
        </a:p>
      </dgm:t>
    </dgm:pt>
    <dgm:pt modelId="{9EA254E6-69B2-43C1-B020-CA285256BD0F}" type="sibTrans" cxnId="{B8264A2D-90B2-4079-B39C-28E7D77FF417}">
      <dgm:prSet custT="1"/>
      <dgm:spPr/>
      <dgm:t>
        <a:bodyPr/>
        <a:lstStyle/>
        <a:p>
          <a:r>
            <a:rPr lang="ru-RU" sz="1200" dirty="0" smtClean="0"/>
            <a:t>Межведомственная координация</a:t>
          </a:r>
          <a:endParaRPr lang="ru-RU" sz="1200" dirty="0"/>
        </a:p>
      </dgm:t>
    </dgm:pt>
    <dgm:pt modelId="{7E7EB75C-1E74-4624-A2C6-BDACCB78E43C}">
      <dgm:prSet phldrT="[Текст]"/>
      <dgm:spPr/>
      <dgm:t>
        <a:bodyPr/>
        <a:lstStyle/>
        <a:p>
          <a:r>
            <a:rPr lang="ru-RU" dirty="0" smtClean="0"/>
            <a:t>Суточный фонд времени</a:t>
          </a:r>
          <a:endParaRPr lang="ru-RU" dirty="0"/>
        </a:p>
      </dgm:t>
    </dgm:pt>
    <dgm:pt modelId="{EDB5C812-E5E4-4B1C-9BA3-768868422D58}" type="parTrans" cxnId="{4B43D973-770C-492D-BA61-7733142D28E8}">
      <dgm:prSet/>
      <dgm:spPr/>
      <dgm:t>
        <a:bodyPr/>
        <a:lstStyle/>
        <a:p>
          <a:endParaRPr lang="ru-RU"/>
        </a:p>
      </dgm:t>
    </dgm:pt>
    <dgm:pt modelId="{481F3F23-C213-4139-8769-219C6DBD29D2}" type="sibTrans" cxnId="{4B43D973-770C-492D-BA61-7733142D28E8}">
      <dgm:prSet/>
      <dgm:spPr/>
      <dgm:t>
        <a:bodyPr/>
        <a:lstStyle/>
        <a:p>
          <a:r>
            <a:rPr lang="ru-RU" dirty="0" smtClean="0"/>
            <a:t>Детские бюджеты</a:t>
          </a:r>
          <a:endParaRPr lang="ru-RU" dirty="0"/>
        </a:p>
      </dgm:t>
    </dgm:pt>
    <dgm:pt modelId="{1EBFA978-966A-425D-87C2-B066C2F9303D}" type="pres">
      <dgm:prSet presAssocID="{3D2F79F5-FA49-416C-894B-B9DB41D89E3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EDAD297-3691-4633-94B4-37F1316F7183}" type="pres">
      <dgm:prSet presAssocID="{6DCD6C40-6C61-45E3-9463-733DFF407116}" presName="composite" presStyleCnt="0"/>
      <dgm:spPr/>
    </dgm:pt>
    <dgm:pt modelId="{763164DB-45E7-45E1-9259-EEA942850447}" type="pres">
      <dgm:prSet presAssocID="{6DCD6C40-6C61-45E3-9463-733DFF407116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2D5FF-BB2F-4A69-9F46-3800B024407B}" type="pres">
      <dgm:prSet presAssocID="{6DCD6C40-6C61-45E3-9463-733DFF40711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6780F-6C78-4756-BAC1-955B6C6F36D1}" type="pres">
      <dgm:prSet presAssocID="{6DCD6C40-6C61-45E3-9463-733DFF407116}" presName="BalanceSpacing" presStyleCnt="0"/>
      <dgm:spPr/>
    </dgm:pt>
    <dgm:pt modelId="{C08EA8F3-926D-4ABE-8D9D-8A8761ED799A}" type="pres">
      <dgm:prSet presAssocID="{6DCD6C40-6C61-45E3-9463-733DFF407116}" presName="BalanceSpacing1" presStyleCnt="0"/>
      <dgm:spPr/>
    </dgm:pt>
    <dgm:pt modelId="{EBB477F3-3429-4105-AF34-6D83D0642970}" type="pres">
      <dgm:prSet presAssocID="{73A7911E-FC7E-4D37-B897-E77D162D927B}" presName="Accent1Text" presStyleLbl="node1" presStyleIdx="1" presStyleCnt="6"/>
      <dgm:spPr/>
      <dgm:t>
        <a:bodyPr/>
        <a:lstStyle/>
        <a:p>
          <a:endParaRPr lang="ru-RU"/>
        </a:p>
      </dgm:t>
    </dgm:pt>
    <dgm:pt modelId="{1279E3A3-4069-40E2-8799-B17AF6C57046}" type="pres">
      <dgm:prSet presAssocID="{73A7911E-FC7E-4D37-B897-E77D162D927B}" presName="spaceBetweenRectangles" presStyleCnt="0"/>
      <dgm:spPr/>
    </dgm:pt>
    <dgm:pt modelId="{7EFDC23E-8242-4706-B48E-1D9C2976518A}" type="pres">
      <dgm:prSet presAssocID="{AA8E6A29-5D2A-44AE-86F6-5C42DBA08DA2}" presName="composite" presStyleCnt="0"/>
      <dgm:spPr/>
    </dgm:pt>
    <dgm:pt modelId="{D79A00C0-FE85-4D1F-9DDF-79F0259E43B9}" type="pres">
      <dgm:prSet presAssocID="{AA8E6A29-5D2A-44AE-86F6-5C42DBA08DA2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FBA23-7F83-4DE7-895B-84F54D3FADEB}" type="pres">
      <dgm:prSet presAssocID="{AA8E6A29-5D2A-44AE-86F6-5C42DBA08DA2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EB14C-3C21-40BB-87A6-E12431A22B4A}" type="pres">
      <dgm:prSet presAssocID="{AA8E6A29-5D2A-44AE-86F6-5C42DBA08DA2}" presName="BalanceSpacing" presStyleCnt="0"/>
      <dgm:spPr/>
    </dgm:pt>
    <dgm:pt modelId="{EFA3E384-1C52-4B27-9543-06CE43C79F93}" type="pres">
      <dgm:prSet presAssocID="{AA8E6A29-5D2A-44AE-86F6-5C42DBA08DA2}" presName="BalanceSpacing1" presStyleCnt="0"/>
      <dgm:spPr/>
    </dgm:pt>
    <dgm:pt modelId="{7AC01658-2D9F-48D8-91CE-7ECB3C268BD2}" type="pres">
      <dgm:prSet presAssocID="{9EA254E6-69B2-43C1-B020-CA285256BD0F}" presName="Accent1Text" presStyleLbl="node1" presStyleIdx="3" presStyleCnt="6"/>
      <dgm:spPr/>
      <dgm:t>
        <a:bodyPr/>
        <a:lstStyle/>
        <a:p>
          <a:endParaRPr lang="ru-RU"/>
        </a:p>
      </dgm:t>
    </dgm:pt>
    <dgm:pt modelId="{6C83EFF2-3FCA-4A19-A333-549027D9A707}" type="pres">
      <dgm:prSet presAssocID="{9EA254E6-69B2-43C1-B020-CA285256BD0F}" presName="spaceBetweenRectangles" presStyleCnt="0"/>
      <dgm:spPr/>
    </dgm:pt>
    <dgm:pt modelId="{6DFB6093-89EE-4B2D-8334-E52ED30ECA3D}" type="pres">
      <dgm:prSet presAssocID="{7E7EB75C-1E74-4624-A2C6-BDACCB78E43C}" presName="composite" presStyleCnt="0"/>
      <dgm:spPr/>
    </dgm:pt>
    <dgm:pt modelId="{4D395A96-C75F-49A5-987D-244E9EE01699}" type="pres">
      <dgm:prSet presAssocID="{7E7EB75C-1E74-4624-A2C6-BDACCB78E43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03FF8-C37D-4E77-8330-EE267C3AAF6B}" type="pres">
      <dgm:prSet presAssocID="{7E7EB75C-1E74-4624-A2C6-BDACCB78E43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F21EE-F820-4C70-965B-DD2B48A39723}" type="pres">
      <dgm:prSet presAssocID="{7E7EB75C-1E74-4624-A2C6-BDACCB78E43C}" presName="BalanceSpacing" presStyleCnt="0"/>
      <dgm:spPr/>
    </dgm:pt>
    <dgm:pt modelId="{69AB7DB6-8732-4A64-89A6-31DD33995A42}" type="pres">
      <dgm:prSet presAssocID="{7E7EB75C-1E74-4624-A2C6-BDACCB78E43C}" presName="BalanceSpacing1" presStyleCnt="0"/>
      <dgm:spPr/>
    </dgm:pt>
    <dgm:pt modelId="{03F6AE63-051D-450B-9A02-FA0D7EC87F26}" type="pres">
      <dgm:prSet presAssocID="{481F3F23-C213-4139-8769-219C6DBD29D2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6E1E4EBE-D675-4FF8-BB7D-7D5A9C293CCA}" type="presOf" srcId="{3D2F79F5-FA49-416C-894B-B9DB41D89E39}" destId="{1EBFA978-966A-425D-87C2-B066C2F9303D}" srcOrd="0" destOrd="0" presId="urn:microsoft.com/office/officeart/2008/layout/AlternatingHexagons"/>
    <dgm:cxn modelId="{1813CBE4-8AD4-457F-BB22-29097F837D96}" type="presOf" srcId="{6DCD6C40-6C61-45E3-9463-733DFF407116}" destId="{763164DB-45E7-45E1-9259-EEA942850447}" srcOrd="0" destOrd="0" presId="urn:microsoft.com/office/officeart/2008/layout/AlternatingHexagons"/>
    <dgm:cxn modelId="{575FB7F0-9BFA-43F7-B3BD-2030BA40088F}" type="presOf" srcId="{AA8E6A29-5D2A-44AE-86F6-5C42DBA08DA2}" destId="{D79A00C0-FE85-4D1F-9DDF-79F0259E43B9}" srcOrd="0" destOrd="0" presId="urn:microsoft.com/office/officeart/2008/layout/AlternatingHexagons"/>
    <dgm:cxn modelId="{B949F87D-499F-490D-93AC-91D560DF5224}" srcId="{3D2F79F5-FA49-416C-894B-B9DB41D89E39}" destId="{6DCD6C40-6C61-45E3-9463-733DFF407116}" srcOrd="0" destOrd="0" parTransId="{61F53006-1441-4AB0-B469-32CF4147A6F6}" sibTransId="{73A7911E-FC7E-4D37-B897-E77D162D927B}"/>
    <dgm:cxn modelId="{CA3F47A2-6D20-4D14-8B09-AB2E7CF772C7}" type="presOf" srcId="{7E7EB75C-1E74-4624-A2C6-BDACCB78E43C}" destId="{4D395A96-C75F-49A5-987D-244E9EE01699}" srcOrd="0" destOrd="0" presId="urn:microsoft.com/office/officeart/2008/layout/AlternatingHexagons"/>
    <dgm:cxn modelId="{4B43D973-770C-492D-BA61-7733142D28E8}" srcId="{3D2F79F5-FA49-416C-894B-B9DB41D89E39}" destId="{7E7EB75C-1E74-4624-A2C6-BDACCB78E43C}" srcOrd="2" destOrd="0" parTransId="{EDB5C812-E5E4-4B1C-9BA3-768868422D58}" sibTransId="{481F3F23-C213-4139-8769-219C6DBD29D2}"/>
    <dgm:cxn modelId="{B8264A2D-90B2-4079-B39C-28E7D77FF417}" srcId="{3D2F79F5-FA49-416C-894B-B9DB41D89E39}" destId="{AA8E6A29-5D2A-44AE-86F6-5C42DBA08DA2}" srcOrd="1" destOrd="0" parTransId="{F68A051D-4B48-41F7-8366-AE1E1FAF8941}" sibTransId="{9EA254E6-69B2-43C1-B020-CA285256BD0F}"/>
    <dgm:cxn modelId="{FCB49EE9-1799-4F8E-B305-D121113310FA}" type="presOf" srcId="{9EA254E6-69B2-43C1-B020-CA285256BD0F}" destId="{7AC01658-2D9F-48D8-91CE-7ECB3C268BD2}" srcOrd="0" destOrd="0" presId="urn:microsoft.com/office/officeart/2008/layout/AlternatingHexagons"/>
    <dgm:cxn modelId="{6A724309-3B44-4CF3-8CE4-A1B42A36EA15}" type="presOf" srcId="{73A7911E-FC7E-4D37-B897-E77D162D927B}" destId="{EBB477F3-3429-4105-AF34-6D83D0642970}" srcOrd="0" destOrd="0" presId="urn:microsoft.com/office/officeart/2008/layout/AlternatingHexagons"/>
    <dgm:cxn modelId="{E38D3E80-A3F0-4632-8051-AB3CFC8333FA}" type="presOf" srcId="{481F3F23-C213-4139-8769-219C6DBD29D2}" destId="{03F6AE63-051D-450B-9A02-FA0D7EC87F26}" srcOrd="0" destOrd="0" presId="urn:microsoft.com/office/officeart/2008/layout/AlternatingHexagons"/>
    <dgm:cxn modelId="{1B8CCA1B-CF32-4B37-85A3-822B86D4E5AF}" type="presParOf" srcId="{1EBFA978-966A-425D-87C2-B066C2F9303D}" destId="{EEDAD297-3691-4633-94B4-37F1316F7183}" srcOrd="0" destOrd="0" presId="urn:microsoft.com/office/officeart/2008/layout/AlternatingHexagons"/>
    <dgm:cxn modelId="{10EE2157-E7EF-4D61-90D6-29535A7398EA}" type="presParOf" srcId="{EEDAD297-3691-4633-94B4-37F1316F7183}" destId="{763164DB-45E7-45E1-9259-EEA942850447}" srcOrd="0" destOrd="0" presId="urn:microsoft.com/office/officeart/2008/layout/AlternatingHexagons"/>
    <dgm:cxn modelId="{A7B8CE48-A766-4899-A3EF-96E5291ABF18}" type="presParOf" srcId="{EEDAD297-3691-4633-94B4-37F1316F7183}" destId="{EA42D5FF-BB2F-4A69-9F46-3800B024407B}" srcOrd="1" destOrd="0" presId="urn:microsoft.com/office/officeart/2008/layout/AlternatingHexagons"/>
    <dgm:cxn modelId="{36883FAF-B8B1-421B-8A9D-76F40686617E}" type="presParOf" srcId="{EEDAD297-3691-4633-94B4-37F1316F7183}" destId="{AC86780F-6C78-4756-BAC1-955B6C6F36D1}" srcOrd="2" destOrd="0" presId="urn:microsoft.com/office/officeart/2008/layout/AlternatingHexagons"/>
    <dgm:cxn modelId="{443C404F-B5AE-44AC-8439-465A66F47E7F}" type="presParOf" srcId="{EEDAD297-3691-4633-94B4-37F1316F7183}" destId="{C08EA8F3-926D-4ABE-8D9D-8A8761ED799A}" srcOrd="3" destOrd="0" presId="urn:microsoft.com/office/officeart/2008/layout/AlternatingHexagons"/>
    <dgm:cxn modelId="{8D1BA6E6-5BEC-4A66-AC34-407174421145}" type="presParOf" srcId="{EEDAD297-3691-4633-94B4-37F1316F7183}" destId="{EBB477F3-3429-4105-AF34-6D83D0642970}" srcOrd="4" destOrd="0" presId="urn:microsoft.com/office/officeart/2008/layout/AlternatingHexagons"/>
    <dgm:cxn modelId="{B5784A59-897C-462A-AE9C-74E1BEBE891B}" type="presParOf" srcId="{1EBFA978-966A-425D-87C2-B066C2F9303D}" destId="{1279E3A3-4069-40E2-8799-B17AF6C57046}" srcOrd="1" destOrd="0" presId="urn:microsoft.com/office/officeart/2008/layout/AlternatingHexagons"/>
    <dgm:cxn modelId="{B6A3904D-091D-4A54-8715-503BBA3B536F}" type="presParOf" srcId="{1EBFA978-966A-425D-87C2-B066C2F9303D}" destId="{7EFDC23E-8242-4706-B48E-1D9C2976518A}" srcOrd="2" destOrd="0" presId="urn:microsoft.com/office/officeart/2008/layout/AlternatingHexagons"/>
    <dgm:cxn modelId="{5B4EC704-6E24-44B2-8BB1-B99519274E14}" type="presParOf" srcId="{7EFDC23E-8242-4706-B48E-1D9C2976518A}" destId="{D79A00C0-FE85-4D1F-9DDF-79F0259E43B9}" srcOrd="0" destOrd="0" presId="urn:microsoft.com/office/officeart/2008/layout/AlternatingHexagons"/>
    <dgm:cxn modelId="{2F0A645F-D2B8-416A-982D-C549A2C88232}" type="presParOf" srcId="{7EFDC23E-8242-4706-B48E-1D9C2976518A}" destId="{C06FBA23-7F83-4DE7-895B-84F54D3FADEB}" srcOrd="1" destOrd="0" presId="urn:microsoft.com/office/officeart/2008/layout/AlternatingHexagons"/>
    <dgm:cxn modelId="{2EA1771F-9676-47F9-9005-8D55CE6AD2F3}" type="presParOf" srcId="{7EFDC23E-8242-4706-B48E-1D9C2976518A}" destId="{7AAEB14C-3C21-40BB-87A6-E12431A22B4A}" srcOrd="2" destOrd="0" presId="urn:microsoft.com/office/officeart/2008/layout/AlternatingHexagons"/>
    <dgm:cxn modelId="{CF5290B9-0B79-4144-A815-EDD915409517}" type="presParOf" srcId="{7EFDC23E-8242-4706-B48E-1D9C2976518A}" destId="{EFA3E384-1C52-4B27-9543-06CE43C79F93}" srcOrd="3" destOrd="0" presId="urn:microsoft.com/office/officeart/2008/layout/AlternatingHexagons"/>
    <dgm:cxn modelId="{4DC8EFB0-2B24-4CCB-A1A3-F84FF8DDA1BA}" type="presParOf" srcId="{7EFDC23E-8242-4706-B48E-1D9C2976518A}" destId="{7AC01658-2D9F-48D8-91CE-7ECB3C268BD2}" srcOrd="4" destOrd="0" presId="urn:microsoft.com/office/officeart/2008/layout/AlternatingHexagons"/>
    <dgm:cxn modelId="{10F93CD4-BF62-4460-AE77-9E25855865E9}" type="presParOf" srcId="{1EBFA978-966A-425D-87C2-B066C2F9303D}" destId="{6C83EFF2-3FCA-4A19-A333-549027D9A707}" srcOrd="3" destOrd="0" presId="urn:microsoft.com/office/officeart/2008/layout/AlternatingHexagons"/>
    <dgm:cxn modelId="{F13D357D-A4F4-4724-AAAD-DF971B3879B4}" type="presParOf" srcId="{1EBFA978-966A-425D-87C2-B066C2F9303D}" destId="{6DFB6093-89EE-4B2D-8334-E52ED30ECA3D}" srcOrd="4" destOrd="0" presId="urn:microsoft.com/office/officeart/2008/layout/AlternatingHexagons"/>
    <dgm:cxn modelId="{BF655F16-FC1C-4551-AC4D-DAFC014B9E26}" type="presParOf" srcId="{6DFB6093-89EE-4B2D-8334-E52ED30ECA3D}" destId="{4D395A96-C75F-49A5-987D-244E9EE01699}" srcOrd="0" destOrd="0" presId="urn:microsoft.com/office/officeart/2008/layout/AlternatingHexagons"/>
    <dgm:cxn modelId="{C2AD3D1D-5F25-4F91-ACB5-BADE9CF92BB3}" type="presParOf" srcId="{6DFB6093-89EE-4B2D-8334-E52ED30ECA3D}" destId="{C9503FF8-C37D-4E77-8330-EE267C3AAF6B}" srcOrd="1" destOrd="0" presId="urn:microsoft.com/office/officeart/2008/layout/AlternatingHexagons"/>
    <dgm:cxn modelId="{9E59C12F-C9A2-4AAF-804E-A189E7DD5096}" type="presParOf" srcId="{6DFB6093-89EE-4B2D-8334-E52ED30ECA3D}" destId="{7A9F21EE-F820-4C70-965B-DD2B48A39723}" srcOrd="2" destOrd="0" presId="urn:microsoft.com/office/officeart/2008/layout/AlternatingHexagons"/>
    <dgm:cxn modelId="{F583490C-8986-4680-9E32-46494071DC62}" type="presParOf" srcId="{6DFB6093-89EE-4B2D-8334-E52ED30ECA3D}" destId="{69AB7DB6-8732-4A64-89A6-31DD33995A42}" srcOrd="3" destOrd="0" presId="urn:microsoft.com/office/officeart/2008/layout/AlternatingHexagons"/>
    <dgm:cxn modelId="{EF03C8BE-82C2-4F27-9D4A-ECF0E1F66EE5}" type="presParOf" srcId="{6DFB6093-89EE-4B2D-8334-E52ED30ECA3D}" destId="{03F6AE63-051D-450B-9A02-FA0D7EC87F2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07ABE9-3CF5-4B94-B0B4-5D71833FA3F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D55DF72-A913-4EFA-841C-FBD655D7C8C5}">
      <dgm:prSet/>
      <dgm:spPr/>
      <dgm:t>
        <a:bodyPr/>
        <a:lstStyle/>
        <a:p>
          <a:r>
            <a:rPr lang="ru-RU" dirty="0"/>
            <a:t>Конечные результаты – 6</a:t>
          </a:r>
          <a:endParaRPr lang="en-US" dirty="0"/>
        </a:p>
      </dgm:t>
    </dgm:pt>
    <dgm:pt modelId="{2B99C0BA-440D-44B2-BB51-1CF41D513C61}" type="parTrans" cxnId="{D748751E-D3B4-47CC-A32A-14A7CB7BCE18}">
      <dgm:prSet/>
      <dgm:spPr/>
      <dgm:t>
        <a:bodyPr/>
        <a:lstStyle/>
        <a:p>
          <a:endParaRPr lang="en-US"/>
        </a:p>
      </dgm:t>
    </dgm:pt>
    <dgm:pt modelId="{A9C520BC-969A-4226-AC28-AE482D9A58E5}" type="sibTrans" cxnId="{D748751E-D3B4-47CC-A32A-14A7CB7BCE18}">
      <dgm:prSet/>
      <dgm:spPr/>
      <dgm:t>
        <a:bodyPr/>
        <a:lstStyle/>
        <a:p>
          <a:endParaRPr lang="en-US"/>
        </a:p>
      </dgm:t>
    </dgm:pt>
    <dgm:pt modelId="{0C4E457D-B86C-4CC3-B50C-834FCC8F1705}">
      <dgm:prSet/>
      <dgm:spPr/>
      <dgm:t>
        <a:bodyPr/>
        <a:lstStyle/>
        <a:p>
          <a:r>
            <a:rPr lang="ru-RU" dirty="0"/>
            <a:t>Непосредственные результаты – 7</a:t>
          </a:r>
          <a:endParaRPr lang="en-US" dirty="0"/>
        </a:p>
      </dgm:t>
    </dgm:pt>
    <dgm:pt modelId="{23D9DADE-AFF6-4F88-80BE-D15104C411BD}" type="parTrans" cxnId="{5F2CD5C5-E810-4B9F-91A7-444AB57AAFF1}">
      <dgm:prSet/>
      <dgm:spPr/>
      <dgm:t>
        <a:bodyPr/>
        <a:lstStyle/>
        <a:p>
          <a:endParaRPr lang="en-US"/>
        </a:p>
      </dgm:t>
    </dgm:pt>
    <dgm:pt modelId="{28E8085D-B6DD-45D2-BA1C-FAE12C6F41B3}" type="sibTrans" cxnId="{5F2CD5C5-E810-4B9F-91A7-444AB57AAFF1}">
      <dgm:prSet/>
      <dgm:spPr/>
      <dgm:t>
        <a:bodyPr/>
        <a:lstStyle/>
        <a:p>
          <a:endParaRPr lang="en-US"/>
        </a:p>
      </dgm:t>
    </dgm:pt>
    <dgm:pt modelId="{3708E53E-BBA9-45A2-A26D-097D6BB49824}">
      <dgm:prSet/>
      <dgm:spPr/>
      <dgm:t>
        <a:bodyPr/>
        <a:lstStyle/>
        <a:p>
          <a:r>
            <a:rPr lang="ru-RU"/>
            <a:t>Семейное окружение и другие условия среды проживания ребенка – 7</a:t>
          </a:r>
          <a:endParaRPr lang="en-US"/>
        </a:p>
      </dgm:t>
    </dgm:pt>
    <dgm:pt modelId="{572AD64B-E9A9-4A6F-9F71-E573F774F02E}" type="parTrans" cxnId="{14FE2BFD-666A-4DA7-BE33-505A6C6FEFDB}">
      <dgm:prSet/>
      <dgm:spPr/>
      <dgm:t>
        <a:bodyPr/>
        <a:lstStyle/>
        <a:p>
          <a:endParaRPr lang="en-US"/>
        </a:p>
      </dgm:t>
    </dgm:pt>
    <dgm:pt modelId="{8B2E165C-7EF8-4727-81EB-7DDAE7A7EF86}" type="sibTrans" cxnId="{14FE2BFD-666A-4DA7-BE33-505A6C6FEFDB}">
      <dgm:prSet/>
      <dgm:spPr/>
      <dgm:t>
        <a:bodyPr/>
        <a:lstStyle/>
        <a:p>
          <a:endParaRPr lang="en-US"/>
        </a:p>
      </dgm:t>
    </dgm:pt>
    <dgm:pt modelId="{D8F587D6-EC85-4973-9BBA-F04B762D05C9}">
      <dgm:prSet/>
      <dgm:spPr/>
      <dgm:t>
        <a:bodyPr/>
        <a:lstStyle/>
        <a:p>
          <a:r>
            <a:rPr lang="ru-RU" dirty="0"/>
            <a:t>Бюджет всех уровней для детей - </a:t>
          </a:r>
          <a:r>
            <a:rPr lang="ru-RU" dirty="0" smtClean="0"/>
            <a:t>7</a:t>
          </a:r>
          <a:endParaRPr lang="en-US" dirty="0"/>
        </a:p>
      </dgm:t>
    </dgm:pt>
    <dgm:pt modelId="{89F36162-A23A-4308-A7A2-CFB39E2683FF}" type="parTrans" cxnId="{4525DAC7-C7B9-4B26-AE4B-BC976A6AE0AB}">
      <dgm:prSet/>
      <dgm:spPr/>
      <dgm:t>
        <a:bodyPr/>
        <a:lstStyle/>
        <a:p>
          <a:endParaRPr lang="en-US"/>
        </a:p>
      </dgm:t>
    </dgm:pt>
    <dgm:pt modelId="{2CB4E60D-D998-4962-9E3F-8E1D3121F0E8}" type="sibTrans" cxnId="{4525DAC7-C7B9-4B26-AE4B-BC976A6AE0AB}">
      <dgm:prSet/>
      <dgm:spPr/>
      <dgm:t>
        <a:bodyPr/>
        <a:lstStyle/>
        <a:p>
          <a:endParaRPr lang="en-US"/>
        </a:p>
      </dgm:t>
    </dgm:pt>
    <dgm:pt modelId="{80C6D335-5292-42DB-BA11-A8947A220E7F}" type="pres">
      <dgm:prSet presAssocID="{FF07ABE9-3CF5-4B94-B0B4-5D71833FA3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DA1F29-F55C-46BC-9F9F-7B290F00B99C}" type="pres">
      <dgm:prSet presAssocID="{FD55DF72-A913-4EFA-841C-FBD655D7C8C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130DE-BF3F-49EB-9DFA-E0B72DFE6820}" type="pres">
      <dgm:prSet presAssocID="{A9C520BC-969A-4226-AC28-AE482D9A58E5}" presName="spacer" presStyleCnt="0"/>
      <dgm:spPr/>
    </dgm:pt>
    <dgm:pt modelId="{F45392F9-B79D-44B9-81F8-0F8793B7628D}" type="pres">
      <dgm:prSet presAssocID="{0C4E457D-B86C-4CC3-B50C-834FCC8F170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71467-E017-4226-90CB-76B4208B0122}" type="pres">
      <dgm:prSet presAssocID="{28E8085D-B6DD-45D2-BA1C-FAE12C6F41B3}" presName="spacer" presStyleCnt="0"/>
      <dgm:spPr/>
    </dgm:pt>
    <dgm:pt modelId="{F36EEB79-43BF-4139-A68C-9820A4593A28}" type="pres">
      <dgm:prSet presAssocID="{3708E53E-BBA9-45A2-A26D-097D6BB4982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EED673-06C9-4A30-A537-C93701EC2AA3}" type="pres">
      <dgm:prSet presAssocID="{8B2E165C-7EF8-4727-81EB-7DDAE7A7EF86}" presName="spacer" presStyleCnt="0"/>
      <dgm:spPr/>
    </dgm:pt>
    <dgm:pt modelId="{DF309A12-B0BA-4BEA-9E9E-87133011281E}" type="pres">
      <dgm:prSet presAssocID="{D8F587D6-EC85-4973-9BBA-F04B762D05C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BEBE45-4613-442E-9A78-C5F992729F33}" type="presOf" srcId="{FD55DF72-A913-4EFA-841C-FBD655D7C8C5}" destId="{29DA1F29-F55C-46BC-9F9F-7B290F00B99C}" srcOrd="0" destOrd="0" presId="urn:microsoft.com/office/officeart/2005/8/layout/vList2"/>
    <dgm:cxn modelId="{AED9CCEB-0BEA-46E0-8257-C4E46F99A24B}" type="presOf" srcId="{3708E53E-BBA9-45A2-A26D-097D6BB49824}" destId="{F36EEB79-43BF-4139-A68C-9820A4593A28}" srcOrd="0" destOrd="0" presId="urn:microsoft.com/office/officeart/2005/8/layout/vList2"/>
    <dgm:cxn modelId="{14FE2BFD-666A-4DA7-BE33-505A6C6FEFDB}" srcId="{FF07ABE9-3CF5-4B94-B0B4-5D71833FA3F9}" destId="{3708E53E-BBA9-45A2-A26D-097D6BB49824}" srcOrd="2" destOrd="0" parTransId="{572AD64B-E9A9-4A6F-9F71-E573F774F02E}" sibTransId="{8B2E165C-7EF8-4727-81EB-7DDAE7A7EF86}"/>
    <dgm:cxn modelId="{78EA83D2-7E5A-46B8-A8F8-F636C12EC403}" type="presOf" srcId="{FF07ABE9-3CF5-4B94-B0B4-5D71833FA3F9}" destId="{80C6D335-5292-42DB-BA11-A8947A220E7F}" srcOrd="0" destOrd="0" presId="urn:microsoft.com/office/officeart/2005/8/layout/vList2"/>
    <dgm:cxn modelId="{D748751E-D3B4-47CC-A32A-14A7CB7BCE18}" srcId="{FF07ABE9-3CF5-4B94-B0B4-5D71833FA3F9}" destId="{FD55DF72-A913-4EFA-841C-FBD655D7C8C5}" srcOrd="0" destOrd="0" parTransId="{2B99C0BA-440D-44B2-BB51-1CF41D513C61}" sibTransId="{A9C520BC-969A-4226-AC28-AE482D9A58E5}"/>
    <dgm:cxn modelId="{F961C129-AB16-4A62-82DD-79CDD5436C53}" type="presOf" srcId="{0C4E457D-B86C-4CC3-B50C-834FCC8F1705}" destId="{F45392F9-B79D-44B9-81F8-0F8793B7628D}" srcOrd="0" destOrd="0" presId="urn:microsoft.com/office/officeart/2005/8/layout/vList2"/>
    <dgm:cxn modelId="{5F2CD5C5-E810-4B9F-91A7-444AB57AAFF1}" srcId="{FF07ABE9-3CF5-4B94-B0B4-5D71833FA3F9}" destId="{0C4E457D-B86C-4CC3-B50C-834FCC8F1705}" srcOrd="1" destOrd="0" parTransId="{23D9DADE-AFF6-4F88-80BE-D15104C411BD}" sibTransId="{28E8085D-B6DD-45D2-BA1C-FAE12C6F41B3}"/>
    <dgm:cxn modelId="{4525DAC7-C7B9-4B26-AE4B-BC976A6AE0AB}" srcId="{FF07ABE9-3CF5-4B94-B0B4-5D71833FA3F9}" destId="{D8F587D6-EC85-4973-9BBA-F04B762D05C9}" srcOrd="3" destOrd="0" parTransId="{89F36162-A23A-4308-A7A2-CFB39E2683FF}" sibTransId="{2CB4E60D-D998-4962-9E3F-8E1D3121F0E8}"/>
    <dgm:cxn modelId="{F98A3DDF-8A94-44A6-862E-10120501EBCF}" type="presOf" srcId="{D8F587D6-EC85-4973-9BBA-F04B762D05C9}" destId="{DF309A12-B0BA-4BEA-9E9E-87133011281E}" srcOrd="0" destOrd="0" presId="urn:microsoft.com/office/officeart/2005/8/layout/vList2"/>
    <dgm:cxn modelId="{B6D0A376-6547-4446-BA32-78875A520204}" type="presParOf" srcId="{80C6D335-5292-42DB-BA11-A8947A220E7F}" destId="{29DA1F29-F55C-46BC-9F9F-7B290F00B99C}" srcOrd="0" destOrd="0" presId="urn:microsoft.com/office/officeart/2005/8/layout/vList2"/>
    <dgm:cxn modelId="{1DBFBBD6-1590-4478-99A5-4270EACCCC3C}" type="presParOf" srcId="{80C6D335-5292-42DB-BA11-A8947A220E7F}" destId="{00F130DE-BF3F-49EB-9DFA-E0B72DFE6820}" srcOrd="1" destOrd="0" presId="urn:microsoft.com/office/officeart/2005/8/layout/vList2"/>
    <dgm:cxn modelId="{2802D257-0CF1-44E7-AA44-3AE4BA182B29}" type="presParOf" srcId="{80C6D335-5292-42DB-BA11-A8947A220E7F}" destId="{F45392F9-B79D-44B9-81F8-0F8793B7628D}" srcOrd="2" destOrd="0" presId="urn:microsoft.com/office/officeart/2005/8/layout/vList2"/>
    <dgm:cxn modelId="{C70BE69F-088B-4538-8D55-8B6041B71220}" type="presParOf" srcId="{80C6D335-5292-42DB-BA11-A8947A220E7F}" destId="{F3271467-E017-4226-90CB-76B4208B0122}" srcOrd="3" destOrd="0" presId="urn:microsoft.com/office/officeart/2005/8/layout/vList2"/>
    <dgm:cxn modelId="{25F223BF-81BC-4EB8-B00F-4425D48E10A2}" type="presParOf" srcId="{80C6D335-5292-42DB-BA11-A8947A220E7F}" destId="{F36EEB79-43BF-4139-A68C-9820A4593A28}" srcOrd="4" destOrd="0" presId="urn:microsoft.com/office/officeart/2005/8/layout/vList2"/>
    <dgm:cxn modelId="{C86F443E-5D9A-45A8-AAA4-B0394329F0D6}" type="presParOf" srcId="{80C6D335-5292-42DB-BA11-A8947A220E7F}" destId="{F8EED673-06C9-4A30-A537-C93701EC2AA3}" srcOrd="5" destOrd="0" presId="urn:microsoft.com/office/officeart/2005/8/layout/vList2"/>
    <dgm:cxn modelId="{38C119B0-BA19-4AC9-B0CA-B4872AD5A75A}" type="presParOf" srcId="{80C6D335-5292-42DB-BA11-A8947A220E7F}" destId="{DF309A12-B0BA-4BEA-9E9E-87133011281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07ABE9-3CF5-4B94-B0B4-5D71833FA3F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55DF72-A913-4EFA-841C-FBD655D7C8C5}">
      <dgm:prSet/>
      <dgm:spPr/>
      <dgm:t>
        <a:bodyPr/>
        <a:lstStyle/>
        <a:p>
          <a:r>
            <a:rPr lang="ru-RU" dirty="0"/>
            <a:t>Конечные результаты – 4</a:t>
          </a:r>
          <a:endParaRPr lang="en-US" dirty="0"/>
        </a:p>
      </dgm:t>
    </dgm:pt>
    <dgm:pt modelId="{2B99C0BA-440D-44B2-BB51-1CF41D513C61}" type="parTrans" cxnId="{D748751E-D3B4-47CC-A32A-14A7CB7BCE18}">
      <dgm:prSet/>
      <dgm:spPr/>
      <dgm:t>
        <a:bodyPr/>
        <a:lstStyle/>
        <a:p>
          <a:endParaRPr lang="en-US"/>
        </a:p>
      </dgm:t>
    </dgm:pt>
    <dgm:pt modelId="{A9C520BC-969A-4226-AC28-AE482D9A58E5}" type="sibTrans" cxnId="{D748751E-D3B4-47CC-A32A-14A7CB7BCE18}">
      <dgm:prSet/>
      <dgm:spPr/>
      <dgm:t>
        <a:bodyPr/>
        <a:lstStyle/>
        <a:p>
          <a:endParaRPr lang="en-US"/>
        </a:p>
      </dgm:t>
    </dgm:pt>
    <dgm:pt modelId="{0C4E457D-B86C-4CC3-B50C-834FCC8F1705}">
      <dgm:prSet/>
      <dgm:spPr/>
      <dgm:t>
        <a:bodyPr/>
        <a:lstStyle/>
        <a:p>
          <a:r>
            <a:rPr lang="ru-RU" dirty="0"/>
            <a:t>Непосредственные результаты – 8</a:t>
          </a:r>
          <a:endParaRPr lang="en-US" dirty="0"/>
        </a:p>
      </dgm:t>
    </dgm:pt>
    <dgm:pt modelId="{23D9DADE-AFF6-4F88-80BE-D15104C411BD}" type="parTrans" cxnId="{5F2CD5C5-E810-4B9F-91A7-444AB57AAFF1}">
      <dgm:prSet/>
      <dgm:spPr/>
      <dgm:t>
        <a:bodyPr/>
        <a:lstStyle/>
        <a:p>
          <a:endParaRPr lang="en-US"/>
        </a:p>
      </dgm:t>
    </dgm:pt>
    <dgm:pt modelId="{28E8085D-B6DD-45D2-BA1C-FAE12C6F41B3}" type="sibTrans" cxnId="{5F2CD5C5-E810-4B9F-91A7-444AB57AAFF1}">
      <dgm:prSet/>
      <dgm:spPr/>
      <dgm:t>
        <a:bodyPr/>
        <a:lstStyle/>
        <a:p>
          <a:endParaRPr lang="en-US"/>
        </a:p>
      </dgm:t>
    </dgm:pt>
    <dgm:pt modelId="{3708E53E-BBA9-45A2-A26D-097D6BB49824}">
      <dgm:prSet/>
      <dgm:spPr/>
      <dgm:t>
        <a:bodyPr/>
        <a:lstStyle/>
        <a:p>
          <a:r>
            <a:rPr lang="ru-RU"/>
            <a:t>Семейное окружение и другие условия среды проживания ребенка – 7</a:t>
          </a:r>
          <a:endParaRPr lang="en-US"/>
        </a:p>
      </dgm:t>
    </dgm:pt>
    <dgm:pt modelId="{572AD64B-E9A9-4A6F-9F71-E573F774F02E}" type="parTrans" cxnId="{14FE2BFD-666A-4DA7-BE33-505A6C6FEFDB}">
      <dgm:prSet/>
      <dgm:spPr/>
      <dgm:t>
        <a:bodyPr/>
        <a:lstStyle/>
        <a:p>
          <a:endParaRPr lang="en-US"/>
        </a:p>
      </dgm:t>
    </dgm:pt>
    <dgm:pt modelId="{8B2E165C-7EF8-4727-81EB-7DDAE7A7EF86}" type="sibTrans" cxnId="{14FE2BFD-666A-4DA7-BE33-505A6C6FEFDB}">
      <dgm:prSet/>
      <dgm:spPr/>
      <dgm:t>
        <a:bodyPr/>
        <a:lstStyle/>
        <a:p>
          <a:endParaRPr lang="en-US"/>
        </a:p>
      </dgm:t>
    </dgm:pt>
    <dgm:pt modelId="{C3E9DDFB-2029-4CAF-9314-14B68A8A5AB5}" type="pres">
      <dgm:prSet presAssocID="{FF07ABE9-3CF5-4B94-B0B4-5D71833FA3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4ECD5F-046E-411D-993B-9E326F487A14}" type="pres">
      <dgm:prSet presAssocID="{FD55DF72-A913-4EFA-841C-FBD655D7C8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5CA66-0FF9-4D60-817E-93B411E6BB44}" type="pres">
      <dgm:prSet presAssocID="{A9C520BC-969A-4226-AC28-AE482D9A58E5}" presName="spacer" presStyleCnt="0"/>
      <dgm:spPr/>
    </dgm:pt>
    <dgm:pt modelId="{EE0A1F94-CBCB-4A27-988B-1DBC023AF22B}" type="pres">
      <dgm:prSet presAssocID="{0C4E457D-B86C-4CC3-B50C-834FCC8F170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71370-0654-4886-BD0B-F9AF5F402DB8}" type="pres">
      <dgm:prSet presAssocID="{28E8085D-B6DD-45D2-BA1C-FAE12C6F41B3}" presName="spacer" presStyleCnt="0"/>
      <dgm:spPr/>
    </dgm:pt>
    <dgm:pt modelId="{C9725D65-33EE-4EB1-A4DD-03324F4BB7C8}" type="pres">
      <dgm:prSet presAssocID="{3708E53E-BBA9-45A2-A26D-097D6BB4982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29C701-7F20-44DE-A76E-7BFC56FC22C1}" type="presOf" srcId="{FD55DF72-A913-4EFA-841C-FBD655D7C8C5}" destId="{4A4ECD5F-046E-411D-993B-9E326F487A14}" srcOrd="0" destOrd="0" presId="urn:microsoft.com/office/officeart/2005/8/layout/vList2"/>
    <dgm:cxn modelId="{14FE2BFD-666A-4DA7-BE33-505A6C6FEFDB}" srcId="{FF07ABE9-3CF5-4B94-B0B4-5D71833FA3F9}" destId="{3708E53E-BBA9-45A2-A26D-097D6BB49824}" srcOrd="2" destOrd="0" parTransId="{572AD64B-E9A9-4A6F-9F71-E573F774F02E}" sibTransId="{8B2E165C-7EF8-4727-81EB-7DDAE7A7EF86}"/>
    <dgm:cxn modelId="{D748751E-D3B4-47CC-A32A-14A7CB7BCE18}" srcId="{FF07ABE9-3CF5-4B94-B0B4-5D71833FA3F9}" destId="{FD55DF72-A913-4EFA-841C-FBD655D7C8C5}" srcOrd="0" destOrd="0" parTransId="{2B99C0BA-440D-44B2-BB51-1CF41D513C61}" sibTransId="{A9C520BC-969A-4226-AC28-AE482D9A58E5}"/>
    <dgm:cxn modelId="{A85A84F7-CD60-49F1-BB6A-CE57DAFE39B4}" type="presOf" srcId="{0C4E457D-B86C-4CC3-B50C-834FCC8F1705}" destId="{EE0A1F94-CBCB-4A27-988B-1DBC023AF22B}" srcOrd="0" destOrd="0" presId="urn:microsoft.com/office/officeart/2005/8/layout/vList2"/>
    <dgm:cxn modelId="{1555A55B-1575-46D4-AC6B-A3ADCA09C05E}" type="presOf" srcId="{3708E53E-BBA9-45A2-A26D-097D6BB49824}" destId="{C9725D65-33EE-4EB1-A4DD-03324F4BB7C8}" srcOrd="0" destOrd="0" presId="urn:microsoft.com/office/officeart/2005/8/layout/vList2"/>
    <dgm:cxn modelId="{5F2CD5C5-E810-4B9F-91A7-444AB57AAFF1}" srcId="{FF07ABE9-3CF5-4B94-B0B4-5D71833FA3F9}" destId="{0C4E457D-B86C-4CC3-B50C-834FCC8F1705}" srcOrd="1" destOrd="0" parTransId="{23D9DADE-AFF6-4F88-80BE-D15104C411BD}" sibTransId="{28E8085D-B6DD-45D2-BA1C-FAE12C6F41B3}"/>
    <dgm:cxn modelId="{3CAF2ED3-06AF-4AA8-85F4-FF78C6591DC8}" type="presOf" srcId="{FF07ABE9-3CF5-4B94-B0B4-5D71833FA3F9}" destId="{C3E9DDFB-2029-4CAF-9314-14B68A8A5AB5}" srcOrd="0" destOrd="0" presId="urn:microsoft.com/office/officeart/2005/8/layout/vList2"/>
    <dgm:cxn modelId="{48EA419A-FB45-43F8-9B04-565E46F70021}" type="presParOf" srcId="{C3E9DDFB-2029-4CAF-9314-14B68A8A5AB5}" destId="{4A4ECD5F-046E-411D-993B-9E326F487A14}" srcOrd="0" destOrd="0" presId="urn:microsoft.com/office/officeart/2005/8/layout/vList2"/>
    <dgm:cxn modelId="{0F2490D0-6B7D-425D-9008-DF5F2434C457}" type="presParOf" srcId="{C3E9DDFB-2029-4CAF-9314-14B68A8A5AB5}" destId="{CE45CA66-0FF9-4D60-817E-93B411E6BB44}" srcOrd="1" destOrd="0" presId="urn:microsoft.com/office/officeart/2005/8/layout/vList2"/>
    <dgm:cxn modelId="{7A532638-E823-4049-AC08-286D747D29E7}" type="presParOf" srcId="{C3E9DDFB-2029-4CAF-9314-14B68A8A5AB5}" destId="{EE0A1F94-CBCB-4A27-988B-1DBC023AF22B}" srcOrd="2" destOrd="0" presId="urn:microsoft.com/office/officeart/2005/8/layout/vList2"/>
    <dgm:cxn modelId="{67EE640E-A6B1-469C-92C9-DBEE76091E44}" type="presParOf" srcId="{C3E9DDFB-2029-4CAF-9314-14B68A8A5AB5}" destId="{4A871370-0654-4886-BD0B-F9AF5F402DB8}" srcOrd="3" destOrd="0" presId="urn:microsoft.com/office/officeart/2005/8/layout/vList2"/>
    <dgm:cxn modelId="{CDFB07C0-2F39-4A07-8962-0C0B83F56217}" type="presParOf" srcId="{C3E9DDFB-2029-4CAF-9314-14B68A8A5AB5}" destId="{C9725D65-33EE-4EB1-A4DD-03324F4BB7C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DF42F-C0D0-4046-B796-190147105831}">
      <dsp:nvSpPr>
        <dsp:cNvPr id="0" name=""/>
        <dsp:cNvSpPr/>
      </dsp:nvSpPr>
      <dsp:spPr>
        <a:xfrm>
          <a:off x="0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ABBA3-83FD-4C72-AE52-EBCE77E806C8}">
      <dsp:nvSpPr>
        <dsp:cNvPr id="0" name=""/>
        <dsp:cNvSpPr/>
      </dsp:nvSpPr>
      <dsp:spPr>
        <a:xfrm>
          <a:off x="331192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/>
            <a:t>Формирование системы показателей статистики детства и проведение мониторинга</a:t>
          </a:r>
          <a:endParaRPr lang="en-US" sz="2200" kern="1200"/>
        </a:p>
      </dsp:txBody>
      <dsp:txXfrm>
        <a:off x="386629" y="907846"/>
        <a:ext cx="2869855" cy="1781889"/>
      </dsp:txXfrm>
    </dsp:sp>
    <dsp:sp modelId="{904386EB-53AA-4701-BEDE-F4E94590B18C}">
      <dsp:nvSpPr>
        <dsp:cNvPr id="0" name=""/>
        <dsp:cNvSpPr/>
      </dsp:nvSpPr>
      <dsp:spPr>
        <a:xfrm>
          <a:off x="3643114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5E6C6-D89C-4082-8A42-DF6CC9A0F30B}">
      <dsp:nvSpPr>
        <dsp:cNvPr id="0" name=""/>
        <dsp:cNvSpPr/>
      </dsp:nvSpPr>
      <dsp:spPr>
        <a:xfrm>
          <a:off x="3974306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/>
            <a:t>Возможность региональных и международных сопоставлений</a:t>
          </a:r>
          <a:endParaRPr lang="en-US" sz="2200" kern="1200"/>
        </a:p>
      </dsp:txBody>
      <dsp:txXfrm>
        <a:off x="4029743" y="907846"/>
        <a:ext cx="2869855" cy="1781889"/>
      </dsp:txXfrm>
    </dsp:sp>
    <dsp:sp modelId="{678D6CAF-1F39-4BE3-BC5A-0AF7C045EB7D}">
      <dsp:nvSpPr>
        <dsp:cNvPr id="0" name=""/>
        <dsp:cNvSpPr/>
      </dsp:nvSpPr>
      <dsp:spPr>
        <a:xfrm>
          <a:off x="7286228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5F1F7-C408-4F6E-9F95-3E61242EF7B6}">
      <dsp:nvSpPr>
        <dsp:cNvPr id="0" name=""/>
        <dsp:cNvSpPr/>
      </dsp:nvSpPr>
      <dsp:spPr>
        <a:xfrm>
          <a:off x="7617420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/>
            <a:t>Мониторинг результативности мероприятий, проводимых в рамках Десятилетия Детства</a:t>
          </a:r>
          <a:endParaRPr lang="en-US" sz="2200" kern="1200"/>
        </a:p>
      </dsp:txBody>
      <dsp:txXfrm>
        <a:off x="7672857" y="907846"/>
        <a:ext cx="2869855" cy="17818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D3162-156D-4DD8-82A1-BC73FFC522CC}">
      <dsp:nvSpPr>
        <dsp:cNvPr id="0" name=""/>
        <dsp:cNvSpPr/>
      </dsp:nvSpPr>
      <dsp:spPr>
        <a:xfrm>
          <a:off x="0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7C3DC-C6B1-4B3B-9068-BB2307C8C4C6}">
      <dsp:nvSpPr>
        <dsp:cNvPr id="0" name=""/>
        <dsp:cNvSpPr/>
      </dsp:nvSpPr>
      <dsp:spPr>
        <a:xfrm>
          <a:off x="331192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1.1	Численность детей и их семейный статус (4)</a:t>
          </a:r>
          <a:endParaRPr lang="en-US" sz="2300" kern="1200" dirty="0"/>
        </a:p>
      </dsp:txBody>
      <dsp:txXfrm>
        <a:off x="386629" y="907846"/>
        <a:ext cx="2869855" cy="1781889"/>
      </dsp:txXfrm>
    </dsp:sp>
    <dsp:sp modelId="{5828F6B5-EAFF-4ACA-8CD7-E4C7296EFC5A}">
      <dsp:nvSpPr>
        <dsp:cNvPr id="0" name=""/>
        <dsp:cNvSpPr/>
      </dsp:nvSpPr>
      <dsp:spPr>
        <a:xfrm>
          <a:off x="3643114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5D3B4-2AF7-4157-A395-5F753BA1691B}">
      <dsp:nvSpPr>
        <dsp:cNvPr id="0" name=""/>
        <dsp:cNvSpPr/>
      </dsp:nvSpPr>
      <dsp:spPr>
        <a:xfrm>
          <a:off x="3974306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1.2	Показатели, характеризующие рождаемость (9)</a:t>
          </a:r>
          <a:endParaRPr lang="en-US" sz="2300" kern="1200" dirty="0"/>
        </a:p>
      </dsp:txBody>
      <dsp:txXfrm>
        <a:off x="4029743" y="907846"/>
        <a:ext cx="2869855" cy="1781889"/>
      </dsp:txXfrm>
    </dsp:sp>
    <dsp:sp modelId="{E9734FFD-77DA-4AA6-BECC-4541FDD1A2E9}">
      <dsp:nvSpPr>
        <dsp:cNvPr id="0" name=""/>
        <dsp:cNvSpPr/>
      </dsp:nvSpPr>
      <dsp:spPr>
        <a:xfrm>
          <a:off x="7286228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0D271-38E6-4108-8B53-363228E27667}">
      <dsp:nvSpPr>
        <dsp:cNvPr id="0" name=""/>
        <dsp:cNvSpPr/>
      </dsp:nvSpPr>
      <dsp:spPr>
        <a:xfrm>
          <a:off x="7617420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1.3	</a:t>
          </a:r>
          <a:r>
            <a:rPr lang="ru-RU" sz="2300" kern="1200" dirty="0" err="1"/>
            <a:t>Брачность</a:t>
          </a:r>
          <a:r>
            <a:rPr lang="ru-RU" sz="2300" kern="1200" dirty="0"/>
            <a:t> и разводимость (2)</a:t>
          </a:r>
          <a:endParaRPr lang="en-US" sz="2300" kern="1200" dirty="0"/>
        </a:p>
      </dsp:txBody>
      <dsp:txXfrm>
        <a:off x="7672857" y="907846"/>
        <a:ext cx="2869855" cy="17818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E7BDB-E4CA-B647-92EB-0B3F30560B72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70581-A484-D048-A7E1-5F149E240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117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A042B-8409-DC49-933C-2A4D587A214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95B6C-C692-D24B-832D-D8342F71B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9911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95B6C-C692-D24B-832D-D8342F71BEC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46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D19D-EFEE-46DC-8334-05EA0978A006}" type="datetime1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Калмыкова Н.М. кафедра народонаселения ЭФ МГУ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0DB-8E5C-4047-9C11-F49182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16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C774-D7AF-4E81-BCD2-99A9A8C89903}" type="datetime1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Калмыкова Н.М. кафедра народонаселения ЭФ МГУ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0DB-8E5C-4047-9C11-F49182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87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AD17-47C5-4ED1-B341-E247EF825B07}" type="datetime1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Калмыкова Н.М. кафедра народонаселения ЭФ МГУ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0DB-8E5C-4047-9C11-F49182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1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C603-BD2F-466E-9886-F4321D0F2AB6}" type="datetime1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Калмыкова Н.М. кафедра народонаселения ЭФ МГУ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0DB-8E5C-4047-9C11-F49182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39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A7C0-0754-4444-A41A-EB0D415A2ECC}" type="datetime1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Калмыкова Н.М. кафедра народонаселения ЭФ МГУ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0DB-8E5C-4047-9C11-F49182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39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9956-59D5-41A7-97E4-94278886A8CB}" type="datetime1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Калмыкова Н.М. кафедра народонаселения ЭФ МГУ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0DB-8E5C-4047-9C11-F49182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64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6F74-3952-4BEB-9790-4137AC3BDC1C}" type="datetime1">
              <a:rPr lang="ru-RU" smtClean="0"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Калмыкова Н.М. кафедра народонаселения ЭФ МГУ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0DB-8E5C-4047-9C11-F49182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17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017A-4795-4215-BFC7-6BB9C99B1E0C}" type="datetime1">
              <a:rPr lang="ru-RU" smtClean="0"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Калмыкова Н.М. кафедра народонаселения ЭФ МГУ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0DB-8E5C-4047-9C11-F49182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7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F68D-EABB-4475-8165-3E718090DAF8}" type="datetime1">
              <a:rPr lang="ru-RU" smtClean="0"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Калмыкова Н.М. кафедра народонаселения ЭФ МГУ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0DB-8E5C-4047-9C11-F49182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34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844-9ED7-4F97-BC8E-D0AB2512C9CE}" type="datetime1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Калмыкова Н.М. кафедра народонаселения ЭФ МГУ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0DB-8E5C-4047-9C11-F49182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97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8FE7-60CE-4D55-8481-4FDF4047D7E5}" type="datetime1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Калмыкова Н.М. кафедра народонаселения ЭФ МГУ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0DB-8E5C-4047-9C11-F49182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5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26D23-4672-4AB4-BF92-83CA22BBF539}" type="datetime1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Калмыкова Н.М. кафедра народонаселения ЭФ МГУ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50DB-8E5C-4047-9C11-F49182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97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57244" y="3208774"/>
            <a:ext cx="5734756" cy="2639872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endParaRPr lang="ru-RU" sz="1800" i="1" dirty="0"/>
          </a:p>
          <a:p>
            <a:pPr algn="r">
              <a:spcBef>
                <a:spcPts val="0"/>
              </a:spcBef>
            </a:pPr>
            <a:endParaRPr lang="ru-RU" sz="1800" i="1" dirty="0"/>
          </a:p>
          <a:p>
            <a:pPr algn="r">
              <a:spcBef>
                <a:spcPts val="0"/>
              </a:spcBef>
            </a:pPr>
            <a:endParaRPr lang="ru-RU" sz="1800" i="1" dirty="0"/>
          </a:p>
          <a:p>
            <a:pPr algn="r">
              <a:spcBef>
                <a:spcPts val="0"/>
              </a:spcBef>
            </a:pPr>
            <a:r>
              <a:rPr lang="ru-RU" sz="2000" i="1" dirty="0"/>
              <a:t>кафедра </a:t>
            </a:r>
          </a:p>
          <a:p>
            <a:pPr algn="r">
              <a:spcBef>
                <a:spcPts val="0"/>
              </a:spcBef>
            </a:pPr>
            <a:r>
              <a:rPr lang="ru-RU" sz="2000" i="1" dirty="0"/>
              <a:t>народонаселения </a:t>
            </a:r>
            <a:r>
              <a:rPr lang="ru-RU" sz="2000" i="1" dirty="0" smtClean="0"/>
              <a:t>экономического факультета МГУ имени </a:t>
            </a:r>
            <a:r>
              <a:rPr lang="ru-RU" sz="2000" i="1" dirty="0" err="1" smtClean="0"/>
              <a:t>М.В.Ломоносова</a:t>
            </a:r>
            <a:endParaRPr lang="ru-RU" sz="2000" i="1" dirty="0"/>
          </a:p>
          <a:p>
            <a:pPr algn="r">
              <a:spcBef>
                <a:spcPts val="0"/>
              </a:spcBef>
            </a:pPr>
            <a:endParaRPr lang="ru-RU" sz="2000" i="1" dirty="0"/>
          </a:p>
          <a:p>
            <a:pPr algn="r">
              <a:spcBef>
                <a:spcPts val="0"/>
              </a:spcBef>
            </a:pPr>
            <a:r>
              <a:rPr lang="ru-RU" sz="2000" i="1" dirty="0"/>
              <a:t>Кучмаева О.В.</a:t>
            </a:r>
          </a:p>
          <a:p>
            <a:pPr algn="r">
              <a:spcBef>
                <a:spcPts val="0"/>
              </a:spcBef>
            </a:pPr>
            <a:r>
              <a:rPr lang="ru-RU" sz="2000" i="1" dirty="0"/>
              <a:t>д.э.н., профессор</a:t>
            </a:r>
            <a:endParaRPr lang="en-US" sz="2000" i="1" dirty="0"/>
          </a:p>
          <a:p>
            <a:pPr algn="r">
              <a:spcBef>
                <a:spcPts val="0"/>
              </a:spcBef>
            </a:pPr>
            <a:endParaRPr lang="ru-RU" sz="2000" i="1" dirty="0"/>
          </a:p>
          <a:p>
            <a:pPr algn="r">
              <a:spcBef>
                <a:spcPts val="0"/>
              </a:spcBef>
            </a:pPr>
            <a:r>
              <a:rPr lang="ru-RU" sz="2000" i="1" dirty="0" err="1"/>
              <a:t>Калабихина</a:t>
            </a:r>
            <a:r>
              <a:rPr lang="ru-RU" sz="2000" i="1" dirty="0"/>
              <a:t> И.Е., д.э.н., </a:t>
            </a:r>
            <a:r>
              <a:rPr lang="ru-RU" sz="2000" i="1" dirty="0" smtClean="0"/>
              <a:t>профессор</a:t>
            </a:r>
            <a:endParaRPr lang="ru-RU" sz="2000" i="1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24000" y="2008340"/>
            <a:ext cx="9144000" cy="11894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ПОКАЗАТЕЛЕЙ, ХАРАКТЕРИЗУЮЩИХ ХОД ВЫПОЛНЕНИЯ МЕРОПРИЯТИЙ, ПРОВОДИМЫХ В РАМКАХ ДЕСЯТИЛЕТИЯ ДЕТСТВА</a:t>
            </a:r>
            <a:endParaRPr lang="ru-RU" sz="2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524793B-ABEB-406E-B333-21AD925473D9}"/>
              </a:ext>
            </a:extLst>
          </p:cNvPr>
          <p:cNvSpPr txBox="1"/>
          <p:nvPr/>
        </p:nvSpPr>
        <p:spPr>
          <a:xfrm>
            <a:off x="979463" y="6311764"/>
            <a:ext cx="72870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i="0" dirty="0">
                <a:effectLst/>
              </a:rPr>
              <a:t>	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Москва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22.04.2021</a:t>
            </a:r>
            <a:endParaRPr lang="ru-RU" sz="2000" dirty="0"/>
          </a:p>
        </p:txBody>
      </p:sp>
      <p:pic>
        <p:nvPicPr>
          <p:cNvPr id="10" name="Picture 2" descr="&amp;Kcy;&amp;acy;&amp;fcy;&amp;iecy;&amp;dcy;&amp;rcy;&amp;acy; &amp;Ncy;&amp;acy;&amp;rcy;&amp;ocy;&amp;dcy;&amp;ocy;&amp;ncy;&amp;acy;&amp;scy;&amp;iecy;&amp;lcy;&amp;iecy;&amp;ncy;&amp;icy;&amp;yacy; &amp;Ecy;&amp;kcy;&amp;ocy;&amp;ncy;&amp;ocy;&amp;mcy;&amp;icy;&amp;chcy;&amp;iecy;&amp;scy;&amp;kcy;&amp;ocy;&amp;gcy;&amp;ocy; &amp;fcy;&amp;acy;&amp;kcy;&amp;ucy;&amp;lcy;&amp;softcy;&amp;tcy;&amp;iecy;&amp;tcy;&amp;acy; &amp;Mcy;&amp;Gcy;&amp;Ucy;">
            <a:extLst>
              <a:ext uri="{FF2B5EF4-FFF2-40B4-BE49-F238E27FC236}">
                <a16:creationId xmlns:a16="http://schemas.microsoft.com/office/drawing/2014/main" xmlns="" id="{528C6B9C-0D13-4A3C-B7E6-CBCA72248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53" y="225257"/>
            <a:ext cx="2380667" cy="148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4327F1ED-7126-44A0-B501-D89006EC3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1559" y="225257"/>
            <a:ext cx="1761897" cy="135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31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200" y="461737"/>
            <a:ext cx="2149361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52604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22C07E-E6D2-4B90-BAE7-4C971709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213" y="731520"/>
            <a:ext cx="6089904" cy="1426464"/>
          </a:xfrm>
        </p:spPr>
        <p:txBody>
          <a:bodyPr>
            <a:normAutofit/>
          </a:bodyPr>
          <a:lstStyle/>
          <a:p>
            <a:pPr marL="311785" indent="0" algn="ctr" fontAlgn="base">
              <a:spcAft>
                <a:spcPts val="800"/>
              </a:spcAft>
              <a:buNone/>
            </a:pPr>
            <a:r>
              <a:rPr lang="ru-RU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	Демография детства</a:t>
            </a:r>
            <a:endParaRPr lang="ru-RU" b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FB789EB-638D-44D3-B3CD-2E9380A2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21240" y="775301"/>
            <a:ext cx="1465945" cy="123434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98EB50DB-8E5C-4047-9C11-F49182E96B17}" type="slidenum">
              <a:rPr lang="ru-RU" sz="44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10</a:t>
            </a:fld>
            <a:endParaRPr lang="ru-RU" sz="4400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xmlns="" id="{38A44717-23DC-43AD-A008-C523823332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031610"/>
              </p:ext>
            </p:extLst>
          </p:nvPr>
        </p:nvGraphicFramePr>
        <p:xfrm>
          <a:off x="788988" y="2798763"/>
          <a:ext cx="10598150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906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690E5B-B3FA-4E5A-A27F-EFFADF045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927" y="509574"/>
            <a:ext cx="10666145" cy="142646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Индексы детского благополучия</a:t>
            </a:r>
            <a:br>
              <a:rPr lang="ru-RU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AE48F9-E44F-4F35-9CDD-467211A91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020" y="2435523"/>
            <a:ext cx="9137385" cy="4290592"/>
          </a:xfrm>
        </p:spPr>
        <p:txBody>
          <a:bodyPr anchor="ctr">
            <a:normAutofit fontScale="92500" lnSpcReduction="20000"/>
          </a:bodyPr>
          <a:lstStyle/>
          <a:p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Многомерный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показатель детского благополучия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Исследовательский центр ЮНИСЕФ «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Инноченти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»)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компонентов и 31 индикатор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Индекс субъективного благополучия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ЮНИСЕФ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показателей, сгруппированы в 4 параметра –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удовлетворенность жизнью, отношения с родителями и сверстниками, отношение к процессу обучения в школе, самооценка здоровья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Индекс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детского развития (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Child development index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здоровье, образование и питание</a:t>
            </a:r>
          </a:p>
          <a:p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Индекс защиты детей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(Child Protection Index, CPI)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законы и политика, доступность услуг, возможности государственного сектора оказывать услуги (ресурсы, экспертиза), координация между различными органами государственной власти, механизмы контроля и подотчетности органов государственной власти (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626 индикаторов)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Индикаторы детского благополучия ОЭСР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материальное благополучие, жилье и окружающая среда, образовательные возможности, здоровье и безопасность, поведенческие факторы риска,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качество школьной жизни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181C0B5-A011-4C70-AAB4-C9DA65927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1720" y="2817584"/>
            <a:ext cx="1465945" cy="1234345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ru-RU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269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200" y="461737"/>
            <a:ext cx="2149361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52604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62D956-EA0F-48CD-9BC4-6EDE3CC0A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213" y="731520"/>
            <a:ext cx="6089904" cy="142646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Индекс объективного детского благополучия (ИДОБ) и Индекс субъективного детского благополучия (ИДСБ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для российских регионов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F963F78-20D8-4264-9B6B-2C7BDC22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21240" y="775301"/>
            <a:ext cx="1465945" cy="1234345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ru-RU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xmlns="" id="{EC226AB8-080F-4D2B-962F-47E774A99AF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88988" y="2798763"/>
          <a:ext cx="10598150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98126" y="1075420"/>
            <a:ext cx="1513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Росстат-МГУ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766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5C3692-4B75-463F-AC17-032015AB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11" y="1524000"/>
            <a:ext cx="3767314" cy="3343275"/>
          </a:xfrm>
        </p:spPr>
        <p:txBody>
          <a:bodyPr>
            <a:normAutofit/>
          </a:bodyPr>
          <a:lstStyle/>
          <a:p>
            <a:r>
              <a:rPr lang="ru-RU" sz="3600" dirty="0"/>
              <a:t>Принципы построения индексов детского благополучия </a:t>
            </a:r>
            <a:r>
              <a:rPr lang="ru-RU" sz="3600" dirty="0" smtClean="0"/>
              <a:t>1/2</a:t>
            </a:r>
            <a:endParaRPr lang="ru-RU" sz="3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D0DD497-6FB6-4EC8-B4FB-838B82056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29599185"/>
              </p:ext>
            </p:extLst>
          </p:nvPr>
        </p:nvGraphicFramePr>
        <p:xfrm>
          <a:off x="3251199" y="73025"/>
          <a:ext cx="9788525" cy="664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980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47BCCE-6209-431E-B2A8-C82FF71F1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125" y="2593975"/>
            <a:ext cx="407035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Принципы построения индексов детского благополучия </a:t>
            </a:r>
            <a:r>
              <a:rPr lang="ru-RU" dirty="0" smtClean="0"/>
              <a:t>2/2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8F54E9A-F8A4-41B8-885A-87CA4A39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257553760"/>
              </p:ext>
            </p:extLst>
          </p:nvPr>
        </p:nvGraphicFramePr>
        <p:xfrm>
          <a:off x="2174875" y="60325"/>
          <a:ext cx="9931401" cy="6797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743812" y="628650"/>
            <a:ext cx="34481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Конечные результаты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Непосредственные результаты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Бюджетные расходы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Индикаторы среды</a:t>
            </a:r>
            <a:endParaRPr lang="ru-RU" sz="16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547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58086AEC-04C2-4BC4-BFB8-0135965C74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0C3BE3F-B8A9-4DC9-A867-EC91736FAA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0CA2F3D1-53F2-478B-949B-6D4EA2E4E4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05" y="455386"/>
            <a:ext cx="5378624" cy="6402614"/>
            <a:chOff x="-19221" y="197691"/>
            <a:chExt cx="5378624" cy="640261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6E53A4EE-6F9B-4EC8-9840-708F509D90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CD8289AA-777C-4230-BABC-203458BF6C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39D76777-71BF-4FFF-B568-E58E46EB1C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72CDCD53-6393-431A-9E75-109BC83622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DA62198F-7D76-4A2A-9669-40E5E8A3C8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197691"/>
              <a:ext cx="5378623" cy="6402614"/>
            </a:xfrm>
            <a:custGeom>
              <a:avLst/>
              <a:gdLst>
                <a:gd name="connsiteX0" fmla="*/ 2220349 w 5378623"/>
                <a:gd name="connsiteY0" fmla="*/ 67 h 6402614"/>
                <a:gd name="connsiteX1" fmla="*/ 3018161 w 5378623"/>
                <a:gd name="connsiteY1" fmla="*/ 108191 h 6402614"/>
                <a:gd name="connsiteX2" fmla="*/ 5265831 w 5378623"/>
                <a:gd name="connsiteY2" fmla="*/ 4066338 h 6402614"/>
                <a:gd name="connsiteX3" fmla="*/ 2912752 w 5378623"/>
                <a:gd name="connsiteY3" fmla="*/ 6386691 h 6402614"/>
                <a:gd name="connsiteX4" fmla="*/ 2840648 w 5378623"/>
                <a:gd name="connsiteY4" fmla="*/ 6402614 h 6402614"/>
                <a:gd name="connsiteX5" fmla="*/ 1474249 w 5378623"/>
                <a:gd name="connsiteY5" fmla="*/ 6402614 h 6402614"/>
                <a:gd name="connsiteX6" fmla="*/ 1340218 w 5378623"/>
                <a:gd name="connsiteY6" fmla="*/ 6370360 h 6402614"/>
                <a:gd name="connsiteX7" fmla="*/ 204687 w 5378623"/>
                <a:gd name="connsiteY7" fmla="*/ 5802379 h 6402614"/>
                <a:gd name="connsiteX8" fmla="*/ 0 w 5378623"/>
                <a:gd name="connsiteY8" fmla="*/ 5624181 h 6402614"/>
                <a:gd name="connsiteX9" fmla="*/ 0 w 5378623"/>
                <a:gd name="connsiteY9" fmla="*/ 5197118 h 6402614"/>
                <a:gd name="connsiteX10" fmla="*/ 120950 w 5378623"/>
                <a:gd name="connsiteY10" fmla="*/ 5327736 h 6402614"/>
                <a:gd name="connsiteX11" fmla="*/ 553277 w 5378623"/>
                <a:gd name="connsiteY11" fmla="*/ 5674143 h 6402614"/>
                <a:gd name="connsiteX12" fmla="*/ 1048951 w 5378623"/>
                <a:gd name="connsiteY12" fmla="*/ 5913372 h 6402614"/>
                <a:gd name="connsiteX13" fmla="*/ 1114406 w 5378623"/>
                <a:gd name="connsiteY13" fmla="*/ 5935664 h 6402614"/>
                <a:gd name="connsiteX14" fmla="*/ 1180375 w 5378623"/>
                <a:gd name="connsiteY14" fmla="*/ 5956470 h 6402614"/>
                <a:gd name="connsiteX15" fmla="*/ 1247107 w 5378623"/>
                <a:gd name="connsiteY15" fmla="*/ 5975278 h 6402614"/>
                <a:gd name="connsiteX16" fmla="*/ 1313053 w 5378623"/>
                <a:gd name="connsiteY16" fmla="*/ 5991905 h 6402614"/>
                <a:gd name="connsiteX17" fmla="*/ 1578771 w 5378623"/>
                <a:gd name="connsiteY17" fmla="*/ 6035400 h 6402614"/>
                <a:gd name="connsiteX18" fmla="*/ 2116969 w 5378623"/>
                <a:gd name="connsiteY18" fmla="*/ 6005033 h 6402614"/>
                <a:gd name="connsiteX19" fmla="*/ 2648341 w 5378623"/>
                <a:gd name="connsiteY19" fmla="*/ 5837212 h 6402614"/>
                <a:gd name="connsiteX20" fmla="*/ 3166862 w 5378623"/>
                <a:gd name="connsiteY20" fmla="*/ 5582136 h 6402614"/>
                <a:gd name="connsiteX21" fmla="*/ 3295551 w 5378623"/>
                <a:gd name="connsiteY21" fmla="*/ 5510900 h 6402614"/>
                <a:gd name="connsiteX22" fmla="*/ 3426292 w 5378623"/>
                <a:gd name="connsiteY22" fmla="*/ 5437546 h 6402614"/>
                <a:gd name="connsiteX23" fmla="*/ 3693498 w 5378623"/>
                <a:gd name="connsiteY23" fmla="*/ 5296779 h 6402614"/>
                <a:gd name="connsiteX24" fmla="*/ 3957511 w 5378623"/>
                <a:gd name="connsiteY24" fmla="*/ 5162806 h 6402614"/>
                <a:gd name="connsiteX25" fmla="*/ 4212170 w 5378623"/>
                <a:gd name="connsiteY25" fmla="*/ 5024936 h 6402614"/>
                <a:gd name="connsiteX26" fmla="*/ 4449651 w 5378623"/>
                <a:gd name="connsiteY26" fmla="*/ 4870986 h 6402614"/>
                <a:gd name="connsiteX27" fmla="*/ 4659728 w 5378623"/>
                <a:gd name="connsiteY27" fmla="*/ 4689640 h 6402614"/>
                <a:gd name="connsiteX28" fmla="*/ 4830457 w 5378623"/>
                <a:gd name="connsiteY28" fmla="*/ 4472596 h 6402614"/>
                <a:gd name="connsiteX29" fmla="*/ 4955705 w 5378623"/>
                <a:gd name="connsiteY29" fmla="*/ 4222268 h 6402614"/>
                <a:gd name="connsiteX30" fmla="*/ 4968352 w 5378623"/>
                <a:gd name="connsiteY30" fmla="*/ 4189141 h 6402614"/>
                <a:gd name="connsiteX31" fmla="*/ 4979564 w 5378623"/>
                <a:gd name="connsiteY31" fmla="*/ 4155400 h 6402614"/>
                <a:gd name="connsiteX32" fmla="*/ 4990913 w 5378623"/>
                <a:gd name="connsiteY32" fmla="*/ 4121577 h 6402614"/>
                <a:gd name="connsiteX33" fmla="*/ 5000865 w 5378623"/>
                <a:gd name="connsiteY33" fmla="*/ 4086570 h 6402614"/>
                <a:gd name="connsiteX34" fmla="*/ 5020612 w 5378623"/>
                <a:gd name="connsiteY34" fmla="*/ 4016281 h 6402614"/>
                <a:gd name="connsiteX35" fmla="*/ 5030486 w 5378623"/>
                <a:gd name="connsiteY35" fmla="*/ 3981137 h 6402614"/>
                <a:gd name="connsiteX36" fmla="*/ 5035423 w 5378623"/>
                <a:gd name="connsiteY36" fmla="*/ 3963565 h 6402614"/>
                <a:gd name="connsiteX37" fmla="*/ 5039507 w 5378623"/>
                <a:gd name="connsiteY37" fmla="*/ 3945765 h 6402614"/>
                <a:gd name="connsiteX38" fmla="*/ 5071597 w 5378623"/>
                <a:gd name="connsiteY38" fmla="*/ 3802972 h 6402614"/>
                <a:gd name="connsiteX39" fmla="*/ 5096108 w 5378623"/>
                <a:gd name="connsiteY39" fmla="*/ 3658610 h 6402614"/>
                <a:gd name="connsiteX40" fmla="*/ 5113299 w 5378623"/>
                <a:gd name="connsiteY40" fmla="*/ 3512985 h 6402614"/>
                <a:gd name="connsiteX41" fmla="*/ 5115328 w 5378623"/>
                <a:gd name="connsiteY41" fmla="*/ 3494749 h 6402614"/>
                <a:gd name="connsiteX42" fmla="*/ 5116446 w 5378623"/>
                <a:gd name="connsiteY42" fmla="*/ 3476502 h 6402614"/>
                <a:gd name="connsiteX43" fmla="*/ 5118711 w 5378623"/>
                <a:gd name="connsiteY43" fmla="*/ 3439898 h 6402614"/>
                <a:gd name="connsiteX44" fmla="*/ 5123270 w 5378623"/>
                <a:gd name="connsiteY44" fmla="*/ 3366583 h 6402614"/>
                <a:gd name="connsiteX45" fmla="*/ 5121172 w 5378623"/>
                <a:gd name="connsiteY45" fmla="*/ 3072860 h 6402614"/>
                <a:gd name="connsiteX46" fmla="*/ 5119473 w 5378623"/>
                <a:gd name="connsiteY46" fmla="*/ 3036121 h 6402614"/>
                <a:gd name="connsiteX47" fmla="*/ 5116244 w 5378623"/>
                <a:gd name="connsiteY47" fmla="*/ 2999552 h 6402614"/>
                <a:gd name="connsiteX48" fmla="*/ 5109221 w 5378623"/>
                <a:gd name="connsiteY48" fmla="*/ 2926379 h 6402614"/>
                <a:gd name="connsiteX49" fmla="*/ 5089643 w 5378623"/>
                <a:gd name="connsiteY49" fmla="*/ 2780639 h 6402614"/>
                <a:gd name="connsiteX50" fmla="*/ 5084078 w 5378623"/>
                <a:gd name="connsiteY50" fmla="*/ 2744255 h 6402614"/>
                <a:gd name="connsiteX51" fmla="*/ 5077785 w 5378623"/>
                <a:gd name="connsiteY51" fmla="*/ 2708026 h 6402614"/>
                <a:gd name="connsiteX52" fmla="*/ 5063128 w 5378623"/>
                <a:gd name="connsiteY52" fmla="*/ 2636053 h 6402614"/>
                <a:gd name="connsiteX53" fmla="*/ 5047530 w 5378623"/>
                <a:gd name="connsiteY53" fmla="*/ 2564176 h 6402614"/>
                <a:gd name="connsiteX54" fmla="*/ 5028967 w 5378623"/>
                <a:gd name="connsiteY54" fmla="*/ 2493127 h 6402614"/>
                <a:gd name="connsiteX55" fmla="*/ 4822623 w 5378623"/>
                <a:gd name="connsiteY55" fmla="*/ 1944830 h 6402614"/>
                <a:gd name="connsiteX56" fmla="*/ 4108183 w 5378623"/>
                <a:gd name="connsiteY56" fmla="*/ 1038170 h 6402614"/>
                <a:gd name="connsiteX57" fmla="*/ 3638213 w 5378623"/>
                <a:gd name="connsiteY57" fmla="*/ 712395 h 6402614"/>
                <a:gd name="connsiteX58" fmla="*/ 3575480 w 5378623"/>
                <a:gd name="connsiteY58" fmla="*/ 678662 h 6402614"/>
                <a:gd name="connsiteX59" fmla="*/ 3512574 w 5378623"/>
                <a:gd name="connsiteY59" fmla="*/ 645577 h 6402614"/>
                <a:gd name="connsiteX60" fmla="*/ 3448603 w 5378623"/>
                <a:gd name="connsiteY60" fmla="*/ 614757 h 6402614"/>
                <a:gd name="connsiteX61" fmla="*/ 3416617 w 5378623"/>
                <a:gd name="connsiteY61" fmla="*/ 599347 h 6402614"/>
                <a:gd name="connsiteX62" fmla="*/ 3384352 w 5378623"/>
                <a:gd name="connsiteY62" fmla="*/ 584559 h 6402614"/>
                <a:gd name="connsiteX63" fmla="*/ 3254088 w 5378623"/>
                <a:gd name="connsiteY63" fmla="*/ 529021 h 6402614"/>
                <a:gd name="connsiteX64" fmla="*/ 3121640 w 5378623"/>
                <a:gd name="connsiteY64" fmla="*/ 479505 h 6402614"/>
                <a:gd name="connsiteX65" fmla="*/ 2987193 w 5378623"/>
                <a:gd name="connsiteY65" fmla="*/ 436176 h 6402614"/>
                <a:gd name="connsiteX66" fmla="*/ 2851296 w 5378623"/>
                <a:gd name="connsiteY66" fmla="*/ 398256 h 6402614"/>
                <a:gd name="connsiteX67" fmla="*/ 2573611 w 5378623"/>
                <a:gd name="connsiteY67" fmla="*/ 336717 h 6402614"/>
                <a:gd name="connsiteX68" fmla="*/ 2014208 w 5378623"/>
                <a:gd name="connsiteY68" fmla="*/ 276896 h 6402614"/>
                <a:gd name="connsiteX69" fmla="*/ 1457097 w 5378623"/>
                <a:gd name="connsiteY69" fmla="*/ 322828 h 6402614"/>
                <a:gd name="connsiteX70" fmla="*/ 914684 w 5378623"/>
                <a:gd name="connsiteY70" fmla="*/ 486648 h 6402614"/>
                <a:gd name="connsiteX71" fmla="*/ 848661 w 5378623"/>
                <a:gd name="connsiteY71" fmla="*/ 515093 h 6402614"/>
                <a:gd name="connsiteX72" fmla="*/ 782834 w 5378623"/>
                <a:gd name="connsiteY72" fmla="*/ 544519 h 6402614"/>
                <a:gd name="connsiteX73" fmla="*/ 717715 w 5378623"/>
                <a:gd name="connsiteY73" fmla="*/ 575988 h 6402614"/>
                <a:gd name="connsiteX74" fmla="*/ 653112 w 5378623"/>
                <a:gd name="connsiteY74" fmla="*/ 608523 h 6402614"/>
                <a:gd name="connsiteX75" fmla="*/ 406671 w 5378623"/>
                <a:gd name="connsiteY75" fmla="*/ 756246 h 6402614"/>
                <a:gd name="connsiteX76" fmla="*/ 191033 w 5378623"/>
                <a:gd name="connsiteY76" fmla="*/ 942131 h 6402614"/>
                <a:gd name="connsiteX77" fmla="*/ 143339 w 5378623"/>
                <a:gd name="connsiteY77" fmla="*/ 996006 h 6402614"/>
                <a:gd name="connsiteX78" fmla="*/ 98848 w 5378623"/>
                <a:gd name="connsiteY78" fmla="*/ 1053288 h 6402614"/>
                <a:gd name="connsiteX79" fmla="*/ 56083 w 5378623"/>
                <a:gd name="connsiteY79" fmla="*/ 1112657 h 6402614"/>
                <a:gd name="connsiteX80" fmla="*/ 14889 w 5378623"/>
                <a:gd name="connsiteY80" fmla="*/ 1173837 h 6402614"/>
                <a:gd name="connsiteX81" fmla="*/ 0 w 5378623"/>
                <a:gd name="connsiteY81" fmla="*/ 1198088 h 6402614"/>
                <a:gd name="connsiteX82" fmla="*/ 0 w 5378623"/>
                <a:gd name="connsiteY82" fmla="*/ 888809 h 6402614"/>
                <a:gd name="connsiteX83" fmla="*/ 88781 w 5378623"/>
                <a:gd name="connsiteY83" fmla="*/ 802825 h 6402614"/>
                <a:gd name="connsiteX84" fmla="*/ 2220349 w 5378623"/>
                <a:gd name="connsiteY84" fmla="*/ 67 h 6402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5378623" h="6402614">
                  <a:moveTo>
                    <a:pt x="2220349" y="67"/>
                  </a:moveTo>
                  <a:cubicBezTo>
                    <a:pt x="2484151" y="1784"/>
                    <a:pt x="2751801" y="36820"/>
                    <a:pt x="3018161" y="108191"/>
                  </a:cubicBezTo>
                  <a:cubicBezTo>
                    <a:pt x="4722867" y="564965"/>
                    <a:pt x="5729192" y="2337049"/>
                    <a:pt x="5265831" y="4066338"/>
                  </a:cubicBezTo>
                  <a:cubicBezTo>
                    <a:pt x="4947269" y="5255224"/>
                    <a:pt x="4017004" y="6114300"/>
                    <a:pt x="2912752" y="6386691"/>
                  </a:cubicBezTo>
                  <a:lnTo>
                    <a:pt x="2840648" y="6402614"/>
                  </a:lnTo>
                  <a:lnTo>
                    <a:pt x="1474249" y="6402614"/>
                  </a:lnTo>
                  <a:lnTo>
                    <a:pt x="1340218" y="6370360"/>
                  </a:lnTo>
                  <a:cubicBezTo>
                    <a:pt x="914042" y="6256167"/>
                    <a:pt x="531514" y="6059766"/>
                    <a:pt x="204687" y="5802379"/>
                  </a:cubicBezTo>
                  <a:lnTo>
                    <a:pt x="0" y="5624181"/>
                  </a:lnTo>
                  <a:lnTo>
                    <a:pt x="0" y="5197118"/>
                  </a:lnTo>
                  <a:lnTo>
                    <a:pt x="120950" y="5327736"/>
                  </a:lnTo>
                  <a:cubicBezTo>
                    <a:pt x="253827" y="5458395"/>
                    <a:pt x="397634" y="5575985"/>
                    <a:pt x="553277" y="5674143"/>
                  </a:cubicBezTo>
                  <a:cubicBezTo>
                    <a:pt x="708978" y="5772084"/>
                    <a:pt x="875421" y="5851690"/>
                    <a:pt x="1048951" y="5913372"/>
                  </a:cubicBezTo>
                  <a:cubicBezTo>
                    <a:pt x="1070860" y="5920750"/>
                    <a:pt x="1092382" y="5928719"/>
                    <a:pt x="1114406" y="5935664"/>
                  </a:cubicBezTo>
                  <a:lnTo>
                    <a:pt x="1180375" y="5956470"/>
                  </a:lnTo>
                  <a:lnTo>
                    <a:pt x="1247107" y="5975278"/>
                  </a:lnTo>
                  <a:cubicBezTo>
                    <a:pt x="1269462" y="5981848"/>
                    <a:pt x="1291029" y="5986236"/>
                    <a:pt x="1313053" y="5991905"/>
                  </a:cubicBezTo>
                  <a:cubicBezTo>
                    <a:pt x="1400808" y="6012869"/>
                    <a:pt x="1489584" y="6027036"/>
                    <a:pt x="1578771" y="6035400"/>
                  </a:cubicBezTo>
                  <a:cubicBezTo>
                    <a:pt x="1757312" y="6051941"/>
                    <a:pt x="1937844" y="6040152"/>
                    <a:pt x="2116969" y="6005033"/>
                  </a:cubicBezTo>
                  <a:cubicBezTo>
                    <a:pt x="2296104" y="5969454"/>
                    <a:pt x="2473717" y="5910978"/>
                    <a:pt x="2648341" y="5837212"/>
                  </a:cubicBezTo>
                  <a:cubicBezTo>
                    <a:pt x="2823148" y="5763610"/>
                    <a:pt x="2995347" y="5675863"/>
                    <a:pt x="3166862" y="5582136"/>
                  </a:cubicBezTo>
                  <a:cubicBezTo>
                    <a:pt x="3209843" y="5558645"/>
                    <a:pt x="3252667" y="5534880"/>
                    <a:pt x="3295551" y="5510900"/>
                  </a:cubicBezTo>
                  <a:lnTo>
                    <a:pt x="3426292" y="5437546"/>
                  </a:lnTo>
                  <a:cubicBezTo>
                    <a:pt x="3515217" y="5388460"/>
                    <a:pt x="3604599" y="5341930"/>
                    <a:pt x="3693498" y="5296779"/>
                  </a:cubicBezTo>
                  <a:lnTo>
                    <a:pt x="3957511" y="5162806"/>
                  </a:lnTo>
                  <a:cubicBezTo>
                    <a:pt x="4044259" y="5118005"/>
                    <a:pt x="4129592" y="5072941"/>
                    <a:pt x="4212170" y="5024936"/>
                  </a:cubicBezTo>
                  <a:cubicBezTo>
                    <a:pt x="4294563" y="4976766"/>
                    <a:pt x="4374532" y="4926554"/>
                    <a:pt x="4449651" y="4870986"/>
                  </a:cubicBezTo>
                  <a:cubicBezTo>
                    <a:pt x="4524973" y="4815937"/>
                    <a:pt x="4596075" y="4756163"/>
                    <a:pt x="4659728" y="4689640"/>
                  </a:cubicBezTo>
                  <a:cubicBezTo>
                    <a:pt x="4723566" y="4623283"/>
                    <a:pt x="4780828" y="4550758"/>
                    <a:pt x="4830457" y="4472596"/>
                  </a:cubicBezTo>
                  <a:cubicBezTo>
                    <a:pt x="4880087" y="4394434"/>
                    <a:pt x="4921716" y="4310302"/>
                    <a:pt x="4955705" y="4222268"/>
                  </a:cubicBezTo>
                  <a:lnTo>
                    <a:pt x="4968352" y="4189141"/>
                  </a:lnTo>
                  <a:lnTo>
                    <a:pt x="4979564" y="4155400"/>
                  </a:lnTo>
                  <a:lnTo>
                    <a:pt x="4990913" y="4121577"/>
                  </a:lnTo>
                  <a:cubicBezTo>
                    <a:pt x="4994441" y="4110119"/>
                    <a:pt x="4997522" y="4098194"/>
                    <a:pt x="5000865" y="4086570"/>
                  </a:cubicBezTo>
                  <a:lnTo>
                    <a:pt x="5020612" y="4016281"/>
                  </a:lnTo>
                  <a:lnTo>
                    <a:pt x="5030486" y="3981137"/>
                  </a:lnTo>
                  <a:lnTo>
                    <a:pt x="5035423" y="3963565"/>
                  </a:lnTo>
                  <a:lnTo>
                    <a:pt x="5039507" y="3945765"/>
                  </a:lnTo>
                  <a:cubicBezTo>
                    <a:pt x="5050088" y="3898175"/>
                    <a:pt x="5061308" y="3850756"/>
                    <a:pt x="5071597" y="3802972"/>
                  </a:cubicBezTo>
                  <a:lnTo>
                    <a:pt x="5096108" y="3658610"/>
                  </a:lnTo>
                  <a:cubicBezTo>
                    <a:pt x="5102684" y="3610180"/>
                    <a:pt x="5107604" y="3561536"/>
                    <a:pt x="5113299" y="3512985"/>
                  </a:cubicBezTo>
                  <a:lnTo>
                    <a:pt x="5115328" y="3494749"/>
                  </a:lnTo>
                  <a:lnTo>
                    <a:pt x="5116446" y="3476502"/>
                  </a:lnTo>
                  <a:lnTo>
                    <a:pt x="5118711" y="3439898"/>
                  </a:lnTo>
                  <a:lnTo>
                    <a:pt x="5123270" y="3366583"/>
                  </a:lnTo>
                  <a:cubicBezTo>
                    <a:pt x="5126606" y="3268829"/>
                    <a:pt x="5127431" y="3170634"/>
                    <a:pt x="5121172" y="3072860"/>
                  </a:cubicBezTo>
                  <a:lnTo>
                    <a:pt x="5119473" y="3036121"/>
                  </a:lnTo>
                  <a:cubicBezTo>
                    <a:pt x="5118968" y="3023930"/>
                    <a:pt x="5117310" y="3011778"/>
                    <a:pt x="5116244" y="2999552"/>
                  </a:cubicBezTo>
                  <a:lnTo>
                    <a:pt x="5109221" y="2926379"/>
                  </a:lnTo>
                  <a:cubicBezTo>
                    <a:pt x="5105544" y="2877404"/>
                    <a:pt x="5096760" y="2829145"/>
                    <a:pt x="5089643" y="2780639"/>
                  </a:cubicBezTo>
                  <a:lnTo>
                    <a:pt x="5084078" y="2744255"/>
                  </a:lnTo>
                  <a:cubicBezTo>
                    <a:pt x="5082420" y="2732104"/>
                    <a:pt x="5080412" y="2719974"/>
                    <a:pt x="5077785" y="2708026"/>
                  </a:cubicBezTo>
                  <a:lnTo>
                    <a:pt x="5063128" y="2636053"/>
                  </a:lnTo>
                  <a:cubicBezTo>
                    <a:pt x="5057902" y="2612048"/>
                    <a:pt x="5053511" y="2587920"/>
                    <a:pt x="5047530" y="2564176"/>
                  </a:cubicBezTo>
                  <a:lnTo>
                    <a:pt x="5028967" y="2493127"/>
                  </a:lnTo>
                  <a:cubicBezTo>
                    <a:pt x="4979424" y="2303537"/>
                    <a:pt x="4909775" y="2119458"/>
                    <a:pt x="4822623" y="1944830"/>
                  </a:cubicBezTo>
                  <a:cubicBezTo>
                    <a:pt x="4648947" y="1594931"/>
                    <a:pt x="4401749" y="1285261"/>
                    <a:pt x="4108183" y="1038170"/>
                  </a:cubicBezTo>
                  <a:cubicBezTo>
                    <a:pt x="3961444" y="914460"/>
                    <a:pt x="3803854" y="805232"/>
                    <a:pt x="3638213" y="712395"/>
                  </a:cubicBezTo>
                  <a:lnTo>
                    <a:pt x="3575480" y="678662"/>
                  </a:lnTo>
                  <a:cubicBezTo>
                    <a:pt x="3554450" y="667578"/>
                    <a:pt x="3534194" y="655311"/>
                    <a:pt x="3512574" y="645577"/>
                  </a:cubicBezTo>
                  <a:lnTo>
                    <a:pt x="3448603" y="614757"/>
                  </a:lnTo>
                  <a:lnTo>
                    <a:pt x="3416617" y="599347"/>
                  </a:lnTo>
                  <a:cubicBezTo>
                    <a:pt x="3406000" y="594185"/>
                    <a:pt x="3395413" y="588913"/>
                    <a:pt x="3384352" y="584559"/>
                  </a:cubicBezTo>
                  <a:cubicBezTo>
                    <a:pt x="3340850" y="566062"/>
                    <a:pt x="3297707" y="547083"/>
                    <a:pt x="3254088" y="529021"/>
                  </a:cubicBezTo>
                  <a:cubicBezTo>
                    <a:pt x="3209736" y="512847"/>
                    <a:pt x="3165607" y="496270"/>
                    <a:pt x="3121640" y="479505"/>
                  </a:cubicBezTo>
                  <a:lnTo>
                    <a:pt x="2987193" y="436176"/>
                  </a:lnTo>
                  <a:cubicBezTo>
                    <a:pt x="2942116" y="422708"/>
                    <a:pt x="2896575" y="410968"/>
                    <a:pt x="2851296" y="398256"/>
                  </a:cubicBezTo>
                  <a:cubicBezTo>
                    <a:pt x="2759507" y="375285"/>
                    <a:pt x="2666373" y="353923"/>
                    <a:pt x="2573611" y="336717"/>
                  </a:cubicBezTo>
                  <a:cubicBezTo>
                    <a:pt x="2387776" y="301762"/>
                    <a:pt x="2200839" y="280304"/>
                    <a:pt x="2014208" y="276896"/>
                  </a:cubicBezTo>
                  <a:cubicBezTo>
                    <a:pt x="1827605" y="273381"/>
                    <a:pt x="1641223" y="288238"/>
                    <a:pt x="1457097" y="322828"/>
                  </a:cubicBezTo>
                  <a:cubicBezTo>
                    <a:pt x="1272912" y="357634"/>
                    <a:pt x="1091595" y="413727"/>
                    <a:pt x="914684" y="486648"/>
                  </a:cubicBezTo>
                  <a:lnTo>
                    <a:pt x="848661" y="515093"/>
                  </a:lnTo>
                  <a:cubicBezTo>
                    <a:pt x="826573" y="524592"/>
                    <a:pt x="804281" y="533573"/>
                    <a:pt x="782834" y="544519"/>
                  </a:cubicBezTo>
                  <a:lnTo>
                    <a:pt x="717715" y="575988"/>
                  </a:lnTo>
                  <a:cubicBezTo>
                    <a:pt x="696005" y="586632"/>
                    <a:pt x="673986" y="596729"/>
                    <a:pt x="653112" y="608523"/>
                  </a:cubicBezTo>
                  <a:cubicBezTo>
                    <a:pt x="568070" y="653782"/>
                    <a:pt x="483901" y="700897"/>
                    <a:pt x="406671" y="756246"/>
                  </a:cubicBezTo>
                  <a:cubicBezTo>
                    <a:pt x="327441" y="809669"/>
                    <a:pt x="256836" y="872706"/>
                    <a:pt x="191033" y="942131"/>
                  </a:cubicBezTo>
                  <a:cubicBezTo>
                    <a:pt x="175048" y="959988"/>
                    <a:pt x="159064" y="977846"/>
                    <a:pt x="143339" y="996006"/>
                  </a:cubicBezTo>
                  <a:lnTo>
                    <a:pt x="98848" y="1053288"/>
                  </a:lnTo>
                  <a:cubicBezTo>
                    <a:pt x="83542" y="1072023"/>
                    <a:pt x="70312" y="1092822"/>
                    <a:pt x="56083" y="1112657"/>
                  </a:cubicBezTo>
                  <a:cubicBezTo>
                    <a:pt x="42010" y="1132765"/>
                    <a:pt x="27965" y="1152765"/>
                    <a:pt x="14889" y="1173837"/>
                  </a:cubicBezTo>
                  <a:lnTo>
                    <a:pt x="0" y="1198088"/>
                  </a:lnTo>
                  <a:lnTo>
                    <a:pt x="0" y="888809"/>
                  </a:lnTo>
                  <a:lnTo>
                    <a:pt x="88781" y="802825"/>
                  </a:lnTo>
                  <a:cubicBezTo>
                    <a:pt x="672175" y="289643"/>
                    <a:pt x="1428944" y="-5083"/>
                    <a:pt x="2220349" y="6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C28E5F-5DBD-4866-979C-7B8325F43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Индекс объективного детского благополучия</a:t>
            </a:r>
            <a:endParaRPr lang="ru-RU" sz="4000">
              <a:solidFill>
                <a:schemeClr val="tx2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9128743-E754-435D-8F56-9D116B97A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xmlns="" id="{97DF7201-683B-4FA0-9668-E5F84BC139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246312"/>
              </p:ext>
            </p:extLst>
          </p:nvPr>
        </p:nvGraphicFramePr>
        <p:xfrm>
          <a:off x="6355080" y="955653"/>
          <a:ext cx="5029200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13735" y="6488669"/>
            <a:ext cx="432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Апробация – см. раздаточный материал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483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524C052E-37B8-49C9-B2E1-8AB26ACF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01315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Индекс объективного детского благополучия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170E346-B98B-43A6-A4DA-D36FF63284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4772367-9377-43CE-849A-384D3CF60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C3A4BDEC-C966-4C7D-B0A6-87FF4279F4FB}"/>
              </a:ext>
            </a:extLst>
          </p:cNvPr>
          <p:cNvGraphicFramePr>
            <a:graphicFrameLocks noGrp="1"/>
          </p:cNvGraphicFramePr>
          <p:nvPr/>
        </p:nvGraphicFramePr>
        <p:xfrm>
          <a:off x="838199" y="1577788"/>
          <a:ext cx="10815919" cy="4799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8907">
                  <a:extLst>
                    <a:ext uri="{9D8B030D-6E8A-4147-A177-3AD203B41FA5}">
                      <a16:colId xmlns:a16="http://schemas.microsoft.com/office/drawing/2014/main" xmlns="" val="2964253528"/>
                    </a:ext>
                  </a:extLst>
                </a:gridCol>
                <a:gridCol w="2009398">
                  <a:extLst>
                    <a:ext uri="{9D8B030D-6E8A-4147-A177-3AD203B41FA5}">
                      <a16:colId xmlns:a16="http://schemas.microsoft.com/office/drawing/2014/main" xmlns="" val="3019790393"/>
                    </a:ext>
                  </a:extLst>
                </a:gridCol>
                <a:gridCol w="2058844">
                  <a:extLst>
                    <a:ext uri="{9D8B030D-6E8A-4147-A177-3AD203B41FA5}">
                      <a16:colId xmlns:a16="http://schemas.microsoft.com/office/drawing/2014/main" xmlns="" val="1003901302"/>
                    </a:ext>
                  </a:extLst>
                </a:gridCol>
                <a:gridCol w="4778770">
                  <a:extLst>
                    <a:ext uri="{9D8B030D-6E8A-4147-A177-3AD203B41FA5}">
                      <a16:colId xmlns:a16="http://schemas.microsoft.com/office/drawing/2014/main" xmlns="" val="2864135724"/>
                    </a:ext>
                  </a:extLst>
                </a:gridCol>
              </a:tblGrid>
              <a:tr h="1034457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Конечные результаты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Здоровье и сбережение жизни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Ожирение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1.Число детей 15-17 лет с диагнозом ожирение на 100 000 человек соответствующего возраста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3516954"/>
                  </a:ext>
                </a:extLst>
              </a:tr>
              <a:tr h="1034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Детская смертность от внешних причин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2.Число умерших от внешних причин в 0-14 лет на 100 000 человек соответствующего возраста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3699118"/>
                  </a:ext>
                </a:extLst>
              </a:tr>
              <a:tr h="682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Младенческая смертность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3.Число умерших детей до 1 гола на 1000 родившихся живыми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356237"/>
                  </a:ext>
                </a:extLst>
              </a:tr>
              <a:tr h="682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Ментальное здоровье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4.Число самоубийств в возрасте 15-17 лет на 100 000 детей в соответствующем возрасте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2391723"/>
                  </a:ext>
                </a:extLst>
              </a:tr>
              <a:tr h="682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Развитие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Успехи в математике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5.Процент успешно сданных тестов по математике в 15 лет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0559078"/>
                  </a:ext>
                </a:extLst>
              </a:tr>
              <a:tr h="682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Успехи в чтении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6.Процент успешно сданных тестов по чтению в 15 лет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99" marR="363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3113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937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0E6849-805D-4845-9632-D04C4108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526" y="-295275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Индекс объективного детского благополучия</a:t>
            </a:r>
            <a:endParaRPr lang="ru-RU" sz="4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41AE44B9-6869-4F6E-9E9D-18D950613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689413E4-341C-442F-BD59-093CCC7AE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770220"/>
              </p:ext>
            </p:extLst>
          </p:nvPr>
        </p:nvGraphicFramePr>
        <p:xfrm>
          <a:off x="437776" y="799490"/>
          <a:ext cx="11449425" cy="607516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042725">
                  <a:extLst>
                    <a:ext uri="{9D8B030D-6E8A-4147-A177-3AD203B41FA5}">
                      <a16:colId xmlns:a16="http://schemas.microsoft.com/office/drawing/2014/main" xmlns="" val="1982576409"/>
                    </a:ext>
                  </a:extLst>
                </a:gridCol>
                <a:gridCol w="1500116">
                  <a:extLst>
                    <a:ext uri="{9D8B030D-6E8A-4147-A177-3AD203B41FA5}">
                      <a16:colId xmlns:a16="http://schemas.microsoft.com/office/drawing/2014/main" xmlns="" val="3663084860"/>
                    </a:ext>
                  </a:extLst>
                </a:gridCol>
                <a:gridCol w="2256846">
                  <a:extLst>
                    <a:ext uri="{9D8B030D-6E8A-4147-A177-3AD203B41FA5}">
                      <a16:colId xmlns:a16="http://schemas.microsoft.com/office/drawing/2014/main" xmlns="" val="1355620013"/>
                    </a:ext>
                  </a:extLst>
                </a:gridCol>
                <a:gridCol w="5649738">
                  <a:extLst>
                    <a:ext uri="{9D8B030D-6E8A-4147-A177-3AD203B41FA5}">
                      <a16:colId xmlns:a16="http://schemas.microsoft.com/office/drawing/2014/main" xmlns="" val="3167771193"/>
                    </a:ext>
                  </a:extLst>
                </a:gridCol>
              </a:tblGrid>
              <a:tr h="51479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Непосредственные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результаты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Здоровье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</a:rPr>
                        <a:t>Доступ к горячему питанию в школах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</a:rPr>
                        <a:t>7.Доля обучающихся в образовательных организациях, охваченных горячим питанием, среди всех обучающихся, в %)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8908425"/>
                  </a:ext>
                </a:extLst>
              </a:tr>
              <a:tr h="696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Здоровый образ жизни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8.Доля детей, в возрасте от 3 до 15 лет, занимающихся активными играми или спортом почти каждый день, среди всех детей соответствующего возраста, в 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3194634"/>
                  </a:ext>
                </a:extLst>
              </a:tr>
              <a:tr h="1005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Материальное благополучие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Детская бедность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9. Доля детей в возрасте до 16 (18) лет, проживающих в домашних хозяйствах со среднедушевыми денежными доходами ниже величины прожиточного минимума (в процентах от общей численности детей в возрасте до 16 (18) лет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r>
                        <a:rPr lang="ru-RU" sz="1200" dirty="0">
                          <a:effectLst/>
                        </a:rPr>
                        <a:t/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9a. Прокси: доля населения с денежными доходами ниже величины прожиточного минимума, установленной в субъекте Российской Федерации, в 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2316998"/>
                  </a:ext>
                </a:extLst>
              </a:tr>
              <a:tr h="1351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Детское благополучие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10. Доля детей в возрасте до 18 лет, проживающих в домашних хозяйствах, в которых получается «свести концы с концами», то есть оплатить все необходимые ежедневные расходы (в процентах от общей численности детей в возрасте до 16 (18) лет) (очень легко, легко, сравнительно легко, с небольшими затруднениями) (не включать с затруднениями и с большими затруднениями)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1025279"/>
                  </a:ext>
                </a:extLst>
              </a:tr>
              <a:tr h="60342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Развивающие занятия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Доля  детей в возрасте 3-8 лет, не посещающих дошкольные образовательные (развивающие) занятия среди всех детей соответствующего возраста, в том числе на бесплатной основе, в 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9742977"/>
                  </a:ext>
                </a:extLst>
              </a:tr>
              <a:tr h="270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 подростков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12. Доля  детей в возрасте 15 - 18 лет, окончивших школу и не учащихся среди всех детей соответствующего возраста, в том числе на бесплатной основе, на 10 000 детей в соответствующем возрасте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12a. Прокси: доля детей в возрасте 7-18 лет, не обучающихся в образовательных организациях, на 10 000 детей в соответствующем возрасте</a:t>
                      </a:r>
                      <a:endParaRPr lang="ru-RU" sz="1200" dirty="0"/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9328174"/>
                  </a:ext>
                </a:extLst>
              </a:tr>
              <a:tr h="778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Безопасность жизнедеятельности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Роды у подростков</a:t>
                      </a:r>
                      <a:endParaRPr lang="ru-RU" sz="1200" dirty="0"/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038743"/>
                  </a:ext>
                </a:extLst>
              </a:tr>
              <a:tr h="700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Доля беременных подростков 15-17 лет на 10 000 детей в соответствующем возрасте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5881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99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7C76F0-CCF2-426F-B3FF-0E12A84BD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-4384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Индекс объективного детского благополучия</a:t>
            </a:r>
            <a:endParaRPr lang="ru-RU" sz="4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69DAA6F-4C07-4E63-BAC1-23BB43CE1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2D31C681-BB4C-4940-AFC4-2515D0CE39CB}"/>
              </a:ext>
            </a:extLst>
          </p:cNvPr>
          <p:cNvGraphicFramePr>
            <a:graphicFrameLocks noGrp="1"/>
          </p:cNvGraphicFramePr>
          <p:nvPr/>
        </p:nvGraphicFramePr>
        <p:xfrm>
          <a:off x="28222" y="1102245"/>
          <a:ext cx="11921067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422">
                  <a:extLst>
                    <a:ext uri="{9D8B030D-6E8A-4147-A177-3AD203B41FA5}">
                      <a16:colId xmlns:a16="http://schemas.microsoft.com/office/drawing/2014/main" xmlns="" val="746693317"/>
                    </a:ext>
                  </a:extLst>
                </a:gridCol>
                <a:gridCol w="1919111">
                  <a:extLst>
                    <a:ext uri="{9D8B030D-6E8A-4147-A177-3AD203B41FA5}">
                      <a16:colId xmlns:a16="http://schemas.microsoft.com/office/drawing/2014/main" xmlns="" val="385851732"/>
                    </a:ext>
                  </a:extLst>
                </a:gridCol>
                <a:gridCol w="2427111">
                  <a:extLst>
                    <a:ext uri="{9D8B030D-6E8A-4147-A177-3AD203B41FA5}">
                      <a16:colId xmlns:a16="http://schemas.microsoft.com/office/drawing/2014/main" xmlns="" val="1928863673"/>
                    </a:ext>
                  </a:extLst>
                </a:gridCol>
                <a:gridCol w="5565423">
                  <a:extLst>
                    <a:ext uri="{9D8B030D-6E8A-4147-A177-3AD203B41FA5}">
                      <a16:colId xmlns:a16="http://schemas.microsoft.com/office/drawing/2014/main" xmlns="" val="2377138446"/>
                    </a:ext>
                  </a:extLst>
                </a:gridCol>
              </a:tblGrid>
              <a:tr h="394029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Семейное окружение и другие условия среды проживания ребенка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Здоровье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Доступ к качественной воде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14.Доля детей в возрасте до 18 лет, проживающих в домашних хозяйства, имеющих постоянный доступ к источникам воды более высокого качества, в %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5930287"/>
                  </a:ext>
                </a:extLst>
              </a:tr>
              <a:tr h="394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Доступ к санитарным условиям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15.Доля детей в возрасте до 18 лет, проживающих в домохозяйствах, имеющих доступ к улучшенным санитарно-техническим средствам, в %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0155460"/>
                  </a:ext>
                </a:extLst>
              </a:tr>
              <a:tr h="394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Материальное благополучие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Потребление фруктов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16.Потребление фруктов и ягод (в расчете на члена домохозяйства в год, кг) в домохозяйствах, имеющих в своем составе детей до 16 лет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9170388"/>
                  </a:ext>
                </a:extLst>
              </a:tr>
              <a:tr h="662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Работа у родителей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17.Уровень безработицы женщин в возрасте 20-49 лет, имеющих детей дошкольного возраста (0-6 лет), в %</a:t>
                      </a:r>
                      <a:b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Прокси: Уровень безработицы населения в возрасте 30-39 лет, в %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5888357"/>
                  </a:ext>
                </a:extLst>
              </a:tr>
              <a:tr h="259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Развитие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Тип семьи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18.Доля семей с одним родителем (без других родственников), в % от общего числа домохозяйств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5389006"/>
                  </a:ext>
                </a:extLst>
              </a:tr>
              <a:tr h="394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Ответственные родители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19.Численность детей, родители которых ограничены в родительских правах, на 100000 детей в возрасте 0-17 лет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1822850"/>
                  </a:ext>
                </a:extLst>
              </a:tr>
              <a:tr h="1064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Безопасность жизнедеятельности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Семейное насилие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20. Число потерпевших от преступлений, сопряженных с насильственными действиями, совершенных в отношении члена семьи (сына, дочери) на 100000 детей до 18 лет</a:t>
                      </a:r>
                      <a:b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20a. Прокси: темп роста (снижения) числа выявленных случаев жестокого обращения с детьми за год, в % к предыдущему году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711" marR="277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2355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55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8A18D5-8200-4423-8CF8-087FFB400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703" y="0"/>
            <a:ext cx="10515600" cy="1150408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Индекс объективного детского благополучия</a:t>
            </a:r>
            <a:endParaRPr lang="ru-RU" sz="40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76751D4C-9052-4AF9-A259-4A285BAA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54E29F9E-827B-4A2D-9229-472C5B2AC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28863"/>
              </p:ext>
            </p:extLst>
          </p:nvPr>
        </p:nvGraphicFramePr>
        <p:xfrm>
          <a:off x="0" y="949896"/>
          <a:ext cx="12191999" cy="6279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5333">
                  <a:extLst>
                    <a:ext uri="{9D8B030D-6E8A-4147-A177-3AD203B41FA5}">
                      <a16:colId xmlns:a16="http://schemas.microsoft.com/office/drawing/2014/main" xmlns="" val="1806594806"/>
                    </a:ext>
                  </a:extLst>
                </a:gridCol>
                <a:gridCol w="1873956">
                  <a:extLst>
                    <a:ext uri="{9D8B030D-6E8A-4147-A177-3AD203B41FA5}">
                      <a16:colId xmlns:a16="http://schemas.microsoft.com/office/drawing/2014/main" xmlns="" val="1193160137"/>
                    </a:ext>
                  </a:extLst>
                </a:gridCol>
                <a:gridCol w="1975555">
                  <a:extLst>
                    <a:ext uri="{9D8B030D-6E8A-4147-A177-3AD203B41FA5}">
                      <a16:colId xmlns:a16="http://schemas.microsoft.com/office/drawing/2014/main" xmlns="" val="441878723"/>
                    </a:ext>
                  </a:extLst>
                </a:gridCol>
                <a:gridCol w="7157155">
                  <a:extLst>
                    <a:ext uri="{9D8B030D-6E8A-4147-A177-3AD203B41FA5}">
                      <a16:colId xmlns:a16="http://schemas.microsoft.com/office/drawing/2014/main" xmlns="" val="624712098"/>
                    </a:ext>
                  </a:extLst>
                </a:gridCol>
              </a:tblGrid>
              <a:tr h="792963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 всех уровней для детей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Материальное благополучие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Жилье для молодых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21.Доля молодых семей, улучшивших жилищные условия в отчетном году из числа состоящих на учете в качестве нуждающихся в жилых помещениях на конец предыдущего года, в %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4692833"/>
                  </a:ext>
                </a:extLst>
              </a:tr>
              <a:tr h="792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Жилье для многодетных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22.Доля многодетных семей, улучшивших жилищные условия в отчетном году из числа состоящих на учете в качестве нуждающихся в жилых помещениях на конец предыдущего года,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602937"/>
                  </a:ext>
                </a:extLst>
              </a:tr>
              <a:tr h="594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Развитие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Культура для детей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23.Доля мероприятий для детей в общем числе мероприятий, проводимых концертными организациями и самостоятельными коллективами, в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2163264"/>
                  </a:ext>
                </a:extLst>
              </a:tr>
              <a:tr h="900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Места в дошкольных учреждениях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24.Обеспеченность детей дошкольного возраста местами в организациях, осуществляющих образовательную деятельность по образовательным программам дошкольного образования, присмотр и уход за детьми, приходится мест на 1 000 детей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5585542"/>
                  </a:ext>
                </a:extLst>
              </a:tr>
              <a:tr h="1784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Безопасность жизнедеятельности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Социальные центры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25.Количество учреждений социального обслуживания семьи и детей: центры социальной помощи семье и детям; социально-реабилитационные центры для несовершеннолетних; социальные приют для детей; центры помощи детям, оставшимся без попечения родителей; реабилитационные центры для детей и подростков с ограниченными возможностями; комплексные центры социального обслуживания населения; другие учреждения социального обслуживания семьи и детей (на 10000 детей 0-14 лет)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473537"/>
                  </a:ext>
                </a:extLst>
              </a:tr>
              <a:tr h="60774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Здоровье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Ранняя диагностика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26.Охват детей неонатальным скринингом (доля новорожденных, поступивших под наблюдение медицинских организаций, от общего числа новорожденных, в %)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951149"/>
                  </a:ext>
                </a:extLst>
              </a:tr>
              <a:tr h="607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Обеспеченность педиатрами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 Численность педиатров на 100 000 детей в возрасте 0-14 лет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90" marR="349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200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56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200" y="461737"/>
            <a:ext cx="2149361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52604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5213" y="731520"/>
            <a:ext cx="6089904" cy="1426464"/>
          </a:xfrm>
        </p:spPr>
        <p:txBody>
          <a:bodyPr>
            <a:normAutofit/>
          </a:bodyPr>
          <a:lstStyle/>
          <a:p>
            <a:pPr algn="ctr"/>
            <a:r>
              <a:rPr lang="ru-RU" b="1">
                <a:solidFill>
                  <a:srgbClr val="FFFFFF"/>
                </a:solidFill>
              </a:rPr>
              <a:t>Актуальность исследования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371F376-0DCD-46EA-A285-90552C229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21240" y="775301"/>
            <a:ext cx="1465945" cy="123434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98EB50DB-8E5C-4047-9C11-F49182E96B17}" type="slidenum">
              <a:rPr lang="ru-RU" sz="44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2</a:t>
            </a:fld>
            <a:endParaRPr lang="ru-RU" sz="4400" dirty="0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xmlns="" id="{08B0405F-9F94-4505-9C3F-98FF36F130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116005"/>
              </p:ext>
            </p:extLst>
          </p:nvPr>
        </p:nvGraphicFramePr>
        <p:xfrm>
          <a:off x="788988" y="2798763"/>
          <a:ext cx="10598150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460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CEE6FE-9427-43E7-B9D0-0DE436871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968" y="948602"/>
            <a:ext cx="4715031" cy="5845139"/>
          </a:xfrm>
        </p:spPr>
        <p:txBody>
          <a:bodyPr>
            <a:normAutofit/>
          </a:bodyPr>
          <a:lstStyle/>
          <a:p>
            <a:r>
              <a:rPr lang="ru-RU" sz="2000" dirty="0"/>
              <a:t>Чем ниже значение индекса, тем выше уровень детского благополучия в регионе</a:t>
            </a:r>
          </a:p>
          <a:p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/>
              <a:t>Ленинградская область </a:t>
            </a:r>
            <a:r>
              <a:rPr lang="ru-RU" sz="2000" dirty="0"/>
              <a:t>на 1-ом месте в рейтинге регионов по сводному Индексу детского благополучия </a:t>
            </a:r>
            <a:r>
              <a:rPr lang="ru-RU" sz="1800" dirty="0"/>
              <a:t>(</a:t>
            </a:r>
            <a:r>
              <a:rPr lang="en-US" sz="1800" dirty="0"/>
              <a:t>I =</a:t>
            </a:r>
            <a:r>
              <a:rPr lang="ru-RU" sz="1800" dirty="0"/>
              <a:t> </a:t>
            </a:r>
            <a:r>
              <a:rPr lang="ru-RU" sz="1600" dirty="0"/>
              <a:t>21,3</a:t>
            </a:r>
            <a:r>
              <a:rPr lang="ru-RU" sz="20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/>
              <a:t>Республика Адыгея </a:t>
            </a:r>
            <a:r>
              <a:rPr lang="ru-RU" sz="2000" dirty="0"/>
              <a:t>– среднее значение индекса (</a:t>
            </a:r>
            <a:r>
              <a:rPr lang="en-US" sz="2000" dirty="0"/>
              <a:t>I =</a:t>
            </a:r>
            <a:r>
              <a:rPr lang="ru-RU" sz="2000" dirty="0"/>
              <a:t> </a:t>
            </a:r>
            <a:r>
              <a:rPr lang="ru-RU" sz="1800" dirty="0"/>
              <a:t>42,2</a:t>
            </a:r>
            <a:r>
              <a:rPr lang="ru-RU" sz="2400" dirty="0"/>
              <a:t>)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/>
              <a:t>Республика Бурятия </a:t>
            </a:r>
            <a:r>
              <a:rPr lang="ru-RU" sz="2000" dirty="0"/>
              <a:t>– последнее место в рейтинге (</a:t>
            </a:r>
            <a:r>
              <a:rPr lang="en-US" sz="2000" dirty="0"/>
              <a:t>I =</a:t>
            </a:r>
            <a:r>
              <a:rPr lang="ru-RU" sz="2000" dirty="0"/>
              <a:t> </a:t>
            </a:r>
            <a:r>
              <a:rPr lang="ru-RU" sz="1800" dirty="0"/>
              <a:t>63,3</a:t>
            </a:r>
            <a:r>
              <a:rPr lang="ru-RU" sz="2400" dirty="0"/>
              <a:t>)</a:t>
            </a:r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По отдельным параметрам ситуация может отличаться: так, в республике Бурятия результат по параметру «Семейное окружение…» лучше, чем в республике Адыгея</a:t>
            </a:r>
          </a:p>
          <a:p>
            <a:endParaRPr lang="ru-RU" sz="2000" dirty="0"/>
          </a:p>
          <a:p>
            <a:endParaRPr lang="ru-RU" sz="20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FAC6D7B1-DDBB-4B99-A6F3-8E70D332E9E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8633" y="248925"/>
          <a:ext cx="6896724" cy="636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3CACF3B-2837-4042-806C-61C2919F7369}"/>
              </a:ext>
            </a:extLst>
          </p:cNvPr>
          <p:cNvSpPr txBox="1"/>
          <p:nvPr/>
        </p:nvSpPr>
        <p:spPr>
          <a:xfrm>
            <a:off x="-61594" y="6424409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Источник: расчеты авторов</a:t>
            </a:r>
          </a:p>
        </p:txBody>
      </p:sp>
    </p:spTree>
    <p:extLst>
      <p:ext uri="{BB962C8B-B14F-4D97-AF65-F5344CB8AC3E}">
        <p14:creationId xmlns:p14="http://schemas.microsoft.com/office/powerpoint/2010/main" val="902203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6C4028FD-8BAA-4A19-BFDE-594D991B75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FE6618-3BB1-4C25-B017-C2371FE03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ru-RU" sz="3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ИНДЕКС СУБЪЕКТИВНОГО ДЕТСКОГО БЛАГОПОЛУЧИЯ</a:t>
            </a:r>
            <a:endParaRPr lang="ru-RU" sz="360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746849B-4C4B-4AEA-AE24-3D1E25DD2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E7AE8BB6-AC46-4A89-B787-07DC40319C08}"/>
              </a:ext>
            </a:extLst>
          </p:cNvPr>
          <p:cNvGraphicFramePr>
            <a:graphicFrameLocks/>
          </p:cNvGraphicFramePr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1487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39722B-7222-47B9-8132-C68BF6545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1" y="505675"/>
            <a:ext cx="6586491" cy="1286160"/>
          </a:xfrm>
        </p:spPr>
        <p:txBody>
          <a:bodyPr anchor="b">
            <a:normAutofit/>
          </a:bodyPr>
          <a:lstStyle/>
          <a:p>
            <a:r>
              <a:rPr lang="ru-RU" sz="4800" dirty="0"/>
              <a:t>Перспективы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97D9B1D-75D7-4415-8188-CD4F7DD43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115117"/>
            <a:ext cx="6586489" cy="4606353"/>
          </a:xfrm>
        </p:spPr>
        <p:txBody>
          <a:bodyPr>
            <a:normAutofit lnSpcReduction="10000"/>
          </a:bodyPr>
          <a:lstStyle/>
          <a:p>
            <a:r>
              <a:rPr lang="ru-RU" sz="2200" dirty="0"/>
              <a:t>Уточнение набора показателей</a:t>
            </a:r>
          </a:p>
          <a:p>
            <a:r>
              <a:rPr lang="ru-RU" sz="2200" dirty="0"/>
              <a:t>Внесение изменений в существующие формы отчетности</a:t>
            </a:r>
          </a:p>
          <a:p>
            <a:r>
              <a:rPr lang="ru-RU" sz="2200" dirty="0"/>
              <a:t>Достижение информационной и методической открытости ведомственной отчетности</a:t>
            </a:r>
          </a:p>
          <a:p>
            <a:r>
              <a:rPr lang="ru-RU" sz="2200" dirty="0"/>
              <a:t>Опросы детей </a:t>
            </a:r>
          </a:p>
          <a:p>
            <a:r>
              <a:rPr lang="ru-RU" sz="2200" dirty="0"/>
              <a:t>Методическая увязка системы показателей и индексов детского благополучия</a:t>
            </a:r>
          </a:p>
          <a:p>
            <a:r>
              <a:rPr lang="ru-RU" sz="2200" dirty="0"/>
              <a:t>Апробация индексов  и проведение региональных сопоставлений</a:t>
            </a:r>
          </a:p>
          <a:p>
            <a:r>
              <a:rPr lang="ru-RU" sz="2200" dirty="0"/>
              <a:t>Представление системы показателей на сайте Росстата и формирование механизма пользовательского интерфейса</a:t>
            </a:r>
          </a:p>
          <a:p>
            <a:endParaRPr lang="ru-RU" sz="2000" dirty="0"/>
          </a:p>
        </p:txBody>
      </p:sp>
      <p:pic>
        <p:nvPicPr>
          <p:cNvPr id="6" name="Picture 5" descr="Растение в бетонной трещине">
            <a:extLst>
              <a:ext uri="{FF2B5EF4-FFF2-40B4-BE49-F238E27FC236}">
                <a16:creationId xmlns:a16="http://schemas.microsoft.com/office/drawing/2014/main" xmlns="" id="{B595D909-F49C-4F9F-A045-9659AA1C7D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123" r="36757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A7F400EE-A8A5-48AF-B4D6-291B52C6F0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8BE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E419CA68-FAFE-4211-8F83-F7D4E9F5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67042" y="6356350"/>
            <a:ext cx="118675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8EB50DB-8E5C-4047-9C11-F49182E96B17}" type="slidenum">
              <a:rPr lang="ru-RU" smtClean="0"/>
              <a:pPr>
                <a:spcAft>
                  <a:spcPts val="600"/>
                </a:spcAft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794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FE6618-3BB1-4C25-B017-C2371FE03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0" y="2166720"/>
            <a:ext cx="10515600" cy="113369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Приложение: ИНДЕКС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СУБЪЕКТИВНОГО ДЕТСКОГО БЛАГОПОЛУЧИЯ</a:t>
            </a:r>
            <a:endParaRPr lang="ru-RU" sz="36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746849B-4C4B-4AEA-AE24-3D1E25DD2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7514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C204A14A-77CA-4373-BE2E-BB00C66A6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ИНДЕКС СУБЪЕКТИВНОГО ДЕТСКОГО БЛАГОПОЛУЧИЯ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8FAA2A3D-7308-48FC-97BC-69F34F9B8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CB91684E-DC78-4E2F-87C3-08E638227D35}"/>
              </a:ext>
            </a:extLst>
          </p:cNvPr>
          <p:cNvGraphicFramePr>
            <a:graphicFrameLocks noGrp="1"/>
          </p:cNvGraphicFramePr>
          <p:nvPr/>
        </p:nvGraphicFramePr>
        <p:xfrm>
          <a:off x="383822" y="1779524"/>
          <a:ext cx="11221154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1974">
                  <a:extLst>
                    <a:ext uri="{9D8B030D-6E8A-4147-A177-3AD203B41FA5}">
                      <a16:colId xmlns:a16="http://schemas.microsoft.com/office/drawing/2014/main" xmlns="" val="2523233085"/>
                    </a:ext>
                  </a:extLst>
                </a:gridCol>
                <a:gridCol w="2473949">
                  <a:extLst>
                    <a:ext uri="{9D8B030D-6E8A-4147-A177-3AD203B41FA5}">
                      <a16:colId xmlns:a16="http://schemas.microsoft.com/office/drawing/2014/main" xmlns="" val="2451643532"/>
                    </a:ext>
                  </a:extLst>
                </a:gridCol>
                <a:gridCol w="3136628">
                  <a:extLst>
                    <a:ext uri="{9D8B030D-6E8A-4147-A177-3AD203B41FA5}">
                      <a16:colId xmlns:a16="http://schemas.microsoft.com/office/drawing/2014/main" xmlns="" val="3719713373"/>
                    </a:ext>
                  </a:extLst>
                </a:gridCol>
                <a:gridCol w="4258603">
                  <a:extLst>
                    <a:ext uri="{9D8B030D-6E8A-4147-A177-3AD203B41FA5}">
                      <a16:colId xmlns:a16="http://schemas.microsoft.com/office/drawing/2014/main" xmlns="" val="347326900"/>
                    </a:ext>
                  </a:extLst>
                </a:gridCol>
              </a:tblGrid>
              <a:tr h="14414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Конечные результаты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Здоровье и сбережение жизни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Здоровье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Доля подростков в возрасте 11, 13 и 15 лет, оценивших состояние своего здоровья как «удовлетворительное» или «плохое»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927399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Общая удовлетворен­ность жизнью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Удовлетворенность жизнью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Процент детей с высоким уровнем удовлетворенностью жизнью в 15 лет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2038615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Развитие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Социальные навыки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Процент тех, кто легко заводит друзей в школе в 15 лет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4204573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Перспективы и стремления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Процент тех, кто не надеется найти хорошую работу в 15 лет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6257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816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3A0C7A18-B2EB-45EA-A9C9-6FCD1203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10FFF350-5FC7-49BC-9BAF-6878EA713117}"/>
              </a:ext>
            </a:extLst>
          </p:cNvPr>
          <p:cNvGraphicFramePr>
            <a:graphicFrameLocks noGrp="1"/>
          </p:cNvGraphicFramePr>
          <p:nvPr/>
        </p:nvGraphicFramePr>
        <p:xfrm>
          <a:off x="101600" y="964819"/>
          <a:ext cx="12090400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0089">
                  <a:extLst>
                    <a:ext uri="{9D8B030D-6E8A-4147-A177-3AD203B41FA5}">
                      <a16:colId xmlns:a16="http://schemas.microsoft.com/office/drawing/2014/main" xmlns="" val="1138968895"/>
                    </a:ext>
                  </a:extLst>
                </a:gridCol>
                <a:gridCol w="2065867">
                  <a:extLst>
                    <a:ext uri="{9D8B030D-6E8A-4147-A177-3AD203B41FA5}">
                      <a16:colId xmlns:a16="http://schemas.microsoft.com/office/drawing/2014/main" xmlns="" val="13487027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4112755821"/>
                    </a:ext>
                  </a:extLst>
                </a:gridCol>
                <a:gridCol w="5475111">
                  <a:extLst>
                    <a:ext uri="{9D8B030D-6E8A-4147-A177-3AD203B41FA5}">
                      <a16:colId xmlns:a16="http://schemas.microsoft.com/office/drawing/2014/main" xmlns="" val="4241205839"/>
                    </a:ext>
                  </a:extLst>
                </a:gridCol>
              </a:tblGrid>
              <a:tr h="144145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Непосредственные результаты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Здоровье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Здоровый образ жизни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Доля подростков в возрасте 11, 13 и 15 лет, сообщивших о том, что они каждый день едят фрукты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4975243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Среднее число дней, когда, как сообщают подростки в возрасте 11, 13 и 15 лет, они занимались физическими упражнениями в течение часа или более в течение предыдущей/ типичной недели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0866650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Доля подростков в возрасте 11, 13 и 15 лет, сообщивших о том, что каждый день перед уходом в школу они завтракают дома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741800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Материальное благополучие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Достаток в семье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Доля детей в возрасте11, 13 и 15 лет, сообщивших о низком уровне достатка в семье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0718029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Развитие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Наличие дома книг для школы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Процент детей в возрасте 15 лет, имеющих дома книги для школьных занятий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2454011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Место для игры во дворе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Процент детей в возрасте 10 лет, которые согласны с утверждением, что у них есть достаточно мест для игры во дворе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3408768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Безопасность жизнедеятель­ности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Вредные привычки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Доля школьников в возрасте 11, 13 и 15 лет, которые курят, по крайней мере, один раз в неделю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8675025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Доля школьников в возрасте 11, 13 и 15 лет, сообщивших о том, что они были в состоянии алкогольного опьянения два раза или более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3689449"/>
                  </a:ext>
                </a:extLst>
              </a:tr>
            </a:tbl>
          </a:graphicData>
        </a:graphic>
      </p:graphicFrame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2B56063A-D214-405A-93E2-1DFF3412B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488" y="0"/>
            <a:ext cx="10515600" cy="903111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Индекс субъективного детского благополучия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68775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B065CD3-32A8-47B6-8274-B5FC6E5F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F9607D79-194E-4AA9-AD75-38C5CE36354D}"/>
              </a:ext>
            </a:extLst>
          </p:cNvPr>
          <p:cNvGraphicFramePr>
            <a:graphicFrameLocks noGrp="1"/>
          </p:cNvGraphicFramePr>
          <p:nvPr/>
        </p:nvGraphicFramePr>
        <p:xfrm>
          <a:off x="135465" y="686589"/>
          <a:ext cx="12056535" cy="6183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423">
                  <a:extLst>
                    <a:ext uri="{9D8B030D-6E8A-4147-A177-3AD203B41FA5}">
                      <a16:colId xmlns:a16="http://schemas.microsoft.com/office/drawing/2014/main" xmlns="" val="757242054"/>
                    </a:ext>
                  </a:extLst>
                </a:gridCol>
                <a:gridCol w="1546578">
                  <a:extLst>
                    <a:ext uri="{9D8B030D-6E8A-4147-A177-3AD203B41FA5}">
                      <a16:colId xmlns:a16="http://schemas.microsoft.com/office/drawing/2014/main" xmlns="" val="2256465156"/>
                    </a:ext>
                  </a:extLst>
                </a:gridCol>
                <a:gridCol w="2506133">
                  <a:extLst>
                    <a:ext uri="{9D8B030D-6E8A-4147-A177-3AD203B41FA5}">
                      <a16:colId xmlns:a16="http://schemas.microsoft.com/office/drawing/2014/main" xmlns="" val="453027262"/>
                    </a:ext>
                  </a:extLst>
                </a:gridCol>
                <a:gridCol w="5994401">
                  <a:extLst>
                    <a:ext uri="{9D8B030D-6E8A-4147-A177-3AD203B41FA5}">
                      <a16:colId xmlns:a16="http://schemas.microsoft.com/office/drawing/2014/main" xmlns="" val="2792664032"/>
                    </a:ext>
                  </a:extLst>
                </a:gridCol>
              </a:tblGrid>
              <a:tr h="287578"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Семейное окружение и другие условия среды проживания ребенка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Здоровье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Игра вне дома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Частота игры вне дома, помещения, 10 лет (дней в неделю)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7824620"/>
                  </a:ext>
                </a:extLst>
              </a:tr>
              <a:tr h="287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Развитие и общение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Семейная поддержка и общение с родителями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Уровень семейной поддержки, о которой говорят дети в 15 лет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2574340"/>
                  </a:ext>
                </a:extLst>
              </a:tr>
              <a:tr h="43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Доля 15летних подростков, которые обедают (ужинают) вместе со своими родителями за одним столом несколько раз в неделю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3336176"/>
                  </a:ext>
                </a:extLst>
              </a:tr>
              <a:tr h="43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Доля 15летних подростков, чьи родители несколько раз в неделю проводят с ними вместе время, общаясь и разговаривая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5996749"/>
                  </a:ext>
                </a:extLst>
              </a:tr>
              <a:tr h="43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Общение со сверстниками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Доля подростков в возрасте 11, 13 и 15 лет, которые находят своих сверстников добрыми и готовыми помочь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2040673"/>
                  </a:ext>
                </a:extLst>
              </a:tr>
              <a:tr h="733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Доля 15-летних подростков, согласившихся с высказыванием: «Я чувствую себя посторонним, или меня игнорируют» или «Я чувствую себя неловко и не к месту» или «Я чувствую себя одиноко»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0221413"/>
                  </a:ext>
                </a:extLst>
              </a:tr>
              <a:tr h="43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Участие в семейных решениях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Процент детей в возрасте 10 лет полностью согласных с тем, что они участвуют в принятии решений дома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6763151"/>
                  </a:ext>
                </a:extLst>
              </a:tr>
              <a:tr h="43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Участие в школьной жизни и чувство принадлежности к школе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Процент детей в возрасте 10 лет полностью согласных с тем, что они участвуют в принятии решений в школе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2213430"/>
                  </a:ext>
                </a:extLst>
              </a:tr>
              <a:tr h="287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Доля подростков в возрасте 11, 13 и 15 лет, сообщивших, что им «школа очень нравится»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9157847"/>
                  </a:ext>
                </a:extLst>
              </a:tr>
              <a:tr h="139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Чувство принадлежности к школе в 15 лет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2769298"/>
                  </a:ext>
                </a:extLst>
              </a:tr>
              <a:tr h="43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Безопасность жизнедеятель­ности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Буллинг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Частота, с которой дети сталкиваются с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буллингом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в 15 лет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07" marR="581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331152"/>
                  </a:ext>
                </a:extLst>
              </a:tr>
            </a:tbl>
          </a:graphicData>
        </a:graphic>
      </p:graphicFrame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59EE8FD2-68E2-46F0-86C8-EFC17F398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356" y="1"/>
            <a:ext cx="10515600" cy="812800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Индекс субъективного детского благополучия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676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ru-RU" b="1"/>
              <a:t>Цель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системы показателей, позволяющей проводить оценку достижимости целей и задач Десятилетия детства, полноты выполнения мероприятий Плана основных мероприятий с учетом российского и международного опыта мониторинговых исследований детства</a:t>
            </a:r>
          </a:p>
          <a:p>
            <a:pPr indent="450215"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озможности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интегральной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оценки положения детей в России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pic>
        <p:nvPicPr>
          <p:cNvPr id="6" name="Picture 5" descr="Три стрелы в центре мишени">
            <a:extLst>
              <a:ext uri="{FF2B5EF4-FFF2-40B4-BE49-F238E27FC236}">
                <a16:creationId xmlns:a16="http://schemas.microsoft.com/office/drawing/2014/main" xmlns="" id="{51E76AD4-568E-4A09-8089-BB1EC6A3F7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89" r="44538" b="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A7F400EE-A8A5-48AF-B4D6-291B52C6F0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10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371F376-0DCD-46EA-A285-90552C229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67042" y="6356350"/>
            <a:ext cx="118675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8EB50DB-8E5C-4047-9C11-F49182E96B17}" type="slidenum">
              <a:rPr lang="ru-RU" smtClean="0"/>
              <a:pPr>
                <a:spcAft>
                  <a:spcPts val="60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9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32">
            <a:extLst>
              <a:ext uri="{FF2B5EF4-FFF2-40B4-BE49-F238E27FC236}">
                <a16:creationId xmlns:a16="http://schemas.microsoft.com/office/drawing/2014/main" xmlns="" id="{B5FA7C47-B7C1-4D2E-AB49-ED23BA34BA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xmlns="" id="{596EE156-ABF1-4329-A6BA-03B4254E08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ectangle 8">
            <a:extLst>
              <a:ext uri="{FF2B5EF4-FFF2-40B4-BE49-F238E27FC236}">
                <a16:creationId xmlns:a16="http://schemas.microsoft.com/office/drawing/2014/main" xmlns="" id="{19B9933F-AAB3-444A-8BB5-9CA194A8BC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Freeform 7">
            <a:extLst>
              <a:ext uri="{FF2B5EF4-FFF2-40B4-BE49-F238E27FC236}">
                <a16:creationId xmlns:a16="http://schemas.microsoft.com/office/drawing/2014/main" xmlns="" id="{7D20183A-0B1D-4A1F-89B1-ADBEDBC6E5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8">
            <a:extLst>
              <a:ext uri="{FF2B5EF4-FFF2-40B4-BE49-F238E27FC236}">
                <a16:creationId xmlns:a16="http://schemas.microsoft.com/office/drawing/2014/main" xmlns="" id="{131031D3-26CD-4214-A9A4-5857EFA15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C1B0A299-1A7E-4D9E-818E-A3467936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8" y="812152"/>
            <a:ext cx="3182940" cy="147195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200" b="1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Субъективная</a:t>
            </a:r>
            <a:r>
              <a:rPr lang="en-US" sz="2200" b="1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и </a:t>
            </a:r>
            <a:r>
              <a:rPr lang="en-US" sz="2200" b="1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объективная</a:t>
            </a:r>
            <a:r>
              <a:rPr lang="en-US" sz="2200" b="1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b="1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оценки</a:t>
            </a:r>
            <a:r>
              <a:rPr lang="en-US" sz="2200" b="1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b="1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уровня</a:t>
            </a:r>
            <a:r>
              <a:rPr lang="en-US" sz="2200" b="1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b="1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благополучия</a:t>
            </a:r>
            <a:r>
              <a:rPr lang="en-US" sz="2200" b="1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b="1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детей</a:t>
            </a:r>
            <a:r>
              <a:rPr lang="en-US" sz="20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20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538334C-5312-42EB-89C5-B956E4C29DCF}"/>
              </a:ext>
            </a:extLst>
          </p:cNvPr>
          <p:cNvSpPr txBox="1"/>
          <p:nvPr/>
        </p:nvSpPr>
        <p:spPr>
          <a:xfrm>
            <a:off x="1138123" y="2241251"/>
            <a:ext cx="3200451" cy="33984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Рост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внимания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к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субъективной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стороне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детского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благополучия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определяется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общемировым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трендом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перехода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от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использования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«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негативных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факторов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смертность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бедствия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и т. д.)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оценке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уровня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детского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благополучия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к «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позитивным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счастье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комфорт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и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т.д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F7B4D9C-A47D-4A54-ABBC-F25912A9C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8EB50DB-8E5C-4047-9C11-F49182E96B17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FF1FDCAD-9950-4716-9868-8969136173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275959"/>
              </p:ext>
            </p:extLst>
          </p:nvPr>
        </p:nvGraphicFramePr>
        <p:xfrm>
          <a:off x="4500282" y="1817551"/>
          <a:ext cx="7583689" cy="3506073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757211">
                  <a:extLst>
                    <a:ext uri="{9D8B030D-6E8A-4147-A177-3AD203B41FA5}">
                      <a16:colId xmlns:a16="http://schemas.microsoft.com/office/drawing/2014/main" xmlns="" val="1329203640"/>
                    </a:ext>
                  </a:extLst>
                </a:gridCol>
                <a:gridCol w="1951407">
                  <a:extLst>
                    <a:ext uri="{9D8B030D-6E8A-4147-A177-3AD203B41FA5}">
                      <a16:colId xmlns:a16="http://schemas.microsoft.com/office/drawing/2014/main" xmlns="" val="4031423377"/>
                    </a:ext>
                  </a:extLst>
                </a:gridCol>
                <a:gridCol w="1417370">
                  <a:extLst>
                    <a:ext uri="{9D8B030D-6E8A-4147-A177-3AD203B41FA5}">
                      <a16:colId xmlns:a16="http://schemas.microsoft.com/office/drawing/2014/main" xmlns="" val="173452618"/>
                    </a:ext>
                  </a:extLst>
                </a:gridCol>
                <a:gridCol w="2457701">
                  <a:extLst>
                    <a:ext uri="{9D8B030D-6E8A-4147-A177-3AD203B41FA5}">
                      <a16:colId xmlns:a16="http://schemas.microsoft.com/office/drawing/2014/main" xmlns="" val="795929434"/>
                    </a:ext>
                  </a:extLst>
                </a:gridCol>
              </a:tblGrid>
              <a:tr h="8899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cap="none" spc="0">
                          <a:solidFill>
                            <a:schemeClr val="bg1"/>
                          </a:solidFill>
                          <a:effectLst/>
                        </a:rPr>
                        <a:t>Концепция благополучия</a:t>
                      </a:r>
                      <a:endParaRPr lang="ru-RU" sz="16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6" marR="46536" marT="93455" marB="6939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cap="none" spc="0">
                          <a:solidFill>
                            <a:schemeClr val="bg1"/>
                          </a:solidFill>
                          <a:effectLst/>
                        </a:rPr>
                        <a:t>Описание</a:t>
                      </a:r>
                      <a:endParaRPr lang="ru-RU" sz="16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6" marR="46536" marT="93455" marB="6939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cap="none" spc="0">
                          <a:solidFill>
                            <a:schemeClr val="bg1"/>
                          </a:solidFill>
                          <a:effectLst/>
                        </a:rPr>
                        <a:t>Оценка</a:t>
                      </a:r>
                      <a:endParaRPr lang="ru-RU" sz="16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6" marR="46536" marT="93455" marB="6939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cap="none" spc="0">
                          <a:solidFill>
                            <a:schemeClr val="bg1"/>
                          </a:solidFill>
                          <a:effectLst/>
                        </a:rPr>
                        <a:t>Ориентированность на:</a:t>
                      </a:r>
                      <a:endParaRPr lang="ru-RU" sz="16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6" marR="46536" marT="93455" marB="69396" anchor="ctr"/>
                </a:tc>
                <a:extLst>
                  <a:ext uri="{0D108BD9-81ED-4DB2-BD59-A6C34878D82A}">
                    <a16:rowId xmlns:a16="http://schemas.microsoft.com/office/drawing/2014/main" xmlns="" val="3531614624"/>
                  </a:ext>
                </a:extLst>
              </a:tr>
              <a:tr h="12866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Стремление к благополучию (</a:t>
                      </a:r>
                      <a:r>
                        <a:rPr lang="en-US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well</a:t>
                      </a:r>
                      <a:r>
                        <a:rPr lang="ru-RU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becoming</a:t>
                      </a:r>
                      <a:r>
                        <a:rPr lang="ru-RU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6" marR="46536" marT="93455" marB="693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Подготовка детей к производительной и счастливой взрослой жизни</a:t>
                      </a:r>
                      <a:endParaRPr lang="ru-RU" sz="16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6" marR="46536" marT="93455" marB="693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Объективная</a:t>
                      </a:r>
                      <a:endParaRPr lang="ru-RU" sz="16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6" marR="46536" marT="93455" marB="693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Настоящие и будущие результаты: жизнь детей сейчас и когда они станут взрослыми</a:t>
                      </a:r>
                      <a:endParaRPr lang="ru-RU" sz="16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6" marR="46536" marT="93455" marB="69396"/>
                </a:tc>
                <a:extLst>
                  <a:ext uri="{0D108BD9-81ED-4DB2-BD59-A6C34878D82A}">
                    <a16:rowId xmlns:a16="http://schemas.microsoft.com/office/drawing/2014/main" xmlns="" val="4194751497"/>
                  </a:ext>
                </a:extLst>
              </a:tr>
              <a:tr h="7269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Благополучие (</a:t>
                      </a:r>
                      <a:r>
                        <a:rPr lang="en-US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well-being)</a:t>
                      </a:r>
                      <a:endParaRPr lang="ru-RU" sz="18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6" marR="46536" marT="93455" marB="693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Благополучие детей здесь и сейчас</a:t>
                      </a:r>
                      <a:endParaRPr lang="ru-RU" sz="16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6" marR="46536" marT="93455" marB="693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cap="none" spc="0">
                          <a:solidFill>
                            <a:schemeClr val="tx1"/>
                          </a:solidFill>
                          <a:effectLst/>
                        </a:rPr>
                        <a:t>Субъективная</a:t>
                      </a:r>
                      <a:endParaRPr lang="ru-RU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6" marR="46536" marT="93455" marB="693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Настоящее время, период детства</a:t>
                      </a:r>
                      <a:endParaRPr lang="ru-RU" sz="16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36" marR="46536" marT="93455" marB="69396"/>
                </a:tc>
                <a:extLst>
                  <a:ext uri="{0D108BD9-81ED-4DB2-BD59-A6C34878D82A}">
                    <a16:rowId xmlns:a16="http://schemas.microsoft.com/office/drawing/2014/main" xmlns="" val="1846475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28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87BF42CA-AD55-48B4-8949-C4DCA60A6A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6AE1D3D-3106-4CB2-AA7C-0C1642AC0F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0A31B6AF-B711-4CDB-8C2B-16E963DDC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CA818331-E13C-49C6-B98D-A60AD0E85A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67C4629D-4AB7-48D4-A61B-1AE1837A78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D1E30050-9FC4-4CC7-8C0B-BF5EFD1064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E7E03733-50FD-49A6-B226-40F6A0AD45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8A614510-A9F4-41B6-B78E-F49E390C7E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5BF36D-024E-4953-A67B-2E29032AA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ru-RU" sz="3700">
                <a:solidFill>
                  <a:schemeClr val="tx2"/>
                </a:solidFill>
              </a:rPr>
              <a:t>Концептуальные и методические основы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9EA97F-807C-4208-BFE1-10166DE18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8199" y="0"/>
            <a:ext cx="6913495" cy="6858000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ru-RU" sz="2000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детское благополучие определяется с точки зрения набора параметров, влияющих на жизнь детей сейчас и в </a:t>
            </a:r>
            <a:r>
              <a:rPr lang="ru-RU" sz="2000" dirty="0" smtClean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будущем </a:t>
            </a:r>
            <a:endParaRPr lang="ru-RU" sz="2000" dirty="0">
              <a:solidFill>
                <a:schemeClr val="tx2"/>
              </a:solidFill>
              <a:effectLst/>
              <a:ea typeface="Calibri" panose="020F0502020204030204" pitchFamily="34" charset="0"/>
            </a:endParaRPr>
          </a:p>
          <a:p>
            <a:r>
              <a:rPr lang="ru-RU" sz="2000" dirty="0">
                <a:solidFill>
                  <a:schemeClr val="tx2"/>
                </a:solidFill>
                <a:ea typeface="Calibri" panose="020F0502020204030204" pitchFamily="34" charset="0"/>
              </a:rPr>
              <a:t>м</a:t>
            </a:r>
            <a:r>
              <a:rPr lang="ru-RU" sz="2000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еждународным сообществом признана важность оценки как объективного уровня детского благополучия, так и </a:t>
            </a:r>
            <a:r>
              <a:rPr lang="ru-RU" sz="2000" dirty="0" smtClean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субъективного</a:t>
            </a:r>
            <a:endParaRPr lang="ru-RU" sz="2000" dirty="0">
              <a:solidFill>
                <a:schemeClr val="tx2"/>
              </a:solidFill>
            </a:endParaRPr>
          </a:p>
          <a:p>
            <a:r>
              <a:rPr lang="ru-RU" sz="2000" dirty="0">
                <a:solidFill>
                  <a:schemeClr val="tx2"/>
                </a:solidFill>
              </a:rPr>
              <a:t>использование в максимальной степени существующей системы сбора информации</a:t>
            </a:r>
          </a:p>
          <a:p>
            <a:pPr marL="0" indent="0">
              <a:buNone/>
            </a:pPr>
            <a:endParaRPr lang="ru-RU" sz="2000" dirty="0">
              <a:solidFill>
                <a:schemeClr val="tx2"/>
              </a:solidFill>
            </a:endParaRPr>
          </a:p>
          <a:p>
            <a:pPr indent="0">
              <a:spcAft>
                <a:spcPts val="800"/>
              </a:spcAft>
              <a:buNone/>
            </a:pPr>
            <a:r>
              <a:rPr lang="ru-RU" sz="2000" b="1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Измерение  параметров: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arenR"/>
              <a:tabLst>
                <a:tab pos="900430" algn="l"/>
              </a:tabLst>
            </a:pPr>
            <a:r>
              <a:rPr lang="ru-RU" sz="20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материальное благополучие,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arenR"/>
              <a:tabLst>
                <a:tab pos="900430" algn="l"/>
              </a:tabLst>
            </a:pPr>
            <a:r>
              <a:rPr lang="ru-RU" sz="20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здоровье и безопасность,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arenR"/>
              <a:tabLst>
                <a:tab pos="900430" algn="l"/>
              </a:tabLst>
            </a:pPr>
            <a:r>
              <a:rPr lang="ru-RU" sz="20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возможности,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arenR"/>
              <a:tabLst>
                <a:tab pos="900430" algn="l"/>
              </a:tabLst>
            </a:pPr>
            <a:r>
              <a:rPr lang="ru-RU" sz="20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взаимоотношения в семье и со сверстниками,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arenR"/>
              <a:tabLst>
                <a:tab pos="900430" algn="l"/>
              </a:tabLst>
            </a:pPr>
            <a:r>
              <a:rPr lang="ru-RU" sz="20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поведенческие факторы риска,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arenR"/>
              <a:tabLst>
                <a:tab pos="900430" algn="l"/>
              </a:tabLst>
            </a:pPr>
            <a:r>
              <a:rPr lang="ru-RU" sz="20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субъективное </a:t>
            </a:r>
            <a:r>
              <a:rPr lang="ru-RU" sz="2000" dirty="0" smtClean="0">
                <a:solidFill>
                  <a:schemeClr val="tx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благополучие</a:t>
            </a:r>
            <a:endParaRPr lang="ru-RU" sz="2000" dirty="0">
              <a:solidFill>
                <a:schemeClr val="tx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5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991BC21-93AF-401D-B1B8-F068E3549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8EB50DB-8E5C-4047-9C11-F49182E96B17}" type="slidenum">
              <a:rPr lang="ru-RU"/>
              <a:pPr>
                <a:spcAft>
                  <a:spcPts val="600"/>
                </a:spcAft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618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87BF42CA-AD55-48B4-8949-C4DCA60A6A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6AE1D3D-3106-4CB2-AA7C-0C1642AC0F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0A31B6AF-B711-4CDB-8C2B-16E963DDC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CA818331-E13C-49C6-B98D-A60AD0E85A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67C4629D-4AB7-48D4-A61B-1AE1837A78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D1E30050-9FC4-4CC7-8C0B-BF5EFD1064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E7E03733-50FD-49A6-B226-40F6A0AD45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8A614510-A9F4-41B6-B78E-F49E390C7E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D15AE2-FDC2-48F2-BEF5-FF56C5F68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tx2"/>
                </a:solidFill>
                <a:latin typeface="+mn-lt"/>
              </a:rPr>
              <a:t>СИСТЕМА СТАТИСТИЧЕСКИХ ПОКАЗАТЕЛЕЙ </a:t>
            </a:r>
            <a:r>
              <a:rPr lang="ru-RU" sz="2200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</a:rPr>
              <a:t>ХАРАКТЕРИЗУЮЩИХ ХОД ВЫПОЛНЕНИЯ МЕРОПРИЯТИЙ, ПРОВОДИМЫХ В РАМКАХ ДЕСЯТИЛЕТИЯ ДЕТСТВА</a:t>
            </a:r>
            <a:endParaRPr lang="ru-RU" sz="2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44324D-B708-4304-B9D3-1905B64B4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3" y="304799"/>
            <a:ext cx="5832485" cy="6178275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ru-RU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Учет концептуальных принципов программы Десятилетия детства</a:t>
            </a:r>
          </a:p>
          <a:p>
            <a:r>
              <a:rPr lang="ru-RU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Соответствие предлагаемой системы показателей опыту стран мира и рекомендациям международных </a:t>
            </a:r>
            <a:r>
              <a:rPr lang="ru-RU" sz="180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организаций</a:t>
            </a:r>
            <a:endParaRPr lang="ru-RU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IDFont+F2"/>
                <a:cs typeface="Arial" panose="020B0604020202020204" pitchFamily="34" charset="0"/>
              </a:rPr>
              <a:t>Система показателей, в соответствии с международным подходом, включает объективные (основанные на данных статистического учета) и субъективные (мнения целевых групп, полученные в ходе опросов населения) </a:t>
            </a:r>
            <a:r>
              <a:rPr lang="ru-RU" sz="180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CIDFont+F2"/>
                <a:cs typeface="Arial" panose="020B0604020202020204" pitchFamily="34" charset="0"/>
              </a:rPr>
              <a:t>показатели</a:t>
            </a:r>
            <a:endParaRPr lang="ru-RU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Система статистических показателей, утвержденных распоряжением Правительства Российской Федерации от 6 ноября 2019 г. № 2631-р</a:t>
            </a:r>
          </a:p>
          <a:p>
            <a:r>
              <a:rPr lang="ru-RU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Планы мероприятий по реализации Десятилетия детства до 2020 г. и до 2027 г.</a:t>
            </a:r>
          </a:p>
          <a:p>
            <a:r>
              <a:rPr lang="ru-RU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Мониторинг реализации Национальной стратегии в интересах детей (2012-2017 гг.)  - раздел «Материнство и детство» на сайте Росстата</a:t>
            </a:r>
          </a:p>
          <a:p>
            <a:endParaRPr lang="ru-RU" sz="15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87A675C-A06F-468D-B519-D3897F70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8EB50DB-8E5C-4047-9C11-F49182E96B17}" type="slidenum">
              <a:rPr lang="ru-RU" smtClean="0"/>
              <a:pPr>
                <a:spcAft>
                  <a:spcPts val="60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43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xmlns="" id="{CD758A0E-EDF3-4C8A-9AAF-B84F8014E0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xmlns="" id="{32FE9855-A391-40A9-A6FA-BAC94FB543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D8404A-A230-4752-A513-92E0B4D0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35" y="5282346"/>
            <a:ext cx="11528612" cy="1439129"/>
          </a:xfrm>
        </p:spPr>
        <p:txBody>
          <a:bodyPr>
            <a:normAutofit/>
          </a:bodyPr>
          <a:lstStyle/>
          <a:p>
            <a:r>
              <a:rPr lang="ru-RU" sz="31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Система статистических показателей, утвержденных распоряжением Правительства Российской Федерации от 6 ноября 2019 г. № 2631-р</a:t>
            </a:r>
            <a:endParaRPr lang="ru-RU" sz="3100" dirty="0">
              <a:solidFill>
                <a:schemeClr val="tx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AEE3E0-6C15-430C-8E63-386E841FA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381965"/>
            <a:ext cx="11046669" cy="4900380"/>
          </a:xfrm>
        </p:spPr>
        <p:txBody>
          <a:bodyPr anchor="ctr">
            <a:noAutofit/>
          </a:bodyPr>
          <a:lstStyle/>
          <a:p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Ряд показателей, представленных в Распоряжении, не носят статистического характера и не могут быть оценены с помощью объективной системы количественных и качественных характеристик. Кроме того, часть показателей не являются индикаторами положения детей, а, скорее, характеризуют масштабы деятельности отдельных социальных институтов. </a:t>
            </a:r>
            <a:endParaRPr lang="ru-RU" sz="2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Довольно часто «ожидаемый результат» – это не результат, а формулировка реализуемых мероприятий</a:t>
            </a:r>
          </a:p>
          <a:p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отдельных мер, включенных в проект Плана мероприятий по выполнению Десятилетия детства до 2027 года, представляется нецелесообразным отслеживать с помощью системы статистических показателей, поскольку они касаются проведения организационных мероприятий, которые не могут быть объективно оценены с помощью независимой системы показателей. Ответственные ведомства могут влиять на количественное измерение оценки реализуемых мер, влияя тем самым на ее результативность, что приводит к необъективности оценки. Это касается мероприятий, связанных с вовлечением детей в проведение различного рода мероприятий, увеличение численности персонала, прошедшего переобучение и т.п.</a:t>
            </a:r>
            <a:endParaRPr lang="ru-RU" sz="2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оценки отдельных мер и формирования показателей для их оценки предлагается утверждение ведомственных нормативных актов, формирующих системы сбора показателей. 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FDC417E-C25F-4EC4-9B15-A21FFD1ED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8EB50DB-8E5C-4047-9C11-F49182E96B17}" type="slidenum">
              <a:rPr lang="ru-RU" smtClean="0"/>
              <a:pPr>
                <a:spcAft>
                  <a:spcPts val="600"/>
                </a:spcAft>
              </a:pPr>
              <a:t>7</a:t>
            </a:fld>
            <a:endParaRPr lang="ru-RU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3621FAC-5123-4838-A7BE-271A4095B2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>
            <a:off x="8535970" y="4114799"/>
            <a:ext cx="3655725" cy="2743201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9084F7DB-2C1C-470A-A963-600DAEF0A4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21B6B121-76D5-4D26-92B4-697EBDEE30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394B9A53-60A5-4916-BC15-DB03763D93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47CB5DB3-B68B-4EDB-8EB4-F70741361A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338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8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10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4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18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Rectangle 20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80124D-4DFB-4FC1-9848-D2D72A37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ru-RU" sz="4000">
                <a:solidFill>
                  <a:srgbClr val="FFFFFF"/>
                </a:solidFill>
              </a:rPr>
              <a:t>Источники информации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8E6A76-1A95-43F7-82A2-3F619A492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602225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Система статистического наблюдения и анализа, действующая в российской статистике (включая централизованные, децентрализованные и ведомственные формы отчетности)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Об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следования Росстата по социально-демографическим проблемам: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Комплексное обследование условий жизни населения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Выборочное наблюдение качества и доступности услуг в сферах образования, здравоохранения и социального обслуживания, содействия занятости населения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Выборочное наблюдение использования суточного фонда времени населением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Обследование бюджетов домашних хозяйств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Выборочное наблюдение рациона питания населения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Выборочное наблюдение доходов населения и участия в социальных программах</a:t>
            </a:r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6906D92-E186-4B78-AE32-D64402A0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8EB50DB-8E5C-4047-9C11-F49182E96B17}" type="slidenum">
              <a:rPr lang="ru-RU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ru-RU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760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B41AA8-E49E-4532-B630-EE60F7541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Разделы системы показателей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FF054AA-BA86-40CA-9828-F57A808E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21240" y="775301"/>
            <a:ext cx="1465945" cy="123434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98EB50DB-8E5C-4047-9C11-F49182E96B17}" type="slidenum">
              <a:rPr lang="ru-RU" sz="44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9</a:t>
            </a:fld>
            <a:endParaRPr lang="ru-RU" sz="4400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BEE28EDC-5A9B-4C6D-8FB3-10E9DF6E4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480130"/>
            <a:ext cx="10933670" cy="4236377"/>
          </a:xfrm>
        </p:spPr>
        <p:txBody>
          <a:bodyPr anchor="ctr"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ru-RU" sz="17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разделов (402 показателя)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1Демография детства (15)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Здоровьесбережение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детства (39)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Благополучие семей с детьми (60)</a:t>
            </a:r>
          </a:p>
          <a:p>
            <a:pPr marL="0" lvl="2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Развитие, обучение, воспитание, физическая культура и спорт(39)и </a:t>
            </a:r>
          </a:p>
          <a:p>
            <a:pPr marL="0" lvl="2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Инфраструктура (83)</a:t>
            </a:r>
          </a:p>
          <a:p>
            <a:pPr marL="0" lvl="2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Защита детей, оставшихся без попечения родителей (46)</a:t>
            </a:r>
          </a:p>
          <a:p>
            <a:pPr marL="0" lvl="2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Качество жизни детей с ограниченными возможностями здоровья, детей-инвалидов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(60)</a:t>
            </a:r>
          </a:p>
          <a:p>
            <a:pPr marL="0" lvl="2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8. Безопасность детей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(60)</a:t>
            </a:r>
          </a:p>
          <a:p>
            <a:pPr indent="449580">
              <a:spcAft>
                <a:spcPts val="800"/>
              </a:spcAft>
            </a:pP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spcAft>
                <a:spcPts val="800"/>
              </a:spcAft>
            </a:pPr>
            <a:endParaRPr lang="ru-RU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5176805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24271</TotalTime>
  <Words>2434</Words>
  <Application>Microsoft Office PowerPoint</Application>
  <PresentationFormat>Произвольный</PresentationFormat>
  <Paragraphs>294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СИСТЕМА ПОКАЗАТЕЛЕЙ, ХАРАКТЕРИЗУЮЩИХ ХОД ВЫПОЛНЕНИЯ МЕРОПРИЯТИЙ, ПРОВОДИМЫХ В РАМКАХ ДЕСЯТИЛЕТИЯ ДЕТСТВА</vt:lpstr>
      <vt:lpstr>Актуальность исследования</vt:lpstr>
      <vt:lpstr>Цель исследования</vt:lpstr>
      <vt:lpstr>Субъективная и объективная оценки уровня благополучия детей </vt:lpstr>
      <vt:lpstr>Концептуальные и методические основы</vt:lpstr>
      <vt:lpstr>СИСТЕМА СТАТИСТИЧЕСКИХ ПОКАЗАТЕЛЕЙ ХАРАКТЕРИЗУЮЩИХ ХОД ВЫПОЛНЕНИЯ МЕРОПРИЯТИЙ, ПРОВОДИМЫХ В РАМКАХ ДЕСЯТИЛЕТИЯ ДЕТСТВА</vt:lpstr>
      <vt:lpstr>Система статистических показателей, утвержденных распоряжением Правительства Российской Федерации от 6 ноября 2019 г. № 2631-р</vt:lpstr>
      <vt:lpstr>Источники информации</vt:lpstr>
      <vt:lpstr>Разделы системы показателей</vt:lpstr>
      <vt:lpstr>1 Демография детства</vt:lpstr>
      <vt:lpstr>Индексы детского благополучия </vt:lpstr>
      <vt:lpstr>Индекс объективного детского благополучия (ИДОБ) и Индекс субъективного детского благополучия (ИДСБ) для российских регионов</vt:lpstr>
      <vt:lpstr>Принципы построения индексов детского благополучия 1/2</vt:lpstr>
      <vt:lpstr>Принципы построения индексов детского благополучия 2/2</vt:lpstr>
      <vt:lpstr>Индекс объективного детского благополучия</vt:lpstr>
      <vt:lpstr>Индекс объективного детского благополучия</vt:lpstr>
      <vt:lpstr>Индекс объективного детского благополучия</vt:lpstr>
      <vt:lpstr>Индекс объективного детского благополучия</vt:lpstr>
      <vt:lpstr>Индекс объективного детского благополучия</vt:lpstr>
      <vt:lpstr>Презентация PowerPoint</vt:lpstr>
      <vt:lpstr>ИНДЕКС СУБЪЕКТИВНОГО ДЕТСКОГО БЛАГОПОЛУЧИЯ</vt:lpstr>
      <vt:lpstr>Перспективы</vt:lpstr>
      <vt:lpstr>Приложение: ИНДЕКС СУБЪЕКТИВНОГО ДЕТСКОГО БЛАГОПОЛУЧИЯ</vt:lpstr>
      <vt:lpstr>ИНДЕКС СУБЪЕКТИВНОГО ДЕТСКОГО БЛАГОПОЛУЧИЯ </vt:lpstr>
      <vt:lpstr>Индекс субъективного детского благополучия</vt:lpstr>
      <vt:lpstr>Индекс субъективного детского благополучия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ограничениях использования отдельных показателей при анализе положения детей и семей с детьми</dc:title>
  <dc:creator>Наталья Калмыкова</dc:creator>
  <cp:lastModifiedBy>Коновалова Элеонора Владимировна</cp:lastModifiedBy>
  <cp:revision>232</cp:revision>
  <dcterms:created xsi:type="dcterms:W3CDTF">2016-10-30T16:43:31Z</dcterms:created>
  <dcterms:modified xsi:type="dcterms:W3CDTF">2021-05-17T08:47:37Z</dcterms:modified>
</cp:coreProperties>
</file>