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7" r:id="rId2"/>
    <p:sldId id="286" r:id="rId3"/>
    <p:sldId id="335" r:id="rId4"/>
    <p:sldId id="355" r:id="rId5"/>
    <p:sldId id="354" r:id="rId6"/>
    <p:sldId id="358" r:id="rId7"/>
    <p:sldId id="359" r:id="rId8"/>
    <p:sldId id="360" r:id="rId9"/>
    <p:sldId id="361" r:id="rId10"/>
    <p:sldId id="362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2" userDrawn="1">
          <p15:clr>
            <a:srgbClr val="A4A3A4"/>
          </p15:clr>
        </p15:guide>
        <p15:guide id="4" pos="1277" userDrawn="1">
          <p15:clr>
            <a:srgbClr val="A4A3A4"/>
          </p15:clr>
        </p15:guide>
        <p15:guide id="6" pos="234" userDrawn="1">
          <p15:clr>
            <a:srgbClr val="A4A3A4"/>
          </p15:clr>
        </p15:guide>
        <p15:guide id="7" orient="horz" pos="39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1630"/>
    <a:srgbClr val="DA0000"/>
    <a:srgbClr val="E1002B"/>
    <a:srgbClr val="D0000A"/>
    <a:srgbClr val="FFD365"/>
    <a:srgbClr val="334286"/>
    <a:srgbClr val="FFC32E"/>
    <a:srgbClr val="E1D473"/>
    <a:srgbClr val="0062BA"/>
    <a:srgbClr val="FFA7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Темный стиль 1 —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96395" autoAdjust="0"/>
  </p:normalViewPr>
  <p:slideViewPr>
    <p:cSldViewPr snapToGrid="0" snapToObjects="1">
      <p:cViewPr>
        <p:scale>
          <a:sx n="81" d="100"/>
          <a:sy n="81" d="100"/>
        </p:scale>
        <p:origin x="-132" y="-834"/>
      </p:cViewPr>
      <p:guideLst>
        <p:guide orient="horz" pos="142"/>
        <p:guide orient="horz" pos="3906"/>
        <p:guide pos="1277"/>
        <p:guide pos="2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6ED47-C479-9645-8FB6-2E7F4DD2862E}" type="datetimeFigureOut">
              <a:rPr lang="ru-RU" smtClean="0"/>
              <a:t>22.03.2022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8EC475-6065-984E-8A7B-A4F90A032B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02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emf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сидит, дисплей, компьютер, ст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5DDD05CB-2E66-FE41-B90C-3BED6168EC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" t="6771" r="65" b="10382"/>
          <a:stretch/>
        </p:blipFill>
        <p:spPr>
          <a:xfrm>
            <a:off x="0" y="-1"/>
            <a:ext cx="12191999" cy="6863589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E226F7B9-62D5-2742-9B27-DE7A734B57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68927" y="1295163"/>
            <a:ext cx="838739" cy="98370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97C47BF-43EF-F942-8B55-90BCB0808BB2}"/>
              </a:ext>
            </a:extLst>
          </p:cNvPr>
          <p:cNvSpPr txBox="1"/>
          <p:nvPr userDrawn="1"/>
        </p:nvSpPr>
        <p:spPr>
          <a:xfrm>
            <a:off x="1807068" y="2404122"/>
            <a:ext cx="4381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ФЕДЕРАЛЬНАЯ СЛУЖБА</a:t>
            </a:r>
          </a:p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ГОСУДАРСТВЕННОЙ СТАТИСТИКИ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1AF1070-B945-8D4C-899C-993073D726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51486" y="3845860"/>
            <a:ext cx="4860814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lang="ru-RU" sz="1800" dirty="0" smtClean="0"/>
            </a:lvl2pPr>
            <a:lvl3pPr>
              <a:defRPr lang="ru-RU" sz="1800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marL="0" lvl="0"/>
            <a:r>
              <a:rPr lang="ru-RU" dirty="0"/>
              <a:t>Образец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xmlns="" id="{DD92C87E-2341-274B-BF52-A5D44F5B38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5" y="5527407"/>
            <a:ext cx="5565775" cy="4006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buNone/>
              <a:defRPr lang="ru-RU" smtClean="0">
                <a:solidFill>
                  <a:srgbClr val="C00000"/>
                </a:solidFill>
                <a:latin typeface="Arial"/>
                <a:cs typeface="Arial"/>
              </a:defRPr>
            </a:lvl1pPr>
            <a:lvl2pPr>
              <a:defRPr lang="ru-RU" sz="1800" smtClean="0"/>
            </a:lvl2pPr>
            <a:lvl3pPr>
              <a:defRPr lang="ru-RU" sz="1800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marL="12700" lvl="0">
              <a:spcBef>
                <a:spcPts val="100"/>
              </a:spcBef>
            </a:pPr>
            <a:r>
              <a:rPr lang="ru-RU" dirty="0"/>
              <a:t>Образец текста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C0E2B938-342D-8049-8714-0DBDEFB7B8E6}"/>
              </a:ext>
            </a:extLst>
          </p:cNvPr>
          <p:cNvGrpSpPr/>
          <p:nvPr userDrawn="1"/>
        </p:nvGrpSpPr>
        <p:grpSpPr>
          <a:xfrm>
            <a:off x="11456590" y="4641508"/>
            <a:ext cx="494109" cy="499100"/>
            <a:chOff x="9699205" y="5186438"/>
            <a:chExt cx="440055" cy="444500"/>
          </a:xfrm>
        </p:grpSpPr>
        <p:sp>
          <p:nvSpPr>
            <p:cNvPr id="35" name="object 16">
              <a:extLst>
                <a:ext uri="{FF2B5EF4-FFF2-40B4-BE49-F238E27FC236}">
                  <a16:creationId xmlns:a16="http://schemas.microsoft.com/office/drawing/2014/main" xmlns="" id="{C1AF891F-E358-354D-8AE1-626631524F42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7">
              <a:extLst>
                <a:ext uri="{FF2B5EF4-FFF2-40B4-BE49-F238E27FC236}">
                  <a16:creationId xmlns:a16="http://schemas.microsoft.com/office/drawing/2014/main" xmlns="" id="{3EAFB859-847C-C54D-A042-FD8F8AE9C64B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97573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в 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xmlns="" id="{6BCF7F52-C500-194A-8FDB-1C45B1890E62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Текст 17">
            <a:extLst>
              <a:ext uri="{FF2B5EF4-FFF2-40B4-BE49-F238E27FC236}">
                <a16:creationId xmlns:a16="http://schemas.microsoft.com/office/drawing/2014/main" xmlns="" id="{505DA8AD-1619-444D-90B9-AB4F90627F8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6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1000124" y="1687112"/>
            <a:ext cx="3362326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0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8335564" y="1687112"/>
            <a:ext cx="3362326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1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4668439" y="1687112"/>
            <a:ext cx="3362326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708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в ноутбук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2">
            <a:extLst>
              <a:ext uri="{FF2B5EF4-FFF2-40B4-BE49-F238E27FC236}">
                <a16:creationId xmlns:a16="http://schemas.microsoft.com/office/drawing/2014/main" xmlns="" id="{A32F654B-2BB9-1146-B60D-BED70D67F881}"/>
              </a:ext>
            </a:extLst>
          </p:cNvPr>
          <p:cNvSpPr/>
          <p:nvPr userDrawn="1"/>
        </p:nvSpPr>
        <p:spPr>
          <a:xfrm>
            <a:off x="0" y="1577061"/>
            <a:ext cx="8089900" cy="3878316"/>
          </a:xfrm>
          <a:prstGeom prst="rect">
            <a:avLst/>
          </a:prstGeom>
          <a:gradFill flip="none" rotWithShape="1"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2700000" scaled="1"/>
            <a:tileRect/>
          </a:gra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5B740BA1-D2FE-8242-869F-79EFEB1D24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252" t="5550" r="23733" b="2428"/>
          <a:stretch/>
        </p:blipFill>
        <p:spPr>
          <a:xfrm>
            <a:off x="5844746" y="843939"/>
            <a:ext cx="6347254" cy="4943819"/>
          </a:xfrm>
          <a:prstGeom prst="rect">
            <a:avLst/>
          </a:prstGeom>
        </p:spPr>
      </p:pic>
      <p:sp>
        <p:nvSpPr>
          <p:cNvPr id="4" name="Рисунок 3">
            <a:extLst>
              <a:ext uri="{FF2B5EF4-FFF2-40B4-BE49-F238E27FC236}">
                <a16:creationId xmlns:a16="http://schemas.microsoft.com/office/drawing/2014/main" xmlns="" id="{480833B5-F2B5-764F-89E3-8D464F7B36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95475" y="1155502"/>
            <a:ext cx="5296525" cy="397619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358566" y="1684750"/>
            <a:ext cx="5862352" cy="31880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5" name="object 7">
            <a:extLst>
              <a:ext uri="{FF2B5EF4-FFF2-40B4-BE49-F238E27FC236}">
                <a16:creationId xmlns:a16="http://schemas.microsoft.com/office/drawing/2014/main" xmlns="" id="{515B5E40-509C-674A-A0CE-A82644D303E5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6" name="Текст 17">
            <a:extLst>
              <a:ext uri="{FF2B5EF4-FFF2-40B4-BE49-F238E27FC236}">
                <a16:creationId xmlns:a16="http://schemas.microsoft.com/office/drawing/2014/main" xmlns="" id="{0C35332F-46F8-0546-995C-37C104CAD137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3227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1C1F4E9-1C6C-1B44-8008-50554A2853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803189"/>
            <a:ext cx="5931243" cy="5189624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6443882" y="1766887"/>
            <a:ext cx="5339662" cy="332422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6" name="object 7">
            <a:extLst>
              <a:ext uri="{FF2B5EF4-FFF2-40B4-BE49-F238E27FC236}">
                <a16:creationId xmlns:a16="http://schemas.microsoft.com/office/drawing/2014/main" xmlns="" id="{6C49A229-F120-BD44-8911-B70221A59A36}"/>
              </a:ext>
            </a:extLst>
          </p:cNvPr>
          <p:cNvSpPr/>
          <p:nvPr userDrawn="1"/>
        </p:nvSpPr>
        <p:spPr>
          <a:xfrm>
            <a:off x="0" y="1538807"/>
            <a:ext cx="259491" cy="371838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01125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и текст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1C1F4E9-1C6C-1B44-8008-50554A2853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2047" y="1289167"/>
            <a:ext cx="5506072" cy="42796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6443882" y="1289168"/>
            <a:ext cx="5339662" cy="427966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xmlns="" id="{C4CAAF58-D51D-2F45-BC38-B4EAB0CFADC2}"/>
              </a:ext>
            </a:extLst>
          </p:cNvPr>
          <p:cNvSpPr/>
          <p:nvPr userDrawn="1"/>
        </p:nvSpPr>
        <p:spPr>
          <a:xfrm>
            <a:off x="5671752" y="1289166"/>
            <a:ext cx="259491" cy="4279663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r>
              <a:rPr lang="ru-RU" dirty="0"/>
              <a:t> </a:t>
            </a:r>
            <a:endParaRPr dirty="0"/>
          </a:p>
        </p:txBody>
      </p:sp>
      <p:sp>
        <p:nvSpPr>
          <p:cNvPr id="18" name="object 7">
            <a:extLst>
              <a:ext uri="{FF2B5EF4-FFF2-40B4-BE49-F238E27FC236}">
                <a16:creationId xmlns:a16="http://schemas.microsoft.com/office/drawing/2014/main" xmlns="" id="{B780F91E-59E4-7E41-8159-0A9695B37680}"/>
              </a:ext>
            </a:extLst>
          </p:cNvPr>
          <p:cNvSpPr/>
          <p:nvPr userDrawn="1"/>
        </p:nvSpPr>
        <p:spPr>
          <a:xfrm>
            <a:off x="0" y="1289165"/>
            <a:ext cx="259491" cy="4279663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r>
              <a:rPr lang="ru-RU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46595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изображения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1C1F4E9-1C6C-1B44-8008-50554A2853D5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" y="867918"/>
            <a:ext cx="2484000" cy="2484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5745892" y="1569806"/>
            <a:ext cx="6037652" cy="3718387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xmlns="" id="{B9A9E15C-3FB6-A548-B181-7143DD44330D}"/>
              </a:ext>
            </a:extLst>
          </p:cNvPr>
          <p:cNvSpPr/>
          <p:nvPr userDrawn="1"/>
        </p:nvSpPr>
        <p:spPr>
          <a:xfrm>
            <a:off x="4997057" y="1569805"/>
            <a:ext cx="259491" cy="371838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Рисунок 2">
            <a:extLst>
              <a:ext uri="{FF2B5EF4-FFF2-40B4-BE49-F238E27FC236}">
                <a16:creationId xmlns:a16="http://schemas.microsoft.com/office/drawing/2014/main" xmlns="" id="{0ADFD737-0167-A84C-B53A-A3E2BDFC439C}"/>
              </a:ext>
            </a:extLst>
          </p:cNvPr>
          <p:cNvSpPr>
            <a:spLocks noGrp="1" noChangeAspect="1"/>
          </p:cNvSpPr>
          <p:nvPr userDrawn="1">
            <p:ph type="pic" sz="quarter" idx="13"/>
          </p:nvPr>
        </p:nvSpPr>
        <p:spPr>
          <a:xfrm>
            <a:off x="2497868" y="867918"/>
            <a:ext cx="2484000" cy="2484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8" name="Рисунок 2">
            <a:extLst>
              <a:ext uri="{FF2B5EF4-FFF2-40B4-BE49-F238E27FC236}">
                <a16:creationId xmlns:a16="http://schemas.microsoft.com/office/drawing/2014/main" xmlns="" id="{BA995731-197A-2943-ACA8-4659E7D0E367}"/>
              </a:ext>
            </a:extLst>
          </p:cNvPr>
          <p:cNvSpPr>
            <a:spLocks noGrp="1" noChangeAspect="1"/>
          </p:cNvSpPr>
          <p:nvPr userDrawn="1">
            <p:ph type="pic" sz="quarter" idx="14"/>
          </p:nvPr>
        </p:nvSpPr>
        <p:spPr>
          <a:xfrm>
            <a:off x="0" y="3362954"/>
            <a:ext cx="2484000" cy="2484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22" name="Рисунок 2">
            <a:extLst>
              <a:ext uri="{FF2B5EF4-FFF2-40B4-BE49-F238E27FC236}">
                <a16:creationId xmlns:a16="http://schemas.microsoft.com/office/drawing/2014/main" xmlns="" id="{095DDF4D-5A25-9F40-9557-8ED2090DC538}"/>
              </a:ext>
            </a:extLst>
          </p:cNvPr>
          <p:cNvSpPr>
            <a:spLocks noGrp="1" noChangeAspect="1"/>
          </p:cNvSpPr>
          <p:nvPr userDrawn="1">
            <p:ph type="pic" sz="quarter" idx="15"/>
          </p:nvPr>
        </p:nvSpPr>
        <p:spPr>
          <a:xfrm>
            <a:off x="2497868" y="3362954"/>
            <a:ext cx="2484000" cy="2484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173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 слайд под таблиц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xmlns="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Текст 17">
            <a:extLst>
              <a:ext uri="{FF2B5EF4-FFF2-40B4-BE49-F238E27FC236}">
                <a16:creationId xmlns:a16="http://schemas.microsoft.com/office/drawing/2014/main" xmlns="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91807365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xmlns="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Текст 17">
            <a:extLst>
              <a:ext uri="{FF2B5EF4-FFF2-40B4-BE49-F238E27FC236}">
                <a16:creationId xmlns:a16="http://schemas.microsoft.com/office/drawing/2014/main" xmlns="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447952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2">
            <a:extLst>
              <a:ext uri="{FF2B5EF4-FFF2-40B4-BE49-F238E27FC236}">
                <a16:creationId xmlns:a16="http://schemas.microsoft.com/office/drawing/2014/main" xmlns="" id="{0560CFF3-0F6B-EE47-8233-2752BA7C190C}"/>
              </a:ext>
            </a:extLst>
          </p:cNvPr>
          <p:cNvSpPr/>
          <p:nvPr userDrawn="1"/>
        </p:nvSpPr>
        <p:spPr>
          <a:xfrm>
            <a:off x="0" y="1705727"/>
            <a:ext cx="12192000" cy="4492997"/>
          </a:xfrm>
          <a:prstGeom prst="rect">
            <a:avLst/>
          </a:prstGeom>
          <a:gradFill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 dirty="0">
              <a:highlight>
                <a:srgbClr val="345074"/>
              </a:highlight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object 7">
            <a:extLst>
              <a:ext uri="{FF2B5EF4-FFF2-40B4-BE49-F238E27FC236}">
                <a16:creationId xmlns:a16="http://schemas.microsoft.com/office/drawing/2014/main" xmlns="" id="{2E9797C7-8447-7949-8633-B9C1F8C8B7D2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9" name="Текст 17">
            <a:extLst>
              <a:ext uri="{FF2B5EF4-FFF2-40B4-BE49-F238E27FC236}">
                <a16:creationId xmlns:a16="http://schemas.microsoft.com/office/drawing/2014/main" xmlns="" id="{65282F85-5E1C-A643-B6D1-764B9457ED35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04907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2">
            <a:extLst>
              <a:ext uri="{FF2B5EF4-FFF2-40B4-BE49-F238E27FC236}">
                <a16:creationId xmlns:a16="http://schemas.microsoft.com/office/drawing/2014/main" xmlns="" id="{FBDE76DB-A8FB-674B-86CB-3C735C2794DB}"/>
              </a:ext>
            </a:extLst>
          </p:cNvPr>
          <p:cNvSpPr/>
          <p:nvPr userDrawn="1"/>
        </p:nvSpPr>
        <p:spPr>
          <a:xfrm>
            <a:off x="0" y="1473035"/>
            <a:ext cx="12192000" cy="5384966"/>
          </a:xfrm>
          <a:prstGeom prst="rect">
            <a:avLst/>
          </a:prstGeom>
          <a:gradFill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 dirty="0">
              <a:highlight>
                <a:srgbClr val="345074"/>
              </a:highlight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6" name="object 7">
            <a:extLst>
              <a:ext uri="{FF2B5EF4-FFF2-40B4-BE49-F238E27FC236}">
                <a16:creationId xmlns:a16="http://schemas.microsoft.com/office/drawing/2014/main" xmlns="" id="{D6E06661-EB7F-9A4F-ABE0-E508C3AF0496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7" name="Текст 17">
            <a:extLst>
              <a:ext uri="{FF2B5EF4-FFF2-40B4-BE49-F238E27FC236}">
                <a16:creationId xmlns:a16="http://schemas.microsoft.com/office/drawing/2014/main" xmlns="" id="{BA39ABDA-F5E8-8E4A-9F54-A6F49EE67CC1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8594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6F2A08B-66B9-5F42-9C20-4975C2E6BB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9" r="23284"/>
          <a:stretch/>
        </p:blipFill>
        <p:spPr>
          <a:xfrm>
            <a:off x="12699" y="-1"/>
            <a:ext cx="5532724" cy="6848977"/>
          </a:xfrm>
          <a:prstGeom prst="rect">
            <a:avLst/>
          </a:prstGeom>
        </p:spPr>
      </p:pic>
      <p:sp>
        <p:nvSpPr>
          <p:cNvPr id="12" name="object 6">
            <a:extLst>
              <a:ext uri="{FF2B5EF4-FFF2-40B4-BE49-F238E27FC236}">
                <a16:creationId xmlns:a16="http://schemas.microsoft.com/office/drawing/2014/main" xmlns="" id="{01840757-1A8F-8940-BE11-7CD26EE44EBD}"/>
              </a:ext>
            </a:extLst>
          </p:cNvPr>
          <p:cNvSpPr/>
          <p:nvPr userDrawn="1"/>
        </p:nvSpPr>
        <p:spPr>
          <a:xfrm>
            <a:off x="0" y="4380"/>
            <a:ext cx="5532724" cy="6853620"/>
          </a:xfrm>
          <a:prstGeom prst="rect">
            <a:avLst/>
          </a:prstGeom>
          <a:gradFill>
            <a:gsLst>
              <a:gs pos="3000">
                <a:schemeClr val="tx2">
                  <a:lumMod val="75000"/>
                  <a:alpha val="57000"/>
                </a:schemeClr>
              </a:gs>
              <a:gs pos="100000">
                <a:schemeClr val="tx2">
                  <a:lumMod val="50000"/>
                  <a:alpha val="48000"/>
                </a:schemeClr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xmlns="" id="{4F1E6446-080F-6744-BA0A-A2185B987FC3}"/>
              </a:ext>
            </a:extLst>
          </p:cNvPr>
          <p:cNvSpPr/>
          <p:nvPr userDrawn="1"/>
        </p:nvSpPr>
        <p:spPr>
          <a:xfrm>
            <a:off x="-395" y="9023"/>
            <a:ext cx="5545817" cy="1299364"/>
          </a:xfrm>
          <a:prstGeom prst="rect">
            <a:avLst/>
          </a:prstGeom>
          <a:blipFill dpi="0" rotWithShape="1">
            <a:blip r:embed="rId3" cstate="print">
              <a:alphaModFix amt="5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object 3">
            <a:extLst>
              <a:ext uri="{FF2B5EF4-FFF2-40B4-BE49-F238E27FC236}">
                <a16:creationId xmlns:a16="http://schemas.microsoft.com/office/drawing/2014/main" xmlns="" id="{FF746D93-968B-0A4F-9742-5AFBFB36E8A1}"/>
              </a:ext>
            </a:extLst>
          </p:cNvPr>
          <p:cNvSpPr/>
          <p:nvPr userDrawn="1"/>
        </p:nvSpPr>
        <p:spPr>
          <a:xfrm>
            <a:off x="12698" y="5558636"/>
            <a:ext cx="5532724" cy="1299364"/>
          </a:xfrm>
          <a:prstGeom prst="rect">
            <a:avLst/>
          </a:prstGeom>
          <a:blipFill dpi="0" rotWithShape="1">
            <a:blip r:embed="rId3" cstate="print">
              <a:alphaModFix amt="39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A8F43CCF-0C8C-B749-9C98-DED4A3D4F3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4964DB4B-B7EC-3D47-A179-1426679A7A13}"/>
              </a:ext>
            </a:extLst>
          </p:cNvPr>
          <p:cNvGrpSpPr/>
          <p:nvPr userDrawn="1"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5" name="object 16">
              <a:extLst>
                <a:ext uri="{FF2B5EF4-FFF2-40B4-BE49-F238E27FC236}">
                  <a16:creationId xmlns:a16="http://schemas.microsoft.com/office/drawing/2014/main" xmlns="" id="{9E747D6A-7EA4-7342-BF64-4108572BCA2F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17">
              <a:extLst>
                <a:ext uri="{FF2B5EF4-FFF2-40B4-BE49-F238E27FC236}">
                  <a16:creationId xmlns:a16="http://schemas.microsoft.com/office/drawing/2014/main" xmlns="" id="{2FD602E7-D3D4-E74F-A1CD-F4B66EB3A131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7">
            <a:extLst>
              <a:ext uri="{FF2B5EF4-FFF2-40B4-BE49-F238E27FC236}">
                <a16:creationId xmlns:a16="http://schemas.microsoft.com/office/drawing/2014/main" xmlns="" id="{779541B8-14F7-6144-BB99-31217AC29512}"/>
              </a:ext>
            </a:extLst>
          </p:cNvPr>
          <p:cNvSpPr/>
          <p:nvPr userDrawn="1"/>
        </p:nvSpPr>
        <p:spPr>
          <a:xfrm>
            <a:off x="5087275" y="1308387"/>
            <a:ext cx="459073" cy="4250249"/>
          </a:xfrm>
          <a:custGeom>
            <a:avLst/>
            <a:gdLst/>
            <a:ahLst/>
            <a:cxnLst/>
            <a:rect l="l" t="t" r="r" b="b"/>
            <a:pathLst>
              <a:path w="405764" h="3338195">
                <a:moveTo>
                  <a:pt x="405536" y="3337890"/>
                </a:moveTo>
                <a:lnTo>
                  <a:pt x="0" y="3337890"/>
                </a:lnTo>
                <a:lnTo>
                  <a:pt x="0" y="0"/>
                </a:lnTo>
                <a:lnTo>
                  <a:pt x="405536" y="0"/>
                </a:lnTo>
                <a:lnTo>
                  <a:pt x="405536" y="3337890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10EB0EF1-D970-7241-BD5D-AE63BD22BB7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51875" y="105218"/>
            <a:ext cx="917338" cy="107589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C777D55F-3E95-904E-BFBB-D0759B65BA24}"/>
              </a:ext>
            </a:extLst>
          </p:cNvPr>
          <p:cNvSpPr txBox="1"/>
          <p:nvPr userDrawn="1"/>
        </p:nvSpPr>
        <p:spPr>
          <a:xfrm>
            <a:off x="1741233" y="457347"/>
            <a:ext cx="3831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ФЕДЕРАЛЬНАЯ СЛУЖБА</a:t>
            </a:r>
          </a:p>
          <a:p>
            <a:pPr>
              <a:lnSpc>
                <a:spcPct val="100000"/>
              </a:lnSpc>
            </a:pP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ГОСУДАРСТВЕННОЙ СТАТИСТИКИ</a:t>
            </a:r>
          </a:p>
        </p:txBody>
      </p:sp>
      <p:sp>
        <p:nvSpPr>
          <p:cNvPr id="25" name="Текст 24">
            <a:extLst>
              <a:ext uri="{FF2B5EF4-FFF2-40B4-BE49-F238E27FC236}">
                <a16:creationId xmlns:a16="http://schemas.microsoft.com/office/drawing/2014/main" xmlns="" id="{2A1C713C-8FE8-6D4A-9875-A226598F0C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90600" y="1400375"/>
            <a:ext cx="3937000" cy="3987800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4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9728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главление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6"/>
          <p:cNvSpPr/>
          <p:nvPr userDrawn="1"/>
        </p:nvSpPr>
        <p:spPr>
          <a:xfrm>
            <a:off x="4964" y="5137"/>
            <a:ext cx="5557600" cy="6845833"/>
          </a:xfrm>
          <a:prstGeom prst="rect">
            <a:avLst/>
          </a:prstGeom>
          <a:gradFill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 sz="2111"/>
          </a:p>
        </p:txBody>
      </p:sp>
      <p:sp>
        <p:nvSpPr>
          <p:cNvPr id="15" name="object 7"/>
          <p:cNvSpPr/>
          <p:nvPr userDrawn="1"/>
        </p:nvSpPr>
        <p:spPr>
          <a:xfrm>
            <a:off x="5086749" y="1410097"/>
            <a:ext cx="475816" cy="4035914"/>
          </a:xfrm>
          <a:custGeom>
            <a:avLst/>
            <a:gdLst/>
            <a:ahLst/>
            <a:cxnLst/>
            <a:rect l="l" t="t" r="r" b="b"/>
            <a:pathLst>
              <a:path w="405764" h="3338195">
                <a:moveTo>
                  <a:pt x="405536" y="3337890"/>
                </a:moveTo>
                <a:lnTo>
                  <a:pt x="0" y="3337890"/>
                </a:lnTo>
                <a:lnTo>
                  <a:pt x="0" y="0"/>
                </a:lnTo>
                <a:lnTo>
                  <a:pt x="405536" y="0"/>
                </a:lnTo>
                <a:lnTo>
                  <a:pt x="405536" y="3337890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sz="2111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A8F43CCF-0C8C-B749-9C98-DED4A3D4F3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Текст 24">
            <a:extLst>
              <a:ext uri="{FF2B5EF4-FFF2-40B4-BE49-F238E27FC236}">
                <a16:creationId xmlns:a16="http://schemas.microsoft.com/office/drawing/2014/main" xmlns="" id="{2A1C713C-8FE8-6D4A-9875-A226598F0C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90600" y="1400375"/>
            <a:ext cx="3937000" cy="3987800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4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ru-RU" dirty="0"/>
          </a:p>
        </p:txBody>
      </p:sp>
      <p:grpSp>
        <p:nvGrpSpPr>
          <p:cNvPr id="2" name="Группа 1"/>
          <p:cNvGrpSpPr/>
          <p:nvPr userDrawn="1"/>
        </p:nvGrpSpPr>
        <p:grpSpPr>
          <a:xfrm>
            <a:off x="11697890" y="5699624"/>
            <a:ext cx="494109" cy="499100"/>
            <a:chOff x="11697890" y="5699624"/>
            <a:chExt cx="494109" cy="499100"/>
          </a:xfrm>
        </p:grpSpPr>
        <p:sp>
          <p:nvSpPr>
            <p:cNvPr id="24" name="object 16">
              <a:extLst>
                <a:ext uri="{FF2B5EF4-FFF2-40B4-BE49-F238E27FC236}">
                  <a16:creationId xmlns:a16="http://schemas.microsoft.com/office/drawing/2014/main" xmlns="" id="{9E747D6A-7EA4-7342-BF64-4108572BCA2F}"/>
                </a:ext>
              </a:extLst>
            </p:cNvPr>
            <p:cNvSpPr/>
            <p:nvPr/>
          </p:nvSpPr>
          <p:spPr>
            <a:xfrm>
              <a:off x="11697890" y="5699624"/>
              <a:ext cx="494109" cy="4991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17">
              <a:extLst>
                <a:ext uri="{FF2B5EF4-FFF2-40B4-BE49-F238E27FC236}">
                  <a16:creationId xmlns:a16="http://schemas.microsoft.com/office/drawing/2014/main" xmlns="" id="{2FD602E7-D3D4-E74F-A1CD-F4B66EB3A131}"/>
                </a:ext>
              </a:extLst>
            </p:cNvPr>
            <p:cNvSpPr/>
            <p:nvPr/>
          </p:nvSpPr>
          <p:spPr>
            <a:xfrm>
              <a:off x="11877612" y="5818578"/>
              <a:ext cx="153579" cy="28849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078896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тбивоч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k object 16">
            <a:extLst>
              <a:ext uri="{FF2B5EF4-FFF2-40B4-BE49-F238E27FC236}">
                <a16:creationId xmlns:a16="http://schemas.microsoft.com/office/drawing/2014/main" xmlns="" id="{D8863855-8BDF-4E45-809B-F11F7FD06B41}"/>
              </a:ext>
            </a:extLst>
          </p:cNvPr>
          <p:cNvSpPr/>
          <p:nvPr userDrawn="1"/>
        </p:nvSpPr>
        <p:spPr>
          <a:xfrm>
            <a:off x="-1" y="1894302"/>
            <a:ext cx="7035799" cy="3069396"/>
          </a:xfrm>
          <a:prstGeom prst="rect">
            <a:avLst/>
          </a:prstGeom>
          <a:gradFill flip="none" rotWithShape="1"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16200000" scaled="1"/>
            <a:tileRect/>
          </a:gra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Рисунок 4" descr="Изображение выглядит как внутренний, потолок, окно, ст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DBF9D9E1-A88A-4140-990C-66A04C293C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2" b="3491"/>
          <a:stretch/>
        </p:blipFill>
        <p:spPr>
          <a:xfrm>
            <a:off x="497237" y="779143"/>
            <a:ext cx="6084007" cy="5001525"/>
          </a:xfrm>
          <a:prstGeom prst="rect">
            <a:avLst/>
          </a:prstGeom>
        </p:spPr>
      </p:pic>
      <p:sp>
        <p:nvSpPr>
          <p:cNvPr id="6" name="object 3">
            <a:extLst>
              <a:ext uri="{FF2B5EF4-FFF2-40B4-BE49-F238E27FC236}">
                <a16:creationId xmlns:a16="http://schemas.microsoft.com/office/drawing/2014/main" xmlns="" id="{4DC73FA9-CFCC-4349-9EBF-D22E76F9EBCE}"/>
              </a:ext>
            </a:extLst>
          </p:cNvPr>
          <p:cNvSpPr/>
          <p:nvPr userDrawn="1"/>
        </p:nvSpPr>
        <p:spPr>
          <a:xfrm>
            <a:off x="497236" y="777912"/>
            <a:ext cx="6084007" cy="5001525"/>
          </a:xfrm>
          <a:prstGeom prst="rect">
            <a:avLst/>
          </a:prstGeom>
          <a:solidFill>
            <a:srgbClr val="0051B2">
              <a:alpha val="44000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FD3DD10-149B-3C4C-814A-672DF381517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9871" y="3493453"/>
            <a:ext cx="5611369" cy="2340163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191EFDB1-31C8-A24D-B7A0-047D82885C57}"/>
              </a:ext>
            </a:extLst>
          </p:cNvPr>
          <p:cNvCxnSpPr>
            <a:cxnSpLocks/>
          </p:cNvCxnSpPr>
          <p:nvPr userDrawn="1"/>
        </p:nvCxnSpPr>
        <p:spPr>
          <a:xfrm>
            <a:off x="832990" y="839824"/>
            <a:ext cx="0" cy="4993792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9C8250D7-700B-E84D-8FE4-305D47C9E91B}"/>
              </a:ext>
            </a:extLst>
          </p:cNvPr>
          <p:cNvCxnSpPr>
            <a:cxnSpLocks/>
          </p:cNvCxnSpPr>
          <p:nvPr userDrawn="1"/>
        </p:nvCxnSpPr>
        <p:spPr>
          <a:xfrm>
            <a:off x="4429192" y="777912"/>
            <a:ext cx="0" cy="270361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7E7D69D9-1F8F-FA49-A200-B39D17A9DE68}"/>
              </a:ext>
            </a:extLst>
          </p:cNvPr>
          <p:cNvCxnSpPr>
            <a:cxnSpLocks/>
          </p:cNvCxnSpPr>
          <p:nvPr userDrawn="1"/>
        </p:nvCxnSpPr>
        <p:spPr>
          <a:xfrm>
            <a:off x="2251618" y="2244553"/>
            <a:ext cx="0" cy="124890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C58F501F-69CE-BA47-A198-563B3F244258}"/>
              </a:ext>
            </a:extLst>
          </p:cNvPr>
          <p:cNvSpPr/>
          <p:nvPr userDrawn="1"/>
        </p:nvSpPr>
        <p:spPr>
          <a:xfrm>
            <a:off x="753018" y="4896194"/>
            <a:ext cx="170334" cy="173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xmlns="" id="{B797CEC3-3C0E-BF40-A6EC-9734EEE77799}"/>
              </a:ext>
            </a:extLst>
          </p:cNvPr>
          <p:cNvSpPr/>
          <p:nvPr userDrawn="1"/>
        </p:nvSpPr>
        <p:spPr>
          <a:xfrm>
            <a:off x="2162718" y="3422994"/>
            <a:ext cx="170334" cy="173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xmlns="" id="{84B4724E-B60A-954B-8A4E-FA9A7CE72886}"/>
              </a:ext>
            </a:extLst>
          </p:cNvPr>
          <p:cNvSpPr/>
          <p:nvPr userDrawn="1"/>
        </p:nvSpPr>
        <p:spPr>
          <a:xfrm>
            <a:off x="4347118" y="692494"/>
            <a:ext cx="170334" cy="173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Текст 25">
            <a:extLst>
              <a:ext uri="{FF2B5EF4-FFF2-40B4-BE49-F238E27FC236}">
                <a16:creationId xmlns:a16="http://schemas.microsoft.com/office/drawing/2014/main" xmlns="" id="{041657FF-1B3C-C242-ADB0-148F6CA9EF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91579" y="1801607"/>
            <a:ext cx="4272892" cy="3070225"/>
          </a:xfrm>
          <a:prstGeom prst="rect">
            <a:avLst/>
          </a:prstGeom>
        </p:spPr>
        <p:txBody>
          <a:bodyPr anchor="ctr" anchorCtr="0"/>
          <a:lstStyle>
            <a:lvl1pPr marL="0" indent="0">
              <a:lnSpc>
                <a:spcPts val="5200"/>
              </a:lnSpc>
              <a:buNone/>
              <a:defRPr sz="5000">
                <a:solidFill>
                  <a:srgbClr val="E100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object 16">
            <a:extLst>
              <a:ext uri="{FF2B5EF4-FFF2-40B4-BE49-F238E27FC236}">
                <a16:creationId xmlns:a16="http://schemas.microsoft.com/office/drawing/2014/main" xmlns="" id="{60D482BB-06C7-7D43-A4B6-067B00C7448E}"/>
              </a:ext>
            </a:extLst>
          </p:cNvPr>
          <p:cNvSpPr/>
          <p:nvPr/>
        </p:nvSpPr>
        <p:spPr>
          <a:xfrm>
            <a:off x="7291579" y="5280337"/>
            <a:ext cx="494109" cy="499100"/>
          </a:xfrm>
          <a:custGeom>
            <a:avLst/>
            <a:gdLst/>
            <a:ahLst/>
            <a:cxnLst/>
            <a:rect l="l" t="t" r="r" b="b"/>
            <a:pathLst>
              <a:path w="440054" h="444500">
                <a:moveTo>
                  <a:pt x="0" y="0"/>
                </a:moveTo>
                <a:lnTo>
                  <a:pt x="439940" y="0"/>
                </a:lnTo>
                <a:lnTo>
                  <a:pt x="439940" y="444118"/>
                </a:lnTo>
                <a:lnTo>
                  <a:pt x="0" y="444118"/>
                </a:lnTo>
                <a:lnTo>
                  <a:pt x="0" y="0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7">
            <a:extLst>
              <a:ext uri="{FF2B5EF4-FFF2-40B4-BE49-F238E27FC236}">
                <a16:creationId xmlns:a16="http://schemas.microsoft.com/office/drawing/2014/main" xmlns="" id="{DDF917D5-710B-2741-B703-C610905EA05E}"/>
              </a:ext>
            </a:extLst>
          </p:cNvPr>
          <p:cNvSpPr/>
          <p:nvPr/>
        </p:nvSpPr>
        <p:spPr>
          <a:xfrm>
            <a:off x="7471301" y="5399291"/>
            <a:ext cx="153579" cy="2884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0817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тбивочный слайд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Изображение выглядит как внутренний, сталь, сидит, большой&#10;&#10;Автоматически созданное описание">
            <a:extLst>
              <a:ext uri="{FF2B5EF4-FFF2-40B4-BE49-F238E27FC236}">
                <a16:creationId xmlns:a16="http://schemas.microsoft.com/office/drawing/2014/main" xmlns="" id="{59921AD6-BEED-C345-94DF-5CEF17415C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" r="-65" b="17728"/>
          <a:stretch/>
        </p:blipFill>
        <p:spPr>
          <a:xfrm>
            <a:off x="1" y="9644"/>
            <a:ext cx="12191999" cy="6863589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D43F7883-713A-5147-9DF0-FE09901D61FC}"/>
              </a:ext>
            </a:extLst>
          </p:cNvPr>
          <p:cNvSpPr/>
          <p:nvPr userDrawn="1"/>
        </p:nvSpPr>
        <p:spPr>
          <a:xfrm>
            <a:off x="0" y="-1"/>
            <a:ext cx="12192000" cy="6882878"/>
          </a:xfrm>
          <a:prstGeom prst="rect">
            <a:avLst/>
          </a:prstGeom>
          <a:solidFill>
            <a:srgbClr val="0051B2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25400"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17" name="Полилиния 16">
            <a:extLst>
              <a:ext uri="{FF2B5EF4-FFF2-40B4-BE49-F238E27FC236}">
                <a16:creationId xmlns:a16="http://schemas.microsoft.com/office/drawing/2014/main" xmlns="" id="{27816AD4-2F7A-1A4B-81F5-AB004BF47F0F}"/>
              </a:ext>
            </a:extLst>
          </p:cNvPr>
          <p:cNvSpPr/>
          <p:nvPr userDrawn="1"/>
        </p:nvSpPr>
        <p:spPr>
          <a:xfrm>
            <a:off x="159532" y="1777703"/>
            <a:ext cx="3573395" cy="2497487"/>
          </a:xfrm>
          <a:custGeom>
            <a:avLst/>
            <a:gdLst>
              <a:gd name="connsiteX0" fmla="*/ 0 w 1149350"/>
              <a:gd name="connsiteY0" fmla="*/ 0 h 1035050"/>
              <a:gd name="connsiteX1" fmla="*/ 1041400 w 1149350"/>
              <a:gd name="connsiteY1" fmla="*/ 977900 h 1035050"/>
              <a:gd name="connsiteX2" fmla="*/ 1149350 w 1149350"/>
              <a:gd name="connsiteY2" fmla="*/ 1035050 h 1035050"/>
              <a:gd name="connsiteX0" fmla="*/ 0 w 1149350"/>
              <a:gd name="connsiteY0" fmla="*/ 0 h 1035050"/>
              <a:gd name="connsiteX1" fmla="*/ 1041400 w 1149350"/>
              <a:gd name="connsiteY1" fmla="*/ 977900 h 1035050"/>
              <a:gd name="connsiteX2" fmla="*/ 1149350 w 1149350"/>
              <a:gd name="connsiteY2" fmla="*/ 1035050 h 1035050"/>
              <a:gd name="connsiteX0" fmla="*/ 0 w 1149350"/>
              <a:gd name="connsiteY0" fmla="*/ 0 h 1035050"/>
              <a:gd name="connsiteX1" fmla="*/ 1041400 w 1149350"/>
              <a:gd name="connsiteY1" fmla="*/ 977900 h 1035050"/>
              <a:gd name="connsiteX2" fmla="*/ 1149350 w 1149350"/>
              <a:gd name="connsiteY2" fmla="*/ 1035050 h 1035050"/>
              <a:gd name="connsiteX0" fmla="*/ 0 w 1166570"/>
              <a:gd name="connsiteY0" fmla="*/ 0 h 1059877"/>
              <a:gd name="connsiteX1" fmla="*/ 1041400 w 1166570"/>
              <a:gd name="connsiteY1" fmla="*/ 977900 h 1059877"/>
              <a:gd name="connsiteX2" fmla="*/ 1147797 w 1166570"/>
              <a:gd name="connsiteY2" fmla="*/ 1004469 h 1059877"/>
              <a:gd name="connsiteX0" fmla="*/ 0 w 1210622"/>
              <a:gd name="connsiteY0" fmla="*/ 0 h 1014511"/>
              <a:gd name="connsiteX1" fmla="*/ 1041400 w 1210622"/>
              <a:gd name="connsiteY1" fmla="*/ 977900 h 1014511"/>
              <a:gd name="connsiteX2" fmla="*/ 1208391 w 1210622"/>
              <a:gd name="connsiteY2" fmla="*/ 822778 h 1014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0622" h="1014511">
                <a:moveTo>
                  <a:pt x="0" y="0"/>
                </a:moveTo>
                <a:cubicBezTo>
                  <a:pt x="334509" y="425357"/>
                  <a:pt x="840002" y="840770"/>
                  <a:pt x="1041400" y="977900"/>
                </a:cubicBezTo>
                <a:cubicBezTo>
                  <a:pt x="1242799" y="1115030"/>
                  <a:pt x="1208391" y="822778"/>
                  <a:pt x="1208391" y="822778"/>
                </a:cubicBezTo>
              </a:path>
            </a:pathLst>
          </a:custGeom>
          <a:noFill/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5400"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39383B72-B490-E848-B1D5-D41FF1EA31E0}"/>
              </a:ext>
            </a:extLst>
          </p:cNvPr>
          <p:cNvSpPr/>
          <p:nvPr userDrawn="1"/>
        </p:nvSpPr>
        <p:spPr>
          <a:xfrm>
            <a:off x="2596056" y="4146622"/>
            <a:ext cx="6096000" cy="702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indent="158115" algn="ctr">
              <a:lnSpc>
                <a:spcPct val="114799"/>
              </a:lnSpc>
              <a:spcBef>
                <a:spcPts val="100"/>
              </a:spcBef>
            </a:pPr>
            <a:r>
              <a:rPr lang="ru-RU" dirty="0">
                <a:solidFill>
                  <a:srgbClr val="FFFFFF"/>
                </a:solidFill>
                <a:latin typeface="Arial"/>
                <a:cs typeface="Arial"/>
              </a:rPr>
              <a:t>ОБЩЕСИ</a:t>
            </a:r>
            <a:r>
              <a:rPr lang="ru-RU" spc="-45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lang="ru-RU" dirty="0">
                <a:solidFill>
                  <a:srgbClr val="FFFFFF"/>
                </a:solidFill>
                <a:latin typeface="Arial"/>
                <a:cs typeface="Arial"/>
              </a:rPr>
              <a:t>ТЕМНЫЕ</a:t>
            </a:r>
            <a:br>
              <a:rPr lang="ru-RU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ru-RU" spc="-10" dirty="0">
                <a:solidFill>
                  <a:srgbClr val="FFFFFF"/>
                </a:solidFill>
                <a:latin typeface="Arial"/>
                <a:cs typeface="Arial"/>
              </a:rPr>
              <a:t>ВЫВОДЫ</a:t>
            </a:r>
            <a:endParaRPr lang="ru-RU" dirty="0">
              <a:latin typeface="Arial"/>
              <a:cs typeface="Arial"/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xmlns="" id="{8FF6D7FD-8288-3843-B63E-027C7449309A}"/>
              </a:ext>
            </a:extLst>
          </p:cNvPr>
          <p:cNvCxnSpPr>
            <a:cxnSpLocks/>
          </p:cNvCxnSpPr>
          <p:nvPr userDrawn="1"/>
        </p:nvCxnSpPr>
        <p:spPr>
          <a:xfrm>
            <a:off x="2625880" y="388471"/>
            <a:ext cx="914100" cy="181348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ject 3">
            <a:extLst>
              <a:ext uri="{FF2B5EF4-FFF2-40B4-BE49-F238E27FC236}">
                <a16:creationId xmlns:a16="http://schemas.microsoft.com/office/drawing/2014/main" xmlns="" id="{08AFF63D-7402-AE48-BC81-B45339A276A5}"/>
              </a:ext>
            </a:extLst>
          </p:cNvPr>
          <p:cNvSpPr/>
          <p:nvPr userDrawn="1"/>
        </p:nvSpPr>
        <p:spPr>
          <a:xfrm>
            <a:off x="3459152" y="9022"/>
            <a:ext cx="5273696" cy="68738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7" name="object 7">
            <a:extLst>
              <a:ext uri="{FF2B5EF4-FFF2-40B4-BE49-F238E27FC236}">
                <a16:creationId xmlns:a16="http://schemas.microsoft.com/office/drawing/2014/main" xmlns="" id="{C083EA45-9922-BB44-BCEE-4B899446618B}"/>
              </a:ext>
            </a:extLst>
          </p:cNvPr>
          <p:cNvSpPr/>
          <p:nvPr userDrawn="1"/>
        </p:nvSpPr>
        <p:spPr>
          <a:xfrm>
            <a:off x="3459151" y="5855917"/>
            <a:ext cx="5273698" cy="1035983"/>
          </a:xfrm>
          <a:custGeom>
            <a:avLst/>
            <a:gdLst/>
            <a:ahLst/>
            <a:cxnLst/>
            <a:rect l="l" t="t" r="r" b="b"/>
            <a:pathLst>
              <a:path w="4334509" h="798829">
                <a:moveTo>
                  <a:pt x="4334027" y="798207"/>
                </a:moveTo>
                <a:lnTo>
                  <a:pt x="0" y="798207"/>
                </a:lnTo>
                <a:lnTo>
                  <a:pt x="0" y="0"/>
                </a:lnTo>
                <a:lnTo>
                  <a:pt x="4334027" y="0"/>
                </a:lnTo>
                <a:lnTo>
                  <a:pt x="4334027" y="798207"/>
                </a:lnTo>
                <a:close/>
              </a:path>
            </a:pathLst>
          </a:custGeom>
          <a:solidFill>
            <a:srgbClr val="000000">
              <a:alpha val="119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xmlns="" id="{1E08F11E-8EEB-1D44-AD0C-51B95556E29A}"/>
              </a:ext>
            </a:extLst>
          </p:cNvPr>
          <p:cNvCxnSpPr>
            <a:cxnSpLocks/>
          </p:cNvCxnSpPr>
          <p:nvPr userDrawn="1"/>
        </p:nvCxnSpPr>
        <p:spPr>
          <a:xfrm>
            <a:off x="3498847" y="5855917"/>
            <a:ext cx="8640478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Овал 37">
            <a:extLst>
              <a:ext uri="{FF2B5EF4-FFF2-40B4-BE49-F238E27FC236}">
                <a16:creationId xmlns:a16="http://schemas.microsoft.com/office/drawing/2014/main" xmlns="" id="{B26E0C0E-E435-EF4C-B6F6-E5A05B9C2D21}"/>
              </a:ext>
            </a:extLst>
          </p:cNvPr>
          <p:cNvSpPr/>
          <p:nvPr userDrawn="1"/>
        </p:nvSpPr>
        <p:spPr>
          <a:xfrm>
            <a:off x="3344736" y="5745268"/>
            <a:ext cx="224091" cy="2163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xmlns="" id="{7352D735-099C-744C-96AC-5B86CFEC2848}"/>
              </a:ext>
            </a:extLst>
          </p:cNvPr>
          <p:cNvCxnSpPr>
            <a:cxnSpLocks/>
          </p:cNvCxnSpPr>
          <p:nvPr userDrawn="1"/>
        </p:nvCxnSpPr>
        <p:spPr>
          <a:xfrm>
            <a:off x="3459152" y="9022"/>
            <a:ext cx="0" cy="6848978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5629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главление без нумерац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24">
            <a:extLst>
              <a:ext uri="{FF2B5EF4-FFF2-40B4-BE49-F238E27FC236}">
                <a16:creationId xmlns:a16="http://schemas.microsoft.com/office/drawing/2014/main" xmlns="" id="{2A1C713C-8FE8-6D4A-9875-A226598F0C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4593" y="1742156"/>
            <a:ext cx="4510332" cy="3373689"/>
          </a:xfrm>
          <a:prstGeom prst="rect">
            <a:avLst/>
          </a:prstGeom>
        </p:spPr>
        <p:txBody>
          <a:bodyPr lIns="0" tIns="0" anchor="ctr" anchorCtr="0"/>
          <a:lstStyle>
            <a:lvl1pPr marL="12700" marR="5080" indent="0" algn="l" defTabSz="914400" rtl="0" eaLnBrk="1" latinLnBrk="0" hangingPunct="1">
              <a:spcBef>
                <a:spcPts val="905"/>
              </a:spcBef>
              <a:buNone/>
              <a:defRPr lang="ru-RU" sz="4800" kern="1200" spc="-25" dirty="0">
                <a:solidFill>
                  <a:srgbClr val="999999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endParaRPr lang="ru-RU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xmlns="" id="{57BA722A-E58D-664F-9B1F-48BC983F82E0}"/>
              </a:ext>
            </a:extLst>
          </p:cNvPr>
          <p:cNvSpPr/>
          <p:nvPr userDrawn="1"/>
        </p:nvSpPr>
        <p:spPr>
          <a:xfrm>
            <a:off x="0" y="1742156"/>
            <a:ext cx="405130" cy="3373689"/>
          </a:xfrm>
          <a:custGeom>
            <a:avLst/>
            <a:gdLst/>
            <a:ahLst/>
            <a:cxnLst/>
            <a:rect l="l" t="t" r="r" b="b"/>
            <a:pathLst>
              <a:path w="405130" h="2159635">
                <a:moveTo>
                  <a:pt x="404825" y="2159050"/>
                </a:moveTo>
                <a:lnTo>
                  <a:pt x="0" y="2159050"/>
                </a:lnTo>
                <a:lnTo>
                  <a:pt x="0" y="0"/>
                </a:lnTo>
                <a:lnTo>
                  <a:pt x="404825" y="0"/>
                </a:lnTo>
                <a:lnTo>
                  <a:pt x="404825" y="2159050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xmlns="" id="{3AB69561-8020-AB4B-A6D9-CC282A28B422}"/>
              </a:ext>
            </a:extLst>
          </p:cNvPr>
          <p:cNvSpPr/>
          <p:nvPr userDrawn="1"/>
        </p:nvSpPr>
        <p:spPr>
          <a:xfrm>
            <a:off x="6235700" y="-1"/>
            <a:ext cx="1094663" cy="6858000"/>
          </a:xfrm>
          <a:prstGeom prst="rect">
            <a:avLst/>
          </a:prstGeom>
          <a:gradFill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6">
            <a:extLst>
              <a:ext uri="{FF2B5EF4-FFF2-40B4-BE49-F238E27FC236}">
                <a16:creationId xmlns:a16="http://schemas.microsoft.com/office/drawing/2014/main" xmlns="" id="{00D0B8EF-F7C1-F24A-B60A-5A84B8C63C08}"/>
              </a:ext>
            </a:extLst>
          </p:cNvPr>
          <p:cNvSpPr/>
          <p:nvPr/>
        </p:nvSpPr>
        <p:spPr>
          <a:xfrm>
            <a:off x="5462192" y="4900159"/>
            <a:ext cx="494109" cy="499100"/>
          </a:xfrm>
          <a:custGeom>
            <a:avLst/>
            <a:gdLst/>
            <a:ahLst/>
            <a:cxnLst/>
            <a:rect l="l" t="t" r="r" b="b"/>
            <a:pathLst>
              <a:path w="440054" h="444500">
                <a:moveTo>
                  <a:pt x="0" y="0"/>
                </a:moveTo>
                <a:lnTo>
                  <a:pt x="439940" y="0"/>
                </a:lnTo>
                <a:lnTo>
                  <a:pt x="439940" y="444118"/>
                </a:lnTo>
                <a:lnTo>
                  <a:pt x="0" y="444118"/>
                </a:lnTo>
                <a:lnTo>
                  <a:pt x="0" y="0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7">
            <a:extLst>
              <a:ext uri="{FF2B5EF4-FFF2-40B4-BE49-F238E27FC236}">
                <a16:creationId xmlns:a16="http://schemas.microsoft.com/office/drawing/2014/main" xmlns="" id="{98ED11CC-7038-B341-89A6-A00AF6E52873}"/>
              </a:ext>
            </a:extLst>
          </p:cNvPr>
          <p:cNvSpPr/>
          <p:nvPr/>
        </p:nvSpPr>
        <p:spPr>
          <a:xfrm>
            <a:off x="5641914" y="5019113"/>
            <a:ext cx="153579" cy="288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112651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9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 userDrawn="1"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xmlns="" id="{6BCF7F52-C500-194A-8FDB-1C45B1890E62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Текст 17">
            <a:extLst>
              <a:ext uri="{FF2B5EF4-FFF2-40B4-BE49-F238E27FC236}">
                <a16:creationId xmlns:a16="http://schemas.microsoft.com/office/drawing/2014/main" xmlns="" id="{505DA8AD-1619-444D-90B9-AB4F90627F8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7" name="object 2">
            <a:extLst>
              <a:ext uri="{FF2B5EF4-FFF2-40B4-BE49-F238E27FC236}">
                <a16:creationId xmlns:a16="http://schemas.microsoft.com/office/drawing/2014/main" xmlns="" id="{C6912CD2-630D-9145-8B0C-4EAAD953FCA4}"/>
              </a:ext>
            </a:extLst>
          </p:cNvPr>
          <p:cNvSpPr/>
          <p:nvPr/>
        </p:nvSpPr>
        <p:spPr>
          <a:xfrm>
            <a:off x="1362896" y="1701621"/>
            <a:ext cx="3079261" cy="4427330"/>
          </a:xfrm>
          <a:prstGeom prst="rect">
            <a:avLst/>
          </a:prstGeom>
          <a:gradFill flip="none" rotWithShape="1"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2700000" scaled="1"/>
            <a:tileRect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6">
            <a:extLst>
              <a:ext uri="{FF2B5EF4-FFF2-40B4-BE49-F238E27FC236}">
                <a16:creationId xmlns:a16="http://schemas.microsoft.com/office/drawing/2014/main" xmlns="" id="{15DB779B-12D8-0C4A-8B31-D54A79C87DA9}"/>
              </a:ext>
            </a:extLst>
          </p:cNvPr>
          <p:cNvSpPr/>
          <p:nvPr/>
        </p:nvSpPr>
        <p:spPr>
          <a:xfrm>
            <a:off x="1272564" y="2109456"/>
            <a:ext cx="3259924" cy="821454"/>
          </a:xfrm>
          <a:custGeom>
            <a:avLst/>
            <a:gdLst/>
            <a:ahLst/>
            <a:cxnLst/>
            <a:rect l="l" t="t" r="r" b="b"/>
            <a:pathLst>
              <a:path w="2713990" h="654050">
                <a:moveTo>
                  <a:pt x="2713901" y="653783"/>
                </a:moveTo>
                <a:lnTo>
                  <a:pt x="0" y="653783"/>
                </a:lnTo>
                <a:lnTo>
                  <a:pt x="0" y="0"/>
                </a:lnTo>
                <a:lnTo>
                  <a:pt x="2713901" y="0"/>
                </a:lnTo>
                <a:lnTo>
                  <a:pt x="2713901" y="653783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">
            <a:extLst>
              <a:ext uri="{FF2B5EF4-FFF2-40B4-BE49-F238E27FC236}">
                <a16:creationId xmlns:a16="http://schemas.microsoft.com/office/drawing/2014/main" xmlns="" id="{1630BC1B-B261-2F4A-A4A4-9E4033137F42}"/>
              </a:ext>
            </a:extLst>
          </p:cNvPr>
          <p:cNvSpPr/>
          <p:nvPr/>
        </p:nvSpPr>
        <p:spPr>
          <a:xfrm>
            <a:off x="4731129" y="1701621"/>
            <a:ext cx="3079261" cy="4427330"/>
          </a:xfrm>
          <a:prstGeom prst="rect">
            <a:avLst/>
          </a:prstGeom>
          <a:gradFill flip="none" rotWithShape="1"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2700000" scaled="1"/>
            <a:tileRect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6">
            <a:extLst>
              <a:ext uri="{FF2B5EF4-FFF2-40B4-BE49-F238E27FC236}">
                <a16:creationId xmlns:a16="http://schemas.microsoft.com/office/drawing/2014/main" xmlns="" id="{FC5FEC04-B725-D14D-96DE-9103E05EC84B}"/>
              </a:ext>
            </a:extLst>
          </p:cNvPr>
          <p:cNvSpPr/>
          <p:nvPr/>
        </p:nvSpPr>
        <p:spPr>
          <a:xfrm>
            <a:off x="4640797" y="2109456"/>
            <a:ext cx="3259924" cy="821454"/>
          </a:xfrm>
          <a:custGeom>
            <a:avLst/>
            <a:gdLst/>
            <a:ahLst/>
            <a:cxnLst/>
            <a:rect l="l" t="t" r="r" b="b"/>
            <a:pathLst>
              <a:path w="2713990" h="654050">
                <a:moveTo>
                  <a:pt x="2713901" y="653783"/>
                </a:moveTo>
                <a:lnTo>
                  <a:pt x="0" y="653783"/>
                </a:lnTo>
                <a:lnTo>
                  <a:pt x="0" y="0"/>
                </a:lnTo>
                <a:lnTo>
                  <a:pt x="2713901" y="0"/>
                </a:lnTo>
                <a:lnTo>
                  <a:pt x="2713901" y="653783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xmlns="" id="{C7F82BF4-97FF-FC48-95FF-6731C19E8700}"/>
              </a:ext>
            </a:extLst>
          </p:cNvPr>
          <p:cNvSpPr/>
          <p:nvPr/>
        </p:nvSpPr>
        <p:spPr>
          <a:xfrm>
            <a:off x="8099363" y="1701621"/>
            <a:ext cx="3079261" cy="4427330"/>
          </a:xfrm>
          <a:prstGeom prst="rect">
            <a:avLst/>
          </a:prstGeom>
          <a:gradFill flip="none" rotWithShape="1">
            <a:gsLst>
              <a:gs pos="3000">
                <a:schemeClr val="tx2">
                  <a:lumMod val="75000"/>
                </a:schemeClr>
              </a:gs>
              <a:gs pos="100000">
                <a:srgbClr val="0070DF"/>
              </a:gs>
            </a:gsLst>
            <a:lin ang="2700000" scaled="1"/>
            <a:tileRect/>
          </a:gra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6">
            <a:extLst>
              <a:ext uri="{FF2B5EF4-FFF2-40B4-BE49-F238E27FC236}">
                <a16:creationId xmlns:a16="http://schemas.microsoft.com/office/drawing/2014/main" xmlns="" id="{4332BE53-4724-1243-B3E3-91DD9C15C72D}"/>
              </a:ext>
            </a:extLst>
          </p:cNvPr>
          <p:cNvSpPr/>
          <p:nvPr/>
        </p:nvSpPr>
        <p:spPr>
          <a:xfrm>
            <a:off x="8009031" y="2109456"/>
            <a:ext cx="3259924" cy="821454"/>
          </a:xfrm>
          <a:custGeom>
            <a:avLst/>
            <a:gdLst/>
            <a:ahLst/>
            <a:cxnLst/>
            <a:rect l="l" t="t" r="r" b="b"/>
            <a:pathLst>
              <a:path w="2713990" h="654050">
                <a:moveTo>
                  <a:pt x="2713901" y="653783"/>
                </a:moveTo>
                <a:lnTo>
                  <a:pt x="0" y="653783"/>
                </a:lnTo>
                <a:lnTo>
                  <a:pt x="0" y="0"/>
                </a:lnTo>
                <a:lnTo>
                  <a:pt x="2713901" y="0"/>
                </a:lnTo>
                <a:lnTo>
                  <a:pt x="2713901" y="653783"/>
                </a:lnTo>
                <a:close/>
              </a:path>
            </a:pathLst>
          </a:custGeom>
          <a:solidFill>
            <a:srgbClr val="FFC3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1600200" y="3031457"/>
            <a:ext cx="2557682" cy="28930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3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4991100" y="3031457"/>
            <a:ext cx="2557682" cy="28930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4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8343900" y="3031457"/>
            <a:ext cx="2557682" cy="28930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5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5"/>
          </p:nvPr>
        </p:nvSpPr>
        <p:spPr>
          <a:xfrm>
            <a:off x="1426437" y="2231357"/>
            <a:ext cx="2960421" cy="54994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6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4782967" y="2231357"/>
            <a:ext cx="2960421" cy="54994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7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8166038" y="2231357"/>
            <a:ext cx="2960421" cy="54994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11955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в одну колонк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xmlns="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Текст 17">
            <a:extLst>
              <a:ext uri="{FF2B5EF4-FFF2-40B4-BE49-F238E27FC236}">
                <a16:creationId xmlns:a16="http://schemas.microsoft.com/office/drawing/2014/main" xmlns="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1000124" y="1687112"/>
            <a:ext cx="8310783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459559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>
            <a:extLst>
              <a:ext uri="{FF2B5EF4-FFF2-40B4-BE49-F238E27FC236}">
                <a16:creationId xmlns:a16="http://schemas.microsoft.com/office/drawing/2014/main" xmlns="" id="{8E62C042-4EA4-314F-8837-7915700A0693}"/>
              </a:ext>
            </a:extLst>
          </p:cNvPr>
          <p:cNvSpPr txBox="1"/>
          <p:nvPr/>
        </p:nvSpPr>
        <p:spPr>
          <a:xfrm>
            <a:off x="358565" y="118434"/>
            <a:ext cx="1048822" cy="2921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45" dirty="0">
                <a:solidFill>
                  <a:srgbClr val="334286"/>
                </a:solidFill>
                <a:latin typeface="Arial"/>
                <a:cs typeface="Arial"/>
              </a:rPr>
              <a:t>РОССТАТ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xmlns="" id="{978D5EB5-026B-2249-A8D4-5B5D2223AD6E}"/>
              </a:ext>
            </a:extLst>
          </p:cNvPr>
          <p:cNvSpPr/>
          <p:nvPr/>
        </p:nvSpPr>
        <p:spPr>
          <a:xfrm>
            <a:off x="373245" y="-1"/>
            <a:ext cx="11480069" cy="90567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89F21BF-0ECE-1B45-A099-F5B6E92C16A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xmlns="" id="{5C608B83-A2F2-ED49-8A9B-1801A540551C}"/>
              </a:ext>
            </a:extLst>
          </p:cNvPr>
          <p:cNvSpPr/>
          <p:nvPr userDrawn="1"/>
        </p:nvSpPr>
        <p:spPr>
          <a:xfrm>
            <a:off x="0" y="649854"/>
            <a:ext cx="219919" cy="739108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Текст 17">
            <a:extLst>
              <a:ext uri="{FF2B5EF4-FFF2-40B4-BE49-F238E27FC236}">
                <a16:creationId xmlns:a16="http://schemas.microsoft.com/office/drawing/2014/main" xmlns="" id="{72C1670E-B5AF-C246-8209-DB0091245A2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92220" y="536137"/>
            <a:ext cx="2613235" cy="93689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800">
                <a:solidFill>
                  <a:srgbClr val="33428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1000124" y="1687112"/>
            <a:ext cx="5181601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9" name="Текст 4">
            <a:extLst>
              <a:ext uri="{FF2B5EF4-FFF2-40B4-BE49-F238E27FC236}">
                <a16:creationId xmlns:a16="http://schemas.microsoft.com/office/drawing/2014/main" xmlns="" id="{EAF7FE5E-C8C1-E64E-A6DD-18826DFE6AED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6438901" y="1687112"/>
            <a:ext cx="5258990" cy="4668570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1621784"/>
            <a:ext cx="219919" cy="4576940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829523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34C9F204-1BDB-7848-90C8-213C0F4EB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0907" y="635568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459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6" r:id="rId3"/>
    <p:sldLayoutId id="2147483657" r:id="rId4"/>
    <p:sldLayoutId id="2147483660" r:id="rId5"/>
    <p:sldLayoutId id="2147483661" r:id="rId6"/>
    <p:sldLayoutId id="2147483665" r:id="rId7"/>
    <p:sldLayoutId id="2147483667" r:id="rId8"/>
    <p:sldLayoutId id="2147483662" r:id="rId9"/>
    <p:sldLayoutId id="2147483649" r:id="rId10"/>
    <p:sldLayoutId id="2147483656" r:id="rId11"/>
    <p:sldLayoutId id="2147483653" r:id="rId12"/>
    <p:sldLayoutId id="2147483654" r:id="rId13"/>
    <p:sldLayoutId id="2147483655" r:id="rId14"/>
    <p:sldLayoutId id="2147483668" r:id="rId15"/>
    <p:sldLayoutId id="2147483669" r:id="rId16"/>
    <p:sldLayoutId id="2147483650" r:id="rId17"/>
    <p:sldLayoutId id="2147483651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3286E74-61A2-4F41-80F2-B0128466BF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94084" y="3576920"/>
            <a:ext cx="8182302" cy="1421928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2400" dirty="0" smtClean="0"/>
              <a:t>Ведомственный план </a:t>
            </a:r>
            <a:r>
              <a:rPr lang="ru-RU" sz="2400" dirty="0" smtClean="0"/>
              <a:t>Росстата по реализации Концепции открытости федеральных органов исполнительной власти </a:t>
            </a:r>
          </a:p>
          <a:p>
            <a:pPr algn="ctr">
              <a:spcBef>
                <a:spcPts val="0"/>
              </a:spcBef>
            </a:pPr>
            <a:r>
              <a:rPr lang="ru-RU" sz="2400" dirty="0" smtClean="0"/>
              <a:t>в </a:t>
            </a:r>
            <a:r>
              <a:rPr lang="ru-RU" sz="2400" dirty="0" smtClean="0"/>
              <a:t>2022 </a:t>
            </a:r>
            <a:r>
              <a:rPr lang="ru-RU" sz="2400" dirty="0" smtClean="0"/>
              <a:t>году  </a:t>
            </a:r>
            <a:endParaRPr lang="ru-RU" sz="240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87F880A-BB26-504E-B030-60B2AB4C03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5" y="5608937"/>
            <a:ext cx="6074682" cy="944263"/>
          </a:xfrm>
        </p:spPr>
        <p:txBody>
          <a:bodyPr/>
          <a:lstStyle/>
          <a:p>
            <a:pPr algn="ctr"/>
            <a:r>
              <a:rPr lang="ru-RU" sz="2000" dirty="0"/>
              <a:t>У</a:t>
            </a:r>
            <a:r>
              <a:rPr lang="ru-RU" sz="2000" dirty="0" smtClean="0"/>
              <a:t>твержден приказом Росстата от  23 марта 2022 г. № </a:t>
            </a:r>
            <a:endParaRPr lang="ru-RU" sz="2000" dirty="0" smtClean="0"/>
          </a:p>
          <a:p>
            <a:pPr algn="ctr"/>
            <a:endParaRPr lang="ru-RU" sz="2000" dirty="0" smtClean="0"/>
          </a:p>
          <a:p>
            <a:endParaRPr lang="ru-RU" dirty="0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F8A9122-393E-9E43-ADBD-FD8785CAD33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41B81EEA-DF2A-1C47-9781-44818CAE4220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047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79264" y="1577344"/>
            <a:ext cx="464694" cy="47326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CAFEBE06-6457-2D41-87DF-28AD37AA02EA}"/>
              </a:ext>
            </a:extLst>
          </p:cNvPr>
          <p:cNvGrpSpPr/>
          <p:nvPr/>
        </p:nvGrpSpPr>
        <p:grpSpPr>
          <a:xfrm>
            <a:off x="11701417" y="5790863"/>
            <a:ext cx="494109" cy="499100"/>
            <a:chOff x="9699205" y="5186438"/>
            <a:chExt cx="440055" cy="444500"/>
          </a:xfrm>
        </p:grpSpPr>
        <p:sp>
          <p:nvSpPr>
            <p:cNvPr id="26" name="object 16">
              <a:extLst>
                <a:ext uri="{FF2B5EF4-FFF2-40B4-BE49-F238E27FC236}">
                  <a16:creationId xmlns:a16="http://schemas.microsoft.com/office/drawing/2014/main" xmlns="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17">
              <a:extLst>
                <a:ext uri="{FF2B5EF4-FFF2-40B4-BE49-F238E27FC236}">
                  <a16:creationId xmlns:a16="http://schemas.microsoft.com/office/drawing/2014/main" xmlns="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1439587" y="180466"/>
            <a:ext cx="10403788" cy="261367"/>
            <a:chOff x="1439587" y="3481958"/>
            <a:chExt cx="10403788" cy="261367"/>
          </a:xfrm>
        </p:grpSpPr>
        <p:sp>
          <p:nvSpPr>
            <p:cNvPr id="43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7" y="3535847"/>
              <a:ext cx="3024276" cy="207478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4" name="object 11">
              <a:extLst>
                <a:ext uri="{FF2B5EF4-FFF2-40B4-BE49-F238E27FC236}">
                  <a16:creationId xmlns:a16="http://schemas.microsoft.com/office/drawing/2014/main" xmlns="" id="{E7D5C25E-08D6-344C-B0C6-CB0D11FF9875}"/>
                </a:ext>
              </a:extLst>
            </p:cNvPr>
            <p:cNvSpPr/>
            <p:nvPr/>
          </p:nvSpPr>
          <p:spPr>
            <a:xfrm flipV="1">
              <a:off x="4567576" y="3481958"/>
              <a:ext cx="7275799" cy="52586"/>
            </a:xfrm>
            <a:custGeom>
              <a:avLst/>
              <a:gdLst/>
              <a:ahLst/>
              <a:cxnLst/>
              <a:rect l="l" t="t" r="r" b="b"/>
              <a:pathLst>
                <a:path w="3249929">
                  <a:moveTo>
                    <a:pt x="0" y="0"/>
                  </a:moveTo>
                  <a:lnTo>
                    <a:pt x="3249561" y="0"/>
                  </a:lnTo>
                </a:path>
              </a:pathLst>
            </a:custGeom>
            <a:ln w="25400">
              <a:solidFill>
                <a:srgbClr val="FFC3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45" name="Группа 44"/>
            <p:cNvGrpSpPr/>
            <p:nvPr/>
          </p:nvGrpSpPr>
          <p:grpSpPr>
            <a:xfrm>
              <a:off x="4392148" y="3483713"/>
              <a:ext cx="238082" cy="103714"/>
              <a:chOff x="2667374" y="2712291"/>
              <a:chExt cx="238082" cy="103714"/>
            </a:xfrm>
          </p:grpSpPr>
          <p:sp>
            <p:nvSpPr>
              <p:cNvPr id="46" name="object 12">
                <a:extLst>
                  <a:ext uri="{FF2B5EF4-FFF2-40B4-BE49-F238E27FC236}">
                    <a16:creationId xmlns:a16="http://schemas.microsoft.com/office/drawing/2014/main" xmlns="" id="{A0F196C2-1ABD-A84E-BE86-E8C7E35D5D8F}"/>
                  </a:ext>
                </a:extLst>
              </p:cNvPr>
              <p:cNvSpPr/>
              <p:nvPr/>
            </p:nvSpPr>
            <p:spPr>
              <a:xfrm>
                <a:off x="2667374" y="2712291"/>
                <a:ext cx="238082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2">
                <a:extLst>
                  <a:ext uri="{FF2B5EF4-FFF2-40B4-BE49-F238E27FC236}">
                    <a16:creationId xmlns:a16="http://schemas.microsoft.com/office/drawing/2014/main" xmlns="" id="{A0F196C2-1ABD-A84E-BE86-E8C7E35D5D8F}"/>
                  </a:ext>
                </a:extLst>
              </p:cNvPr>
              <p:cNvSpPr/>
              <p:nvPr/>
            </p:nvSpPr>
            <p:spPr>
              <a:xfrm>
                <a:off x="2739089" y="2712291"/>
                <a:ext cx="103714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rgbClr val="33428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60" name="Текст 2"/>
          <p:cNvSpPr>
            <a:spLocks noGrp="1"/>
          </p:cNvSpPr>
          <p:nvPr>
            <p:ph type="body" sz="quarter" idx="10"/>
          </p:nvPr>
        </p:nvSpPr>
        <p:spPr>
          <a:xfrm>
            <a:off x="1140639" y="400472"/>
            <a:ext cx="10751337" cy="1176872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Обеспечение понятности нормативно-правового регулирования, государственной политики и программ, разрабатываемых (реализуемых) федеральными органами исполнительной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власти</a:t>
            </a:r>
          </a:p>
          <a:p>
            <a:pPr algn="ctr">
              <a:spcBef>
                <a:spcPts val="0"/>
              </a:spcBef>
            </a:pPr>
            <a:r>
              <a:rPr lang="ru-RU" sz="1800" b="1" dirty="0">
                <a:solidFill>
                  <a:schemeClr val="accent5">
                    <a:lumMod val="75000"/>
                  </a:schemeClr>
                </a:solidFill>
              </a:rPr>
              <a:t>Размещение информации на официальном сайте Росстата </a:t>
            </a:r>
          </a:p>
          <a:p>
            <a:pPr algn="ctr">
              <a:spcBef>
                <a:spcPts val="0"/>
              </a:spcBef>
            </a:pPr>
            <a:r>
              <a:rPr lang="ru-RU" sz="1800" b="1" dirty="0">
                <a:solidFill>
                  <a:schemeClr val="accent5">
                    <a:lumMod val="75000"/>
                  </a:schemeClr>
                </a:solidFill>
              </a:rPr>
              <a:t>о реализации Росстатом мероприятий государственных программ Российской Федерации:</a:t>
            </a:r>
          </a:p>
          <a:p>
            <a:pPr algn="ctr">
              <a:spcBef>
                <a:spcPts val="0"/>
              </a:spcBef>
            </a:pP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33428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18" y="636809"/>
            <a:ext cx="673609" cy="71637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77355" y="2204962"/>
            <a:ext cx="10424062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«Экономическое развитие и инновационная экономика Российской Федерации» в части направления (подпрограммы) «Стратегическое планирование и официальная статистика»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277355" y="2834192"/>
            <a:ext cx="10424062" cy="7386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«Научно-технологическое развитие Российской Федерации»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в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части направления (подпрограммы) «Взаимодействие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и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кооперация. Формирование эффективной системы коммуникации в области науки технологий и инноваций, повышение восприимчивости экономики и общества к инновациям, развитие наукоемкого бизнеса»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77355" y="3730256"/>
            <a:ext cx="10424062" cy="116955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«Информационное общество» по комплексу процессных мероприятий «Обеспечение реализации программ и проектов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в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области цифровой экономики и развития информационного общества» в части мероприятий (результатов) «Обеспечена реализация государственных функций </a:t>
            </a:r>
            <a:r>
              <a:rPr lang="ru-RU" sz="1400" b="1" dirty="0" err="1">
                <a:solidFill>
                  <a:schemeClr val="accent5">
                    <a:lumMod val="75000"/>
                  </a:schemeClr>
                </a:solidFill>
              </a:rPr>
              <a:t>Минцифры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 России, </a:t>
            </a:r>
            <a:r>
              <a:rPr lang="ru-RU" sz="1400" b="1" dirty="0" err="1">
                <a:solidFill>
                  <a:schemeClr val="accent5">
                    <a:lumMod val="75000"/>
                  </a:schemeClr>
                </a:solidFill>
              </a:rPr>
              <a:t>Росархива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 и Росстата» и «Организовано и проведено федеральное статистическое наблюдение по вопросам использования населением информационных технологий и информационно-телекоммуникационных сетей»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77355" y="5038403"/>
            <a:ext cx="10424062" cy="7386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Развитие здравоохранения» в части реализации Ведомственного проекта «Внедрение Международной статистической классификации болезней и проблем, связанных со здоровьем, одиннадцатого пересмотра (МКБ-11) на территории Российской Федерации» государственной программы «Развитие здравоохранения»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77355" y="5986803"/>
            <a:ext cx="10305045" cy="58477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solidFill>
                  <a:schemeClr val="bg1"/>
                </a:solidFill>
              </a:rPr>
              <a:t>Эффект и преимущества для </a:t>
            </a:r>
            <a:r>
              <a:rPr lang="ru-RU" sz="1600" b="1" i="1" dirty="0" err="1">
                <a:solidFill>
                  <a:schemeClr val="bg1"/>
                </a:solidFill>
              </a:rPr>
              <a:t>референтных</a:t>
            </a:r>
            <a:r>
              <a:rPr lang="ru-RU" sz="1600" b="1" i="1" dirty="0">
                <a:solidFill>
                  <a:schemeClr val="bg1"/>
                </a:solidFill>
              </a:rPr>
              <a:t> групп: создание условий </a:t>
            </a:r>
            <a:r>
              <a:rPr lang="ru-RU" sz="1600" b="1" i="1" dirty="0" smtClean="0">
                <a:solidFill>
                  <a:schemeClr val="bg1"/>
                </a:solidFill>
              </a:rPr>
              <a:t>для эффективного </a:t>
            </a:r>
            <a:r>
              <a:rPr lang="ru-RU" sz="1600" b="1" i="1" dirty="0">
                <a:solidFill>
                  <a:schemeClr val="bg1"/>
                </a:solidFill>
              </a:rPr>
              <a:t>информирования граждан о деятельности Росстата</a:t>
            </a:r>
          </a:p>
        </p:txBody>
      </p:sp>
    </p:spTree>
    <p:extLst>
      <p:ext uri="{BB962C8B-B14F-4D97-AF65-F5344CB8AC3E}">
        <p14:creationId xmlns:p14="http://schemas.microsoft.com/office/powerpoint/2010/main" val="98686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26456" y="471198"/>
            <a:ext cx="11551156" cy="532642"/>
          </a:xfrm>
        </p:spPr>
        <p:txBody>
          <a:bodyPr/>
          <a:lstStyle/>
          <a:p>
            <a:pPr algn="ctr"/>
            <a:r>
              <a:rPr lang="ru-RU" dirty="0" smtClean="0"/>
              <a:t>Принципы и механизмы (инструменты) открытости</a:t>
            </a:r>
            <a:endParaRPr lang="ru-RU" dirty="0"/>
          </a:p>
        </p:txBody>
      </p: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xmlns="" id="{CAFEBE06-6457-2D41-87DF-28AD37AA02EA}"/>
              </a:ext>
            </a:extLst>
          </p:cNvPr>
          <p:cNvGrpSpPr/>
          <p:nvPr/>
        </p:nvGrpSpPr>
        <p:grpSpPr>
          <a:xfrm>
            <a:off x="11697890" y="5699624"/>
            <a:ext cx="494109" cy="499100"/>
            <a:chOff x="9699205" y="5186438"/>
            <a:chExt cx="440055" cy="444500"/>
          </a:xfrm>
        </p:grpSpPr>
        <p:sp>
          <p:nvSpPr>
            <p:cNvPr id="22" name="object 16">
              <a:extLst>
                <a:ext uri="{FF2B5EF4-FFF2-40B4-BE49-F238E27FC236}">
                  <a16:creationId xmlns:a16="http://schemas.microsoft.com/office/drawing/2014/main" xmlns="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17">
              <a:extLst>
                <a:ext uri="{FF2B5EF4-FFF2-40B4-BE49-F238E27FC236}">
                  <a16:creationId xmlns:a16="http://schemas.microsoft.com/office/drawing/2014/main" xmlns="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1439586" y="177800"/>
            <a:ext cx="10403790" cy="679831"/>
            <a:chOff x="1439586" y="5969298"/>
            <a:chExt cx="10403790" cy="679831"/>
          </a:xfrm>
        </p:grpSpPr>
        <p:sp>
          <p:nvSpPr>
            <p:cNvPr id="25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6023187"/>
              <a:ext cx="9344923" cy="625942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26" name="Группа 25"/>
            <p:cNvGrpSpPr/>
            <p:nvPr/>
          </p:nvGrpSpPr>
          <p:grpSpPr>
            <a:xfrm>
              <a:off x="10712795" y="5969298"/>
              <a:ext cx="1130581" cy="106098"/>
              <a:chOff x="10712795" y="5969298"/>
              <a:chExt cx="1130581" cy="106098"/>
            </a:xfrm>
          </p:grpSpPr>
          <p:sp>
            <p:nvSpPr>
              <p:cNvPr id="27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10848528" y="5969298"/>
                <a:ext cx="994848" cy="51990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28" name="Группа 27"/>
              <p:cNvGrpSpPr/>
              <p:nvPr/>
            </p:nvGrpSpPr>
            <p:grpSpPr>
              <a:xfrm>
                <a:off x="10712795" y="5971682"/>
                <a:ext cx="238082" cy="103714"/>
                <a:chOff x="2667374" y="2712291"/>
                <a:chExt cx="238082" cy="103714"/>
              </a:xfrm>
            </p:grpSpPr>
            <p:sp>
              <p:nvSpPr>
                <p:cNvPr id="29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0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pic>
        <p:nvPicPr>
          <p:cNvPr id="34" name="Рисунок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5952" y="6079251"/>
            <a:ext cx="815476" cy="815476"/>
          </a:xfrm>
          <a:prstGeom prst="rect">
            <a:avLst/>
          </a:prstGeom>
        </p:spPr>
      </p:pic>
      <p:sp>
        <p:nvSpPr>
          <p:cNvPr id="58" name="Текст 4"/>
          <p:cNvSpPr txBox="1">
            <a:spLocks/>
          </p:cNvSpPr>
          <p:nvPr/>
        </p:nvSpPr>
        <p:spPr>
          <a:xfrm>
            <a:off x="4366154" y="1354689"/>
            <a:ext cx="5841220" cy="504026"/>
          </a:xfrm>
          <a:prstGeom prst="rect">
            <a:avLst/>
          </a:prstGeom>
        </p:spPr>
        <p:txBody>
          <a:bodyPr/>
          <a:lstStyle>
            <a:lvl1pPr marL="1270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ru-RU" sz="1450" kern="1200" spc="-10" dirty="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endParaRPr lang="ru-RU" sz="1800" spc="-25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6" name="Группа 65"/>
          <p:cNvGrpSpPr/>
          <p:nvPr/>
        </p:nvGrpSpPr>
        <p:grpSpPr>
          <a:xfrm>
            <a:off x="398216" y="6380891"/>
            <a:ext cx="10947736" cy="679831"/>
            <a:chOff x="1439586" y="5969298"/>
            <a:chExt cx="10403790" cy="679831"/>
          </a:xfrm>
        </p:grpSpPr>
        <p:sp>
          <p:nvSpPr>
            <p:cNvPr id="67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6" y="6023187"/>
              <a:ext cx="9344923" cy="625942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68" name="Группа 67"/>
            <p:cNvGrpSpPr/>
            <p:nvPr/>
          </p:nvGrpSpPr>
          <p:grpSpPr>
            <a:xfrm>
              <a:off x="10712795" y="5969298"/>
              <a:ext cx="1130581" cy="106098"/>
              <a:chOff x="10712795" y="5969298"/>
              <a:chExt cx="1130581" cy="106098"/>
            </a:xfrm>
          </p:grpSpPr>
          <p:sp>
            <p:nvSpPr>
              <p:cNvPr id="69" name="object 11">
                <a:extLst>
                  <a:ext uri="{FF2B5EF4-FFF2-40B4-BE49-F238E27FC236}">
                    <a16:creationId xmlns:a16="http://schemas.microsoft.com/office/drawing/2014/main" xmlns="" id="{E7D5C25E-08D6-344C-B0C6-CB0D11FF9875}"/>
                  </a:ext>
                </a:extLst>
              </p:cNvPr>
              <p:cNvSpPr/>
              <p:nvPr/>
            </p:nvSpPr>
            <p:spPr>
              <a:xfrm flipV="1">
                <a:off x="10848528" y="5969298"/>
                <a:ext cx="994848" cy="51990"/>
              </a:xfrm>
              <a:custGeom>
                <a:avLst/>
                <a:gdLst/>
                <a:ahLst/>
                <a:cxnLst/>
                <a:rect l="l" t="t" r="r" b="b"/>
                <a:pathLst>
                  <a:path w="3249929">
                    <a:moveTo>
                      <a:pt x="0" y="0"/>
                    </a:moveTo>
                    <a:lnTo>
                      <a:pt x="3249561" y="0"/>
                    </a:lnTo>
                  </a:path>
                </a:pathLst>
              </a:custGeom>
              <a:ln w="25400">
                <a:solidFill>
                  <a:srgbClr val="FFC3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grpSp>
            <p:nvGrpSpPr>
              <p:cNvPr id="70" name="Группа 69"/>
              <p:cNvGrpSpPr/>
              <p:nvPr/>
            </p:nvGrpSpPr>
            <p:grpSpPr>
              <a:xfrm>
                <a:off x="10712795" y="5971682"/>
                <a:ext cx="238082" cy="103714"/>
                <a:chOff x="2667374" y="2712291"/>
                <a:chExt cx="238082" cy="103714"/>
              </a:xfrm>
            </p:grpSpPr>
            <p:sp>
              <p:nvSpPr>
                <p:cNvPr id="71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667374" y="2712291"/>
                  <a:ext cx="238082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72" name="object 12">
                  <a:extLst>
                    <a:ext uri="{FF2B5EF4-FFF2-40B4-BE49-F238E27FC236}">
                      <a16:creationId xmlns:a16="http://schemas.microsoft.com/office/drawing/2014/main" xmlns="" id="{A0F196C2-1ABD-A84E-BE86-E8C7E35D5D8F}"/>
                    </a:ext>
                  </a:extLst>
                </p:cNvPr>
                <p:cNvSpPr/>
                <p:nvPr/>
              </p:nvSpPr>
              <p:spPr>
                <a:xfrm>
                  <a:off x="2739089" y="2712291"/>
                  <a:ext cx="103714" cy="1037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70" h="90170">
                      <a:moveTo>
                        <a:pt x="89839" y="89839"/>
                      </a:moveTo>
                      <a:lnTo>
                        <a:pt x="0" y="89839"/>
                      </a:lnTo>
                      <a:lnTo>
                        <a:pt x="0" y="0"/>
                      </a:lnTo>
                      <a:lnTo>
                        <a:pt x="89839" y="0"/>
                      </a:lnTo>
                      <a:lnTo>
                        <a:pt x="89839" y="89839"/>
                      </a:lnTo>
                      <a:close/>
                    </a:path>
                  </a:pathLst>
                </a:custGeom>
                <a:solidFill>
                  <a:srgbClr val="334286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8" name="Овал 7"/>
          <p:cNvSpPr/>
          <p:nvPr/>
        </p:nvSpPr>
        <p:spPr>
          <a:xfrm>
            <a:off x="398215" y="1068780"/>
            <a:ext cx="2344984" cy="1177496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Принцип информационной открытости</a:t>
            </a:r>
          </a:p>
        </p:txBody>
      </p:sp>
      <p:sp>
        <p:nvSpPr>
          <p:cNvPr id="65" name="Овал 64"/>
          <p:cNvSpPr/>
          <p:nvPr/>
        </p:nvSpPr>
        <p:spPr>
          <a:xfrm>
            <a:off x="398216" y="2323148"/>
            <a:ext cx="2344983" cy="1060265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Принцип понятности</a:t>
            </a:r>
          </a:p>
        </p:txBody>
      </p:sp>
      <p:sp>
        <p:nvSpPr>
          <p:cNvPr id="74" name="Овал 73"/>
          <p:cNvSpPr/>
          <p:nvPr/>
        </p:nvSpPr>
        <p:spPr>
          <a:xfrm>
            <a:off x="398215" y="3498905"/>
            <a:ext cx="2344983" cy="1060265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Принцип вовлеченности гражданского общества</a:t>
            </a:r>
          </a:p>
        </p:txBody>
      </p:sp>
      <p:sp>
        <p:nvSpPr>
          <p:cNvPr id="77" name="Овал 76"/>
          <p:cNvSpPr/>
          <p:nvPr/>
        </p:nvSpPr>
        <p:spPr>
          <a:xfrm>
            <a:off x="398216" y="4961584"/>
            <a:ext cx="2344983" cy="10602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Принцип подотчетности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73118" y="1202620"/>
            <a:ext cx="7372834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Информационная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открытость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973118" y="1704826"/>
            <a:ext cx="7372834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Обеспечение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работы с открытыми данными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973118" y="2513784"/>
            <a:ext cx="7372834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A21630"/>
                </a:solidFill>
              </a:rPr>
              <a:t>Работа </a:t>
            </a:r>
            <a:r>
              <a:rPr lang="ru-RU" sz="1400" b="1" dirty="0">
                <a:solidFill>
                  <a:srgbClr val="A21630"/>
                </a:solidFill>
              </a:rPr>
              <a:t>пресс-службы Росстата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973118" y="3006248"/>
            <a:ext cx="7372834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A21630"/>
                </a:solidFill>
              </a:rPr>
              <a:t>Реализация инициативного проекта «Понятная статистика»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973118" y="3503568"/>
            <a:ext cx="7372834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D0000A"/>
                </a:solidFill>
              </a:rPr>
              <a:t>Взаимодействие </a:t>
            </a:r>
            <a:r>
              <a:rPr lang="ru-RU" sz="1400" b="1" dirty="0">
                <a:solidFill>
                  <a:srgbClr val="D0000A"/>
                </a:solidFill>
              </a:rPr>
              <a:t>с общественным </a:t>
            </a:r>
            <a:r>
              <a:rPr lang="ru-RU" sz="1400" b="1" dirty="0" smtClean="0">
                <a:solidFill>
                  <a:srgbClr val="D0000A"/>
                </a:solidFill>
              </a:rPr>
              <a:t>советом при Росстате </a:t>
            </a:r>
            <a:endParaRPr lang="ru-RU" sz="1400" b="1" dirty="0">
              <a:solidFill>
                <a:srgbClr val="D0000A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973118" y="3924978"/>
            <a:ext cx="7372834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E1002B"/>
                </a:solidFill>
              </a:rPr>
              <a:t>Организация </a:t>
            </a:r>
            <a:r>
              <a:rPr lang="ru-RU" sz="1400" b="1" dirty="0">
                <a:solidFill>
                  <a:srgbClr val="E1002B"/>
                </a:solidFill>
              </a:rPr>
              <a:t>работы с </a:t>
            </a:r>
            <a:r>
              <a:rPr lang="ru-RU" sz="1400" b="1" dirty="0" err="1">
                <a:solidFill>
                  <a:srgbClr val="E1002B"/>
                </a:solidFill>
              </a:rPr>
              <a:t>референтными</a:t>
            </a:r>
            <a:r>
              <a:rPr lang="ru-RU" sz="1400" b="1" dirty="0">
                <a:solidFill>
                  <a:srgbClr val="E1002B"/>
                </a:solidFill>
              </a:rPr>
              <a:t> группами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973118" y="4345559"/>
            <a:ext cx="7372834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E1002B"/>
                </a:solidFill>
              </a:rPr>
              <a:t>Информирование </a:t>
            </a:r>
            <a:r>
              <a:rPr lang="ru-RU" sz="1400" b="1" dirty="0">
                <a:solidFill>
                  <a:srgbClr val="E1002B"/>
                </a:solidFill>
              </a:rPr>
              <a:t>о работе с обращениями граждан и организаций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973118" y="4792651"/>
            <a:ext cx="7390641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Формирование 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публичной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отчетности</a:t>
            </a:r>
            <a:endParaRPr lang="ru-RU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73118" y="5210510"/>
            <a:ext cx="7390641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Обеспечение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понятности нормативно-правового регулирования, государственной политики и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реализуемых программ</a:t>
            </a:r>
            <a:endParaRPr lang="ru-RU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973117" y="5881195"/>
            <a:ext cx="7390641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Организация независимой антикоррупционной экспертизы и общественного мониторинга </a:t>
            </a:r>
            <a:r>
              <a:rPr lang="ru-RU" sz="1400" b="1" dirty="0" err="1">
                <a:solidFill>
                  <a:schemeClr val="accent1">
                    <a:lumMod val="75000"/>
                  </a:schemeClr>
                </a:solidFill>
              </a:rPr>
              <a:t>правоприменения</a:t>
            </a:r>
            <a:endParaRPr lang="ru-RU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87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82383" y="1557338"/>
            <a:ext cx="464694" cy="4732625"/>
          </a:xfrm>
          <a:prstGeom prst="rect">
            <a:avLst/>
          </a:prstGeom>
          <a:gradFill flip="none" rotWithShape="1">
            <a:gsLst>
              <a:gs pos="69200">
                <a:srgbClr val="004896"/>
              </a:gs>
              <a:gs pos="100000">
                <a:srgbClr val="003C86"/>
              </a:gs>
              <a:gs pos="0">
                <a:srgbClr val="0062BA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CAFEBE06-6457-2D41-87DF-28AD37AA02EA}"/>
              </a:ext>
            </a:extLst>
          </p:cNvPr>
          <p:cNvGrpSpPr/>
          <p:nvPr/>
        </p:nvGrpSpPr>
        <p:grpSpPr>
          <a:xfrm>
            <a:off x="11701417" y="5790863"/>
            <a:ext cx="494109" cy="499100"/>
            <a:chOff x="9699205" y="5186438"/>
            <a:chExt cx="440055" cy="444500"/>
          </a:xfrm>
        </p:grpSpPr>
        <p:sp>
          <p:nvSpPr>
            <p:cNvPr id="26" name="object 16">
              <a:extLst>
                <a:ext uri="{FF2B5EF4-FFF2-40B4-BE49-F238E27FC236}">
                  <a16:creationId xmlns:a16="http://schemas.microsoft.com/office/drawing/2014/main" xmlns="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17">
              <a:extLst>
                <a:ext uri="{FF2B5EF4-FFF2-40B4-BE49-F238E27FC236}">
                  <a16:creationId xmlns:a16="http://schemas.microsoft.com/office/drawing/2014/main" xmlns="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1439587" y="180466"/>
            <a:ext cx="10403788" cy="261367"/>
            <a:chOff x="1439587" y="3481958"/>
            <a:chExt cx="10403788" cy="261367"/>
          </a:xfrm>
        </p:grpSpPr>
        <p:sp>
          <p:nvSpPr>
            <p:cNvPr id="43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7" y="3535847"/>
              <a:ext cx="3024276" cy="207478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4" name="object 11">
              <a:extLst>
                <a:ext uri="{FF2B5EF4-FFF2-40B4-BE49-F238E27FC236}">
                  <a16:creationId xmlns:a16="http://schemas.microsoft.com/office/drawing/2014/main" xmlns="" id="{E7D5C25E-08D6-344C-B0C6-CB0D11FF9875}"/>
                </a:ext>
              </a:extLst>
            </p:cNvPr>
            <p:cNvSpPr/>
            <p:nvPr/>
          </p:nvSpPr>
          <p:spPr>
            <a:xfrm flipV="1">
              <a:off x="4567576" y="3481958"/>
              <a:ext cx="7275799" cy="52586"/>
            </a:xfrm>
            <a:custGeom>
              <a:avLst/>
              <a:gdLst/>
              <a:ahLst/>
              <a:cxnLst/>
              <a:rect l="l" t="t" r="r" b="b"/>
              <a:pathLst>
                <a:path w="3249929">
                  <a:moveTo>
                    <a:pt x="0" y="0"/>
                  </a:moveTo>
                  <a:lnTo>
                    <a:pt x="3249561" y="0"/>
                  </a:lnTo>
                </a:path>
              </a:pathLst>
            </a:custGeom>
            <a:ln w="25400">
              <a:solidFill>
                <a:srgbClr val="FFC3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45" name="Группа 44"/>
            <p:cNvGrpSpPr/>
            <p:nvPr/>
          </p:nvGrpSpPr>
          <p:grpSpPr>
            <a:xfrm>
              <a:off x="4392148" y="3483713"/>
              <a:ext cx="238082" cy="103714"/>
              <a:chOff x="2667374" y="2712291"/>
              <a:chExt cx="238082" cy="103714"/>
            </a:xfrm>
          </p:grpSpPr>
          <p:sp>
            <p:nvSpPr>
              <p:cNvPr id="46" name="object 12">
                <a:extLst>
                  <a:ext uri="{FF2B5EF4-FFF2-40B4-BE49-F238E27FC236}">
                    <a16:creationId xmlns:a16="http://schemas.microsoft.com/office/drawing/2014/main" xmlns="" id="{A0F196C2-1ABD-A84E-BE86-E8C7E35D5D8F}"/>
                  </a:ext>
                </a:extLst>
              </p:cNvPr>
              <p:cNvSpPr/>
              <p:nvPr/>
            </p:nvSpPr>
            <p:spPr>
              <a:xfrm>
                <a:off x="2667374" y="2712291"/>
                <a:ext cx="238082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2">
                <a:extLst>
                  <a:ext uri="{FF2B5EF4-FFF2-40B4-BE49-F238E27FC236}">
                    <a16:creationId xmlns:a16="http://schemas.microsoft.com/office/drawing/2014/main" xmlns="" id="{A0F196C2-1ABD-A84E-BE86-E8C7E35D5D8F}"/>
                  </a:ext>
                </a:extLst>
              </p:cNvPr>
              <p:cNvSpPr/>
              <p:nvPr/>
            </p:nvSpPr>
            <p:spPr>
              <a:xfrm>
                <a:off x="2739089" y="2712291"/>
                <a:ext cx="103714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rgbClr val="33428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60" name="Текст 2"/>
          <p:cNvSpPr>
            <a:spLocks noGrp="1"/>
          </p:cNvSpPr>
          <p:nvPr>
            <p:ph type="body" sz="quarter" idx="10"/>
          </p:nvPr>
        </p:nvSpPr>
        <p:spPr>
          <a:xfrm>
            <a:off x="1141598" y="546807"/>
            <a:ext cx="9939601" cy="792000"/>
          </a:xfrm>
        </p:spPr>
        <p:txBody>
          <a:bodyPr/>
          <a:lstStyle/>
          <a:p>
            <a:pPr algn="ctr"/>
            <a:r>
              <a:rPr lang="ru-RU" dirty="0" smtClean="0"/>
              <a:t>Информационная открытость</a:t>
            </a:r>
            <a:endParaRPr lang="ru-RU" dirty="0"/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33428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535" y="441833"/>
            <a:ext cx="718104" cy="7181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5973" y="1557338"/>
            <a:ext cx="10374923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Актуализация информации о деятельности Росстата, размещенной на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его официальном сайте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5973" y="2230951"/>
            <a:ext cx="10374923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Актуализация положения об официальном сайте Федеральной службы государственной статистики в информационно-телекоммуникационной сети «Интернет» (далее – сети «Интернет») и регламента информационного наполнения официального сайта Федеральной службы государственной статистики в сети «Интернет»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23031" y="3717468"/>
            <a:ext cx="10428267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Обеспечение лидирующих позиций Росстата в мониторинге соответствия официальных сайтов федеральных органов исполнительной власти требованиям законодательства Российской Федерации об обеспечении доступа к информации о деятельности  государственных органов и органов местного самоуправления,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том числе в форме открытых данных, проводимом Минэкономразвития России с использованием АИС «Мониторинг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госсайтов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15973" y="5709351"/>
            <a:ext cx="10428267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solidFill>
                  <a:schemeClr val="bg1"/>
                </a:solidFill>
              </a:rPr>
              <a:t>Эффект и преимущества для </a:t>
            </a:r>
            <a:r>
              <a:rPr lang="ru-RU" sz="1600" b="1" i="1" dirty="0" err="1">
                <a:solidFill>
                  <a:schemeClr val="bg1"/>
                </a:solidFill>
              </a:rPr>
              <a:t>референтных</a:t>
            </a:r>
            <a:r>
              <a:rPr lang="ru-RU" sz="1600" b="1" i="1" dirty="0">
                <a:solidFill>
                  <a:schemeClr val="bg1"/>
                </a:solidFill>
              </a:rPr>
              <a:t> групп: создание условий </a:t>
            </a:r>
            <a:r>
              <a:rPr lang="ru-RU" sz="1600" b="1" i="1" dirty="0" smtClean="0">
                <a:solidFill>
                  <a:schemeClr val="bg1"/>
                </a:solidFill>
              </a:rPr>
              <a:t>для эффективного </a:t>
            </a:r>
            <a:r>
              <a:rPr lang="ru-RU" sz="1600" b="1" i="1" dirty="0">
                <a:solidFill>
                  <a:schemeClr val="bg1"/>
                </a:solidFill>
              </a:rPr>
              <a:t>информирования граждан о деятельности Росстата</a:t>
            </a:r>
          </a:p>
        </p:txBody>
      </p:sp>
    </p:spTree>
    <p:extLst>
      <p:ext uri="{BB962C8B-B14F-4D97-AF65-F5344CB8AC3E}">
        <p14:creationId xmlns:p14="http://schemas.microsoft.com/office/powerpoint/2010/main" val="333248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79264" y="1465385"/>
            <a:ext cx="464694" cy="5116183"/>
          </a:xfrm>
          <a:prstGeom prst="rect">
            <a:avLst/>
          </a:prstGeom>
          <a:gradFill flip="none" rotWithShape="1">
            <a:gsLst>
              <a:gs pos="69200">
                <a:srgbClr val="004896"/>
              </a:gs>
              <a:gs pos="100000">
                <a:srgbClr val="003C86"/>
              </a:gs>
              <a:gs pos="0">
                <a:srgbClr val="0062BA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CAFEBE06-6457-2D41-87DF-28AD37AA02EA}"/>
              </a:ext>
            </a:extLst>
          </p:cNvPr>
          <p:cNvGrpSpPr/>
          <p:nvPr/>
        </p:nvGrpSpPr>
        <p:grpSpPr>
          <a:xfrm>
            <a:off x="11701417" y="5790863"/>
            <a:ext cx="494109" cy="499100"/>
            <a:chOff x="9699205" y="5186438"/>
            <a:chExt cx="440055" cy="444500"/>
          </a:xfrm>
        </p:grpSpPr>
        <p:sp>
          <p:nvSpPr>
            <p:cNvPr id="26" name="object 16">
              <a:extLst>
                <a:ext uri="{FF2B5EF4-FFF2-40B4-BE49-F238E27FC236}">
                  <a16:creationId xmlns:a16="http://schemas.microsoft.com/office/drawing/2014/main" xmlns="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17">
              <a:extLst>
                <a:ext uri="{FF2B5EF4-FFF2-40B4-BE49-F238E27FC236}">
                  <a16:creationId xmlns:a16="http://schemas.microsoft.com/office/drawing/2014/main" xmlns="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1439587" y="180466"/>
            <a:ext cx="10403788" cy="261367"/>
            <a:chOff x="1439587" y="3481958"/>
            <a:chExt cx="10403788" cy="261367"/>
          </a:xfrm>
        </p:grpSpPr>
        <p:sp>
          <p:nvSpPr>
            <p:cNvPr id="43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7" y="3535847"/>
              <a:ext cx="3024276" cy="207478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4" name="object 11">
              <a:extLst>
                <a:ext uri="{FF2B5EF4-FFF2-40B4-BE49-F238E27FC236}">
                  <a16:creationId xmlns:a16="http://schemas.microsoft.com/office/drawing/2014/main" xmlns="" id="{E7D5C25E-08D6-344C-B0C6-CB0D11FF9875}"/>
                </a:ext>
              </a:extLst>
            </p:cNvPr>
            <p:cNvSpPr/>
            <p:nvPr/>
          </p:nvSpPr>
          <p:spPr>
            <a:xfrm flipV="1">
              <a:off x="4567576" y="3481958"/>
              <a:ext cx="7275799" cy="52586"/>
            </a:xfrm>
            <a:custGeom>
              <a:avLst/>
              <a:gdLst/>
              <a:ahLst/>
              <a:cxnLst/>
              <a:rect l="l" t="t" r="r" b="b"/>
              <a:pathLst>
                <a:path w="3249929">
                  <a:moveTo>
                    <a:pt x="0" y="0"/>
                  </a:moveTo>
                  <a:lnTo>
                    <a:pt x="3249561" y="0"/>
                  </a:lnTo>
                </a:path>
              </a:pathLst>
            </a:custGeom>
            <a:ln w="25400">
              <a:solidFill>
                <a:srgbClr val="FFC3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45" name="Группа 44"/>
            <p:cNvGrpSpPr/>
            <p:nvPr/>
          </p:nvGrpSpPr>
          <p:grpSpPr>
            <a:xfrm>
              <a:off x="4392148" y="3483713"/>
              <a:ext cx="238082" cy="103714"/>
              <a:chOff x="2667374" y="2712291"/>
              <a:chExt cx="238082" cy="103714"/>
            </a:xfrm>
          </p:grpSpPr>
          <p:sp>
            <p:nvSpPr>
              <p:cNvPr id="46" name="object 12">
                <a:extLst>
                  <a:ext uri="{FF2B5EF4-FFF2-40B4-BE49-F238E27FC236}">
                    <a16:creationId xmlns:a16="http://schemas.microsoft.com/office/drawing/2014/main" xmlns="" id="{A0F196C2-1ABD-A84E-BE86-E8C7E35D5D8F}"/>
                  </a:ext>
                </a:extLst>
              </p:cNvPr>
              <p:cNvSpPr/>
              <p:nvPr/>
            </p:nvSpPr>
            <p:spPr>
              <a:xfrm>
                <a:off x="2667374" y="2712291"/>
                <a:ext cx="238082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2">
                <a:extLst>
                  <a:ext uri="{FF2B5EF4-FFF2-40B4-BE49-F238E27FC236}">
                    <a16:creationId xmlns:a16="http://schemas.microsoft.com/office/drawing/2014/main" xmlns="" id="{A0F196C2-1ABD-A84E-BE86-E8C7E35D5D8F}"/>
                  </a:ext>
                </a:extLst>
              </p:cNvPr>
              <p:cNvSpPr/>
              <p:nvPr/>
            </p:nvSpPr>
            <p:spPr>
              <a:xfrm>
                <a:off x="2739089" y="2712291"/>
                <a:ext cx="103714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rgbClr val="33428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60" name="Текст 2"/>
          <p:cNvSpPr>
            <a:spLocks noGrp="1"/>
          </p:cNvSpPr>
          <p:nvPr>
            <p:ph type="body" sz="quarter" idx="10"/>
          </p:nvPr>
        </p:nvSpPr>
        <p:spPr>
          <a:xfrm>
            <a:off x="1192226" y="363535"/>
            <a:ext cx="10751337" cy="716378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dirty="0"/>
              <a:t>Обеспечение работы с открытыми данными</a:t>
            </a: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33428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18" y="636809"/>
            <a:ext cx="673609" cy="71637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27005" y="980786"/>
            <a:ext cx="4708964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Формирование ведомственного плана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Росстата по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реализации мероприятий 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области открытых данных и плана-графика актуализации приоритетных социально значимых наборов данных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Росстата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в форме открытых данных </a:t>
            </a:r>
            <a:b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в 2022 году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27005" y="3579864"/>
            <a:ext cx="4708964" cy="2062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Актуализация официальной статистической и общественно значимой информации Росстата, размещенной в форме открытых данных в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сети «Интернет» 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соответствии с планом-графиком размещения приоритетных социально значимых наборов данных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Росстата 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форме открытых данных в 2022 году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87307" y="980786"/>
            <a:ext cx="4513385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Размещение наборов открытых данных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соответствии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с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запросами пользователей официальной статистической информации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разделе «Открытые данные»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на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официальном сайте Росстата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при наличии запросов)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28337" y="3579863"/>
            <a:ext cx="4513386" cy="2062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Проведение анализа обращений пользователей за официальной статистической и общественно значимой информацией, размещенной Росстатом в сети «Интернет» в форме открытых данных, и размещение его результатов в разделе «Открытые данные» на сайте Росстата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27004" y="2887545"/>
            <a:ext cx="9673687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Мониторинг актуальности наборов открытых данных, размещенных в разделе «Открытые данные» на официальном сайте Росстате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27005" y="5875150"/>
            <a:ext cx="9714718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solidFill>
                  <a:schemeClr val="bg1"/>
                </a:solidFill>
              </a:rPr>
              <a:t>Эффект и преимущества для </a:t>
            </a:r>
            <a:r>
              <a:rPr lang="ru-RU" sz="1600" b="1" i="1" dirty="0" err="1">
                <a:solidFill>
                  <a:schemeClr val="bg1"/>
                </a:solidFill>
              </a:rPr>
              <a:t>референтных</a:t>
            </a:r>
            <a:r>
              <a:rPr lang="ru-RU" sz="1600" b="1" i="1" dirty="0">
                <a:solidFill>
                  <a:schemeClr val="bg1"/>
                </a:solidFill>
              </a:rPr>
              <a:t> групп: создание условий для практического использования данных Росстата</a:t>
            </a:r>
          </a:p>
        </p:txBody>
      </p:sp>
    </p:spTree>
    <p:extLst>
      <p:ext uri="{BB962C8B-B14F-4D97-AF65-F5344CB8AC3E}">
        <p14:creationId xmlns:p14="http://schemas.microsoft.com/office/powerpoint/2010/main" val="72039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79264" y="1577344"/>
            <a:ext cx="464694" cy="473262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CAFEBE06-6457-2D41-87DF-28AD37AA02EA}"/>
              </a:ext>
            </a:extLst>
          </p:cNvPr>
          <p:cNvGrpSpPr/>
          <p:nvPr/>
        </p:nvGrpSpPr>
        <p:grpSpPr>
          <a:xfrm>
            <a:off x="11701417" y="5790863"/>
            <a:ext cx="494109" cy="499100"/>
            <a:chOff x="9699205" y="5186438"/>
            <a:chExt cx="440055" cy="444500"/>
          </a:xfrm>
        </p:grpSpPr>
        <p:sp>
          <p:nvSpPr>
            <p:cNvPr id="26" name="object 16">
              <a:extLst>
                <a:ext uri="{FF2B5EF4-FFF2-40B4-BE49-F238E27FC236}">
                  <a16:creationId xmlns:a16="http://schemas.microsoft.com/office/drawing/2014/main" xmlns="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17">
              <a:extLst>
                <a:ext uri="{FF2B5EF4-FFF2-40B4-BE49-F238E27FC236}">
                  <a16:creationId xmlns:a16="http://schemas.microsoft.com/office/drawing/2014/main" xmlns="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1439587" y="180466"/>
            <a:ext cx="10403788" cy="261367"/>
            <a:chOff x="1439587" y="3481958"/>
            <a:chExt cx="10403788" cy="261367"/>
          </a:xfrm>
        </p:grpSpPr>
        <p:sp>
          <p:nvSpPr>
            <p:cNvPr id="43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7" y="3535847"/>
              <a:ext cx="3024276" cy="207478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4" name="object 11">
              <a:extLst>
                <a:ext uri="{FF2B5EF4-FFF2-40B4-BE49-F238E27FC236}">
                  <a16:creationId xmlns:a16="http://schemas.microsoft.com/office/drawing/2014/main" xmlns="" id="{E7D5C25E-08D6-344C-B0C6-CB0D11FF9875}"/>
                </a:ext>
              </a:extLst>
            </p:cNvPr>
            <p:cNvSpPr/>
            <p:nvPr/>
          </p:nvSpPr>
          <p:spPr>
            <a:xfrm flipV="1">
              <a:off x="4567576" y="3481958"/>
              <a:ext cx="7275799" cy="52586"/>
            </a:xfrm>
            <a:custGeom>
              <a:avLst/>
              <a:gdLst/>
              <a:ahLst/>
              <a:cxnLst/>
              <a:rect l="l" t="t" r="r" b="b"/>
              <a:pathLst>
                <a:path w="3249929">
                  <a:moveTo>
                    <a:pt x="0" y="0"/>
                  </a:moveTo>
                  <a:lnTo>
                    <a:pt x="3249561" y="0"/>
                  </a:lnTo>
                </a:path>
              </a:pathLst>
            </a:custGeom>
            <a:ln w="25400">
              <a:solidFill>
                <a:srgbClr val="FFC3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45" name="Группа 44"/>
            <p:cNvGrpSpPr/>
            <p:nvPr/>
          </p:nvGrpSpPr>
          <p:grpSpPr>
            <a:xfrm>
              <a:off x="4392148" y="3483713"/>
              <a:ext cx="238082" cy="103714"/>
              <a:chOff x="2667374" y="2712291"/>
              <a:chExt cx="238082" cy="103714"/>
            </a:xfrm>
          </p:grpSpPr>
          <p:sp>
            <p:nvSpPr>
              <p:cNvPr id="46" name="object 12">
                <a:extLst>
                  <a:ext uri="{FF2B5EF4-FFF2-40B4-BE49-F238E27FC236}">
                    <a16:creationId xmlns:a16="http://schemas.microsoft.com/office/drawing/2014/main" xmlns="" id="{A0F196C2-1ABD-A84E-BE86-E8C7E35D5D8F}"/>
                  </a:ext>
                </a:extLst>
              </p:cNvPr>
              <p:cNvSpPr/>
              <p:nvPr/>
            </p:nvSpPr>
            <p:spPr>
              <a:xfrm>
                <a:off x="2667374" y="2712291"/>
                <a:ext cx="238082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2">
                <a:extLst>
                  <a:ext uri="{FF2B5EF4-FFF2-40B4-BE49-F238E27FC236}">
                    <a16:creationId xmlns:a16="http://schemas.microsoft.com/office/drawing/2014/main" xmlns="" id="{A0F196C2-1ABD-A84E-BE86-E8C7E35D5D8F}"/>
                  </a:ext>
                </a:extLst>
              </p:cNvPr>
              <p:cNvSpPr/>
              <p:nvPr/>
            </p:nvSpPr>
            <p:spPr>
              <a:xfrm>
                <a:off x="2739089" y="2712291"/>
                <a:ext cx="103714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rgbClr val="33428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60" name="Текст 2"/>
          <p:cNvSpPr>
            <a:spLocks noGrp="1"/>
          </p:cNvSpPr>
          <p:nvPr>
            <p:ph type="body" sz="quarter" idx="10"/>
          </p:nvPr>
        </p:nvSpPr>
        <p:spPr>
          <a:xfrm>
            <a:off x="1129802" y="636810"/>
            <a:ext cx="10751337" cy="716378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абота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пресс-службы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Росстата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33428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18" y="636809"/>
            <a:ext cx="673609" cy="71637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63189" y="1577344"/>
            <a:ext cx="4433519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A21630"/>
                </a:solidFill>
              </a:rPr>
              <a:t>Проведение мероприятий со СМИ (интервью, пресс-конференции, комментарии) с участием руководителя Росстата </a:t>
            </a:r>
            <a:r>
              <a:rPr lang="ru-RU" sz="1600" b="1" dirty="0" smtClean="0">
                <a:solidFill>
                  <a:srgbClr val="A21630"/>
                </a:solidFill>
              </a:rPr>
              <a:t>и </a:t>
            </a:r>
            <a:r>
              <a:rPr lang="ru-RU" sz="1600" b="1" dirty="0">
                <a:solidFill>
                  <a:srgbClr val="A21630"/>
                </a:solidFill>
              </a:rPr>
              <a:t>его заместителей по актуальным вопросам деятельности Росстата</a:t>
            </a:r>
            <a:endParaRPr lang="ru-RU" sz="1600" b="1" dirty="0">
              <a:solidFill>
                <a:srgbClr val="A2163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99527" y="1560074"/>
            <a:ext cx="5037396" cy="16009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ru-RU" sz="1600" b="1" dirty="0">
                <a:solidFill>
                  <a:srgbClr val="A21630"/>
                </a:solidFill>
              </a:rPr>
              <a:t>Предоставление официальной статистической информации </a:t>
            </a:r>
            <a:r>
              <a:rPr lang="ru-RU" sz="1600" b="1" dirty="0" smtClean="0">
                <a:solidFill>
                  <a:srgbClr val="A21630"/>
                </a:solidFill>
              </a:rPr>
              <a:t>по </a:t>
            </a:r>
            <a:r>
              <a:rPr lang="ru-RU" sz="1600" b="1" dirty="0">
                <a:solidFill>
                  <a:srgbClr val="A21630"/>
                </a:solidFill>
              </a:rPr>
              <a:t>запросам СМИ в соответствии </a:t>
            </a:r>
            <a:endParaRPr lang="ru-RU" sz="1600" b="1" dirty="0" smtClean="0">
              <a:solidFill>
                <a:srgbClr val="A21630"/>
              </a:solidFill>
            </a:endParaRPr>
          </a:p>
          <a:p>
            <a:pPr>
              <a:lnSpc>
                <a:spcPct val="125000"/>
              </a:lnSpc>
            </a:pPr>
            <a:r>
              <a:rPr lang="ru-RU" sz="1600" b="1" dirty="0" smtClean="0">
                <a:solidFill>
                  <a:srgbClr val="A21630"/>
                </a:solidFill>
              </a:rPr>
              <a:t>с </a:t>
            </a:r>
            <a:r>
              <a:rPr lang="ru-RU" sz="1600" b="1" dirty="0">
                <a:solidFill>
                  <a:srgbClr val="A21630"/>
                </a:solidFill>
              </a:rPr>
              <a:t>Законом Российской Федерации </a:t>
            </a:r>
            <a:endParaRPr lang="ru-RU" sz="1600" b="1" dirty="0" smtClean="0">
              <a:solidFill>
                <a:srgbClr val="A21630"/>
              </a:solidFill>
            </a:endParaRPr>
          </a:p>
          <a:p>
            <a:pPr>
              <a:lnSpc>
                <a:spcPct val="125000"/>
              </a:lnSpc>
            </a:pPr>
            <a:r>
              <a:rPr lang="ru-RU" sz="1600" b="1" dirty="0" smtClean="0">
                <a:solidFill>
                  <a:srgbClr val="A21630"/>
                </a:solidFill>
              </a:rPr>
              <a:t>от </a:t>
            </a:r>
            <a:r>
              <a:rPr lang="ru-RU" sz="1600" b="1" dirty="0">
                <a:solidFill>
                  <a:srgbClr val="A21630"/>
                </a:solidFill>
              </a:rPr>
              <a:t>27 декабря 1991 г. № 2124-1 </a:t>
            </a:r>
            <a:endParaRPr lang="ru-RU" sz="1600" b="1" dirty="0" smtClean="0">
              <a:solidFill>
                <a:srgbClr val="A21630"/>
              </a:solidFill>
            </a:endParaRPr>
          </a:p>
          <a:p>
            <a:pPr>
              <a:lnSpc>
                <a:spcPct val="125000"/>
              </a:lnSpc>
            </a:pPr>
            <a:r>
              <a:rPr lang="ru-RU" sz="1600" b="1" dirty="0" smtClean="0">
                <a:solidFill>
                  <a:srgbClr val="A21630"/>
                </a:solidFill>
              </a:rPr>
              <a:t>«</a:t>
            </a:r>
            <a:r>
              <a:rPr lang="ru-RU" sz="1600" b="1" dirty="0">
                <a:solidFill>
                  <a:srgbClr val="A21630"/>
                </a:solidFill>
              </a:rPr>
              <a:t>О средствах массовой информации»</a:t>
            </a:r>
            <a:endParaRPr lang="ru-RU" sz="1600" b="1" dirty="0">
              <a:solidFill>
                <a:srgbClr val="A2163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63189" y="3259722"/>
            <a:ext cx="9673733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A21630"/>
                </a:solidFill>
              </a:rPr>
              <a:t>Размещение пресс-релизов на официальном сайте Росстата в целях разъяснения основных событий, происходящих в Росстате</a:t>
            </a:r>
            <a:endParaRPr lang="ru-RU" sz="1600" b="1" dirty="0">
              <a:solidFill>
                <a:srgbClr val="A2163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63189" y="3968672"/>
            <a:ext cx="4467745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A21630"/>
                </a:solidFill>
              </a:rPr>
              <a:t>Ведение представительств Росстата в социальных </a:t>
            </a:r>
            <a:r>
              <a:rPr lang="ru-RU" sz="1600" b="1" dirty="0" smtClean="0">
                <a:solidFill>
                  <a:srgbClr val="A21630"/>
                </a:solidFill>
              </a:rPr>
              <a:t>сетях, мониторинг </a:t>
            </a:r>
            <a:r>
              <a:rPr lang="ru-RU" sz="1600" b="1" dirty="0" err="1">
                <a:solidFill>
                  <a:srgbClr val="A21630"/>
                </a:solidFill>
              </a:rPr>
              <a:t>упоминаемости</a:t>
            </a:r>
            <a:r>
              <a:rPr lang="ru-RU" sz="1600" b="1" dirty="0">
                <a:solidFill>
                  <a:srgbClr val="A21630"/>
                </a:solidFill>
              </a:rPr>
              <a:t> Росстата в социальных </a:t>
            </a:r>
            <a:r>
              <a:rPr lang="ru-RU" sz="1600" b="1" dirty="0" err="1" smtClean="0">
                <a:solidFill>
                  <a:srgbClr val="A21630"/>
                </a:solidFill>
              </a:rPr>
              <a:t>сетя</a:t>
            </a:r>
            <a:r>
              <a:rPr lang="ru-RU" sz="1600" b="1" dirty="0" smtClean="0">
                <a:solidFill>
                  <a:srgbClr val="A21630"/>
                </a:solidFill>
              </a:rPr>
              <a:t>), координирование </a:t>
            </a:r>
            <a:r>
              <a:rPr lang="ru-RU" sz="1600" b="1" dirty="0">
                <a:solidFill>
                  <a:srgbClr val="A21630"/>
                </a:solidFill>
              </a:rPr>
              <a:t>работы представительств территориальных органов Росстата в социальных сетях</a:t>
            </a:r>
            <a:endParaRPr lang="ru-RU" sz="1600" b="1" dirty="0">
              <a:solidFill>
                <a:srgbClr val="A2163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99526" y="4017168"/>
            <a:ext cx="5037396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A21630"/>
                </a:solidFill>
              </a:rPr>
              <a:t>Разработка методических рекомендации по размещению информации на официальных </a:t>
            </a:r>
            <a:endParaRPr lang="ru-RU" sz="1600" b="1" dirty="0" smtClean="0">
              <a:solidFill>
                <a:srgbClr val="A21630"/>
              </a:solidFill>
            </a:endParaRPr>
          </a:p>
          <a:p>
            <a:r>
              <a:rPr lang="ru-RU" sz="1600" b="1" dirty="0" smtClean="0">
                <a:solidFill>
                  <a:srgbClr val="A21630"/>
                </a:solidFill>
              </a:rPr>
              <a:t>сайтах </a:t>
            </a:r>
            <a:r>
              <a:rPr lang="ru-RU" sz="1600" b="1" dirty="0">
                <a:solidFill>
                  <a:srgbClr val="A21630"/>
                </a:solidFill>
              </a:rPr>
              <a:t>территориальных органов Росстата</a:t>
            </a:r>
            <a:endParaRPr lang="ru-RU" sz="1600" b="1" dirty="0">
              <a:solidFill>
                <a:srgbClr val="A2163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99526" y="4952093"/>
            <a:ext cx="50373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A21630"/>
                </a:solidFill>
              </a:rPr>
              <a:t>Реализация инициативного проекта «Понятная статистика»</a:t>
            </a:r>
            <a:endParaRPr lang="ru-RU" sz="1600" b="1" dirty="0">
              <a:solidFill>
                <a:srgbClr val="A2163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63189" y="5790863"/>
            <a:ext cx="9673733" cy="83099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1600" b="1" i="1" dirty="0">
                <a:solidFill>
                  <a:schemeClr val="bg1"/>
                </a:solidFill>
              </a:rPr>
              <a:t>Эффект и преимущества для </a:t>
            </a:r>
            <a:r>
              <a:rPr lang="ru-RU" sz="1600" b="1" i="1" dirty="0" err="1">
                <a:solidFill>
                  <a:schemeClr val="bg1"/>
                </a:solidFill>
              </a:rPr>
              <a:t>референтных</a:t>
            </a:r>
            <a:r>
              <a:rPr lang="ru-RU" sz="1600" b="1" i="1" dirty="0">
                <a:solidFill>
                  <a:schemeClr val="bg1"/>
                </a:solidFill>
              </a:rPr>
              <a:t> групп: работа каналов  обратной связи, позволяющих отслеживать информированность гражданского общества </a:t>
            </a:r>
            <a:r>
              <a:rPr lang="ru-RU" sz="1600" b="1" i="1" dirty="0" smtClean="0">
                <a:solidFill>
                  <a:schemeClr val="bg1"/>
                </a:solidFill>
              </a:rPr>
              <a:t/>
            </a:r>
            <a:br>
              <a:rPr lang="ru-RU" sz="1600" b="1" i="1" dirty="0" smtClean="0">
                <a:solidFill>
                  <a:schemeClr val="bg1"/>
                </a:solidFill>
              </a:rPr>
            </a:br>
            <a:r>
              <a:rPr lang="ru-RU" sz="1600" b="1" i="1" dirty="0" smtClean="0">
                <a:solidFill>
                  <a:schemeClr val="bg1"/>
                </a:solidFill>
              </a:rPr>
              <a:t>о </a:t>
            </a:r>
            <a:r>
              <a:rPr lang="ru-RU" sz="1600" b="1" i="1" dirty="0">
                <a:solidFill>
                  <a:schemeClr val="bg1"/>
                </a:solidFill>
              </a:rPr>
              <a:t>деятельности Росстата и изменение </a:t>
            </a:r>
            <a:r>
              <a:rPr lang="ru-RU" sz="1600" b="1" i="1" dirty="0" err="1">
                <a:solidFill>
                  <a:schemeClr val="bg1"/>
                </a:solidFill>
              </a:rPr>
              <a:t>имиджевых</a:t>
            </a:r>
            <a:r>
              <a:rPr lang="ru-RU" sz="1600" b="1" i="1" dirty="0">
                <a:solidFill>
                  <a:schemeClr val="bg1"/>
                </a:solidFill>
              </a:rPr>
              <a:t> характеристик Росстата</a:t>
            </a:r>
            <a:endParaRPr lang="ru-RU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46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79264" y="1577344"/>
            <a:ext cx="464694" cy="4732625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CAFEBE06-6457-2D41-87DF-28AD37AA02EA}"/>
              </a:ext>
            </a:extLst>
          </p:cNvPr>
          <p:cNvGrpSpPr/>
          <p:nvPr/>
        </p:nvGrpSpPr>
        <p:grpSpPr>
          <a:xfrm>
            <a:off x="11701417" y="5790863"/>
            <a:ext cx="494109" cy="499100"/>
            <a:chOff x="9699205" y="5186438"/>
            <a:chExt cx="440055" cy="444500"/>
          </a:xfrm>
        </p:grpSpPr>
        <p:sp>
          <p:nvSpPr>
            <p:cNvPr id="26" name="object 16">
              <a:extLst>
                <a:ext uri="{FF2B5EF4-FFF2-40B4-BE49-F238E27FC236}">
                  <a16:creationId xmlns:a16="http://schemas.microsoft.com/office/drawing/2014/main" xmlns="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17">
              <a:extLst>
                <a:ext uri="{FF2B5EF4-FFF2-40B4-BE49-F238E27FC236}">
                  <a16:creationId xmlns:a16="http://schemas.microsoft.com/office/drawing/2014/main" xmlns="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1439587" y="180466"/>
            <a:ext cx="10403788" cy="261367"/>
            <a:chOff x="1439587" y="3481958"/>
            <a:chExt cx="10403788" cy="261367"/>
          </a:xfrm>
        </p:grpSpPr>
        <p:sp>
          <p:nvSpPr>
            <p:cNvPr id="43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7" y="3535847"/>
              <a:ext cx="3024276" cy="207478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4" name="object 11">
              <a:extLst>
                <a:ext uri="{FF2B5EF4-FFF2-40B4-BE49-F238E27FC236}">
                  <a16:creationId xmlns:a16="http://schemas.microsoft.com/office/drawing/2014/main" xmlns="" id="{E7D5C25E-08D6-344C-B0C6-CB0D11FF9875}"/>
                </a:ext>
              </a:extLst>
            </p:cNvPr>
            <p:cNvSpPr/>
            <p:nvPr/>
          </p:nvSpPr>
          <p:spPr>
            <a:xfrm flipV="1">
              <a:off x="4567576" y="3481958"/>
              <a:ext cx="7275799" cy="52586"/>
            </a:xfrm>
            <a:custGeom>
              <a:avLst/>
              <a:gdLst/>
              <a:ahLst/>
              <a:cxnLst/>
              <a:rect l="l" t="t" r="r" b="b"/>
              <a:pathLst>
                <a:path w="3249929">
                  <a:moveTo>
                    <a:pt x="0" y="0"/>
                  </a:moveTo>
                  <a:lnTo>
                    <a:pt x="3249561" y="0"/>
                  </a:lnTo>
                </a:path>
              </a:pathLst>
            </a:custGeom>
            <a:ln w="25400">
              <a:solidFill>
                <a:srgbClr val="FFC3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45" name="Группа 44"/>
            <p:cNvGrpSpPr/>
            <p:nvPr/>
          </p:nvGrpSpPr>
          <p:grpSpPr>
            <a:xfrm>
              <a:off x="4392148" y="3483713"/>
              <a:ext cx="238082" cy="103714"/>
              <a:chOff x="2667374" y="2712291"/>
              <a:chExt cx="238082" cy="103714"/>
            </a:xfrm>
          </p:grpSpPr>
          <p:sp>
            <p:nvSpPr>
              <p:cNvPr id="46" name="object 12">
                <a:extLst>
                  <a:ext uri="{FF2B5EF4-FFF2-40B4-BE49-F238E27FC236}">
                    <a16:creationId xmlns:a16="http://schemas.microsoft.com/office/drawing/2014/main" xmlns="" id="{A0F196C2-1ABD-A84E-BE86-E8C7E35D5D8F}"/>
                  </a:ext>
                </a:extLst>
              </p:cNvPr>
              <p:cNvSpPr/>
              <p:nvPr/>
            </p:nvSpPr>
            <p:spPr>
              <a:xfrm>
                <a:off x="2667374" y="2712291"/>
                <a:ext cx="238082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2">
                <a:extLst>
                  <a:ext uri="{FF2B5EF4-FFF2-40B4-BE49-F238E27FC236}">
                    <a16:creationId xmlns:a16="http://schemas.microsoft.com/office/drawing/2014/main" xmlns="" id="{A0F196C2-1ABD-A84E-BE86-E8C7E35D5D8F}"/>
                  </a:ext>
                </a:extLst>
              </p:cNvPr>
              <p:cNvSpPr/>
              <p:nvPr/>
            </p:nvSpPr>
            <p:spPr>
              <a:xfrm>
                <a:off x="2739089" y="2712291"/>
                <a:ext cx="103714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rgbClr val="33428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60" name="Текст 2"/>
          <p:cNvSpPr>
            <a:spLocks noGrp="1"/>
          </p:cNvSpPr>
          <p:nvPr>
            <p:ph type="body" sz="quarter" idx="10"/>
          </p:nvPr>
        </p:nvSpPr>
        <p:spPr>
          <a:xfrm>
            <a:off x="1129802" y="636810"/>
            <a:ext cx="10751337" cy="716378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Взаимодействие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общественным советом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33428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18" y="636809"/>
            <a:ext cx="673609" cy="71637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63189" y="1577344"/>
            <a:ext cx="9673733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Организация заседаний Общественного совета при Росстате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Комиссии Общественного совета при Росстате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по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совершенствованию и развитию статистического образования </a:t>
            </a:r>
          </a:p>
          <a:p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и статистической грамотности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39587" y="4668076"/>
            <a:ext cx="9697335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Поддержание в актуальном состоянии материалов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о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работе Общественного совета при Росстате, размещенных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официальном сайте Росстата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63189" y="2931476"/>
            <a:ext cx="9673733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Обеспечение участия членов Общественного совета при Росстате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 в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работе комиссий и иных рабочих органов, создаваемых Росстатом по вопросам кадровой работы, антикоррупционной деятельности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закупок (товаров, работ, услуг), включая размещение государственных заказов на выполнение научно-исследовательских работ и оказание консультационных услуг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463189" y="5790863"/>
            <a:ext cx="9673733" cy="830997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1600" b="1" i="1" dirty="0">
                <a:solidFill>
                  <a:schemeClr val="bg1"/>
                </a:solidFill>
              </a:rPr>
              <a:t>Эффект и преимущества для </a:t>
            </a:r>
            <a:r>
              <a:rPr lang="ru-RU" sz="1600" b="1" i="1" dirty="0" err="1">
                <a:solidFill>
                  <a:schemeClr val="bg1"/>
                </a:solidFill>
              </a:rPr>
              <a:t>референтных</a:t>
            </a:r>
            <a:r>
              <a:rPr lang="ru-RU" sz="1600" b="1" i="1" dirty="0">
                <a:solidFill>
                  <a:schemeClr val="bg1"/>
                </a:solidFill>
              </a:rPr>
              <a:t> групп: работа каналов  обратной связи, позволяющих отслеживать информированность гражданского общества </a:t>
            </a:r>
            <a:r>
              <a:rPr lang="ru-RU" sz="1600" b="1" i="1" dirty="0" smtClean="0">
                <a:solidFill>
                  <a:schemeClr val="bg1"/>
                </a:solidFill>
              </a:rPr>
              <a:t/>
            </a:r>
            <a:br>
              <a:rPr lang="ru-RU" sz="1600" b="1" i="1" dirty="0" smtClean="0">
                <a:solidFill>
                  <a:schemeClr val="bg1"/>
                </a:solidFill>
              </a:rPr>
            </a:br>
            <a:r>
              <a:rPr lang="ru-RU" sz="1600" b="1" i="1" dirty="0" smtClean="0">
                <a:solidFill>
                  <a:schemeClr val="bg1"/>
                </a:solidFill>
              </a:rPr>
              <a:t>о </a:t>
            </a:r>
            <a:r>
              <a:rPr lang="ru-RU" sz="1600" b="1" i="1" dirty="0">
                <a:solidFill>
                  <a:schemeClr val="bg1"/>
                </a:solidFill>
              </a:rPr>
              <a:t>деятельности Росстата и изменение </a:t>
            </a:r>
            <a:r>
              <a:rPr lang="ru-RU" sz="1600" b="1" i="1" dirty="0" err="1">
                <a:solidFill>
                  <a:schemeClr val="bg1"/>
                </a:solidFill>
              </a:rPr>
              <a:t>имиджевых</a:t>
            </a:r>
            <a:r>
              <a:rPr lang="ru-RU" sz="1600" b="1" i="1" dirty="0">
                <a:solidFill>
                  <a:schemeClr val="bg1"/>
                </a:solidFill>
              </a:rPr>
              <a:t> характеристик Росстата</a:t>
            </a:r>
            <a:endParaRPr lang="ru-RU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89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79264" y="1577344"/>
            <a:ext cx="464694" cy="4732625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CAFEBE06-6457-2D41-87DF-28AD37AA02EA}"/>
              </a:ext>
            </a:extLst>
          </p:cNvPr>
          <p:cNvGrpSpPr/>
          <p:nvPr/>
        </p:nvGrpSpPr>
        <p:grpSpPr>
          <a:xfrm>
            <a:off x="11701417" y="5790863"/>
            <a:ext cx="494109" cy="499100"/>
            <a:chOff x="9699205" y="5186438"/>
            <a:chExt cx="440055" cy="444500"/>
          </a:xfrm>
        </p:grpSpPr>
        <p:sp>
          <p:nvSpPr>
            <p:cNvPr id="26" name="object 16">
              <a:extLst>
                <a:ext uri="{FF2B5EF4-FFF2-40B4-BE49-F238E27FC236}">
                  <a16:creationId xmlns:a16="http://schemas.microsoft.com/office/drawing/2014/main" xmlns="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17">
              <a:extLst>
                <a:ext uri="{FF2B5EF4-FFF2-40B4-BE49-F238E27FC236}">
                  <a16:creationId xmlns:a16="http://schemas.microsoft.com/office/drawing/2014/main" xmlns="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1439587" y="180466"/>
            <a:ext cx="10403788" cy="261367"/>
            <a:chOff x="1439587" y="3481958"/>
            <a:chExt cx="10403788" cy="261367"/>
          </a:xfrm>
        </p:grpSpPr>
        <p:sp>
          <p:nvSpPr>
            <p:cNvPr id="43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7" y="3535847"/>
              <a:ext cx="3024276" cy="207478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4" name="object 11">
              <a:extLst>
                <a:ext uri="{FF2B5EF4-FFF2-40B4-BE49-F238E27FC236}">
                  <a16:creationId xmlns:a16="http://schemas.microsoft.com/office/drawing/2014/main" xmlns="" id="{E7D5C25E-08D6-344C-B0C6-CB0D11FF9875}"/>
                </a:ext>
              </a:extLst>
            </p:cNvPr>
            <p:cNvSpPr/>
            <p:nvPr/>
          </p:nvSpPr>
          <p:spPr>
            <a:xfrm flipV="1">
              <a:off x="4567576" y="3481958"/>
              <a:ext cx="7275799" cy="52586"/>
            </a:xfrm>
            <a:custGeom>
              <a:avLst/>
              <a:gdLst/>
              <a:ahLst/>
              <a:cxnLst/>
              <a:rect l="l" t="t" r="r" b="b"/>
              <a:pathLst>
                <a:path w="3249929">
                  <a:moveTo>
                    <a:pt x="0" y="0"/>
                  </a:moveTo>
                  <a:lnTo>
                    <a:pt x="3249561" y="0"/>
                  </a:lnTo>
                </a:path>
              </a:pathLst>
            </a:custGeom>
            <a:ln w="25400">
              <a:solidFill>
                <a:srgbClr val="FFC3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45" name="Группа 44"/>
            <p:cNvGrpSpPr/>
            <p:nvPr/>
          </p:nvGrpSpPr>
          <p:grpSpPr>
            <a:xfrm>
              <a:off x="4392148" y="3483713"/>
              <a:ext cx="238082" cy="103714"/>
              <a:chOff x="2667374" y="2712291"/>
              <a:chExt cx="238082" cy="103714"/>
            </a:xfrm>
          </p:grpSpPr>
          <p:sp>
            <p:nvSpPr>
              <p:cNvPr id="46" name="object 12">
                <a:extLst>
                  <a:ext uri="{FF2B5EF4-FFF2-40B4-BE49-F238E27FC236}">
                    <a16:creationId xmlns:a16="http://schemas.microsoft.com/office/drawing/2014/main" xmlns="" id="{A0F196C2-1ABD-A84E-BE86-E8C7E35D5D8F}"/>
                  </a:ext>
                </a:extLst>
              </p:cNvPr>
              <p:cNvSpPr/>
              <p:nvPr/>
            </p:nvSpPr>
            <p:spPr>
              <a:xfrm>
                <a:off x="2667374" y="2712291"/>
                <a:ext cx="238082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2">
                <a:extLst>
                  <a:ext uri="{FF2B5EF4-FFF2-40B4-BE49-F238E27FC236}">
                    <a16:creationId xmlns:a16="http://schemas.microsoft.com/office/drawing/2014/main" xmlns="" id="{A0F196C2-1ABD-A84E-BE86-E8C7E35D5D8F}"/>
                  </a:ext>
                </a:extLst>
              </p:cNvPr>
              <p:cNvSpPr/>
              <p:nvPr/>
            </p:nvSpPr>
            <p:spPr>
              <a:xfrm>
                <a:off x="2739089" y="2712291"/>
                <a:ext cx="103714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rgbClr val="33428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60" name="Текст 2"/>
          <p:cNvSpPr>
            <a:spLocks noGrp="1"/>
          </p:cNvSpPr>
          <p:nvPr>
            <p:ph type="body" sz="quarter" idx="10"/>
          </p:nvPr>
        </p:nvSpPr>
        <p:spPr>
          <a:xfrm>
            <a:off x="1129802" y="636810"/>
            <a:ext cx="10751337" cy="716378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Организация работы с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референтными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группами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33428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18" y="636809"/>
            <a:ext cx="673609" cy="71637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63189" y="1577344"/>
            <a:ext cx="10048873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Организация заседаний Общественного совета при Росстате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Комиссии Общественного совета при Росстате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по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совершенствованию и развитию статистического образования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статистической грамотности</a:t>
            </a:r>
            <a:endParaRPr lang="ru-RU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37391" y="2914244"/>
            <a:ext cx="10086394" cy="73866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Изучение востребованности </a:t>
            </a:r>
            <a:r>
              <a:rPr lang="ru-RU" sz="1400" b="1" dirty="0" err="1">
                <a:solidFill>
                  <a:schemeClr val="accent2">
                    <a:lumMod val="50000"/>
                  </a:schemeClr>
                </a:solidFill>
              </a:rPr>
              <a:t>референтными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 группами статистической информации, размещенной Росстатом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в 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сети «Интернет», в том числе в форме открытых данных,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размещение информации на официальном сайте Росстата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63189" y="2263056"/>
            <a:ext cx="10048873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Актуализация и размещение информации о перечне представителей </a:t>
            </a:r>
            <a:r>
              <a:rPr lang="ru-RU" sz="1400" b="1" dirty="0" err="1">
                <a:solidFill>
                  <a:schemeClr val="accent2">
                    <a:lumMod val="50000"/>
                  </a:schemeClr>
                </a:solidFill>
              </a:rPr>
              <a:t>референтных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 групп (без персонального состава участников) на официальном сайте Росстата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63189" y="3788949"/>
            <a:ext cx="10060595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Организация и проведение научно-практических конференций, семинаров, иных публичных мероприятиях, совместно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с 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представителями </a:t>
            </a:r>
            <a:r>
              <a:rPr lang="ru-RU" sz="1400" b="1" dirty="0" err="1">
                <a:solidFill>
                  <a:schemeClr val="accent2">
                    <a:lumMod val="50000"/>
                  </a:schemeClr>
                </a:solidFill>
              </a:rPr>
              <a:t>референтных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 групп, в том числе в формате видеоконференцсвязи </a:t>
            </a:r>
            <a:endParaRPr lang="ru-RU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63189" y="4437482"/>
            <a:ext cx="10060596" cy="116955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Проведение мероприятий с научно-экспертным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и образовательным сообществами:</a:t>
            </a:r>
            <a:endParaRPr lang="ru-RU" sz="1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- заседаний Научно-методологического совета Росстата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его секций; 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- заседаний секции статистики Центрального дома ученых </a:t>
            </a:r>
            <a:r>
              <a:rPr lang="ru-RU" sz="1400" b="1" dirty="0" err="1">
                <a:solidFill>
                  <a:schemeClr val="accent2">
                    <a:lumMod val="50000"/>
                  </a:schemeClr>
                </a:solidFill>
              </a:rPr>
              <a:t>Минобрнауки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 России;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- встреч с экспертами по основным вопросам деятельности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Росстата;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олимпиад, конференций, обучающих лекций, семинаров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иных мероприятий</a:t>
            </a:r>
            <a:endParaRPr lang="ru-RU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463189" y="5790863"/>
            <a:ext cx="10048873" cy="830997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1600" b="1" i="1" dirty="0">
                <a:solidFill>
                  <a:schemeClr val="bg1"/>
                </a:solidFill>
              </a:rPr>
              <a:t>Эффект и преимущества для </a:t>
            </a:r>
            <a:r>
              <a:rPr lang="ru-RU" sz="1600" b="1" i="1" dirty="0" err="1">
                <a:solidFill>
                  <a:schemeClr val="bg1"/>
                </a:solidFill>
              </a:rPr>
              <a:t>референтных</a:t>
            </a:r>
            <a:r>
              <a:rPr lang="ru-RU" sz="1600" b="1" i="1" dirty="0">
                <a:solidFill>
                  <a:schemeClr val="bg1"/>
                </a:solidFill>
              </a:rPr>
              <a:t> групп: работа каналов  обратной связи, позволяющих отслеживать информированность гражданского общества о деятельности Росстата и изменение </a:t>
            </a:r>
            <a:r>
              <a:rPr lang="ru-RU" sz="1600" b="1" i="1" dirty="0" err="1">
                <a:solidFill>
                  <a:schemeClr val="bg1"/>
                </a:solidFill>
              </a:rPr>
              <a:t>имиджевых</a:t>
            </a:r>
            <a:r>
              <a:rPr lang="ru-RU" sz="1600" b="1" i="1" dirty="0">
                <a:solidFill>
                  <a:schemeClr val="bg1"/>
                </a:solidFill>
              </a:rPr>
              <a:t> характеристик Росстата</a:t>
            </a:r>
            <a:endParaRPr lang="ru-RU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01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79264" y="1577344"/>
            <a:ext cx="464694" cy="47326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CAFEBE06-6457-2D41-87DF-28AD37AA02EA}"/>
              </a:ext>
            </a:extLst>
          </p:cNvPr>
          <p:cNvGrpSpPr/>
          <p:nvPr/>
        </p:nvGrpSpPr>
        <p:grpSpPr>
          <a:xfrm>
            <a:off x="11701417" y="5790863"/>
            <a:ext cx="494109" cy="499100"/>
            <a:chOff x="9699205" y="5186438"/>
            <a:chExt cx="440055" cy="444500"/>
          </a:xfrm>
        </p:grpSpPr>
        <p:sp>
          <p:nvSpPr>
            <p:cNvPr id="26" name="object 16">
              <a:extLst>
                <a:ext uri="{FF2B5EF4-FFF2-40B4-BE49-F238E27FC236}">
                  <a16:creationId xmlns:a16="http://schemas.microsoft.com/office/drawing/2014/main" xmlns="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17">
              <a:extLst>
                <a:ext uri="{FF2B5EF4-FFF2-40B4-BE49-F238E27FC236}">
                  <a16:creationId xmlns:a16="http://schemas.microsoft.com/office/drawing/2014/main" xmlns="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1439587" y="180466"/>
            <a:ext cx="10403788" cy="261367"/>
            <a:chOff x="1439587" y="3481958"/>
            <a:chExt cx="10403788" cy="261367"/>
          </a:xfrm>
        </p:grpSpPr>
        <p:sp>
          <p:nvSpPr>
            <p:cNvPr id="43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7" y="3535847"/>
              <a:ext cx="3024276" cy="207478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4" name="object 11">
              <a:extLst>
                <a:ext uri="{FF2B5EF4-FFF2-40B4-BE49-F238E27FC236}">
                  <a16:creationId xmlns:a16="http://schemas.microsoft.com/office/drawing/2014/main" xmlns="" id="{E7D5C25E-08D6-344C-B0C6-CB0D11FF9875}"/>
                </a:ext>
              </a:extLst>
            </p:cNvPr>
            <p:cNvSpPr/>
            <p:nvPr/>
          </p:nvSpPr>
          <p:spPr>
            <a:xfrm flipV="1">
              <a:off x="4567576" y="3481958"/>
              <a:ext cx="7275799" cy="52586"/>
            </a:xfrm>
            <a:custGeom>
              <a:avLst/>
              <a:gdLst/>
              <a:ahLst/>
              <a:cxnLst/>
              <a:rect l="l" t="t" r="r" b="b"/>
              <a:pathLst>
                <a:path w="3249929">
                  <a:moveTo>
                    <a:pt x="0" y="0"/>
                  </a:moveTo>
                  <a:lnTo>
                    <a:pt x="3249561" y="0"/>
                  </a:lnTo>
                </a:path>
              </a:pathLst>
            </a:custGeom>
            <a:ln w="25400">
              <a:solidFill>
                <a:srgbClr val="FFC3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45" name="Группа 44"/>
            <p:cNvGrpSpPr/>
            <p:nvPr/>
          </p:nvGrpSpPr>
          <p:grpSpPr>
            <a:xfrm>
              <a:off x="4392148" y="3483713"/>
              <a:ext cx="238082" cy="103714"/>
              <a:chOff x="2667374" y="2712291"/>
              <a:chExt cx="238082" cy="103714"/>
            </a:xfrm>
          </p:grpSpPr>
          <p:sp>
            <p:nvSpPr>
              <p:cNvPr id="46" name="object 12">
                <a:extLst>
                  <a:ext uri="{FF2B5EF4-FFF2-40B4-BE49-F238E27FC236}">
                    <a16:creationId xmlns:a16="http://schemas.microsoft.com/office/drawing/2014/main" xmlns="" id="{A0F196C2-1ABD-A84E-BE86-E8C7E35D5D8F}"/>
                  </a:ext>
                </a:extLst>
              </p:cNvPr>
              <p:cNvSpPr/>
              <p:nvPr/>
            </p:nvSpPr>
            <p:spPr>
              <a:xfrm>
                <a:off x="2667374" y="2712291"/>
                <a:ext cx="238082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2">
                <a:extLst>
                  <a:ext uri="{FF2B5EF4-FFF2-40B4-BE49-F238E27FC236}">
                    <a16:creationId xmlns:a16="http://schemas.microsoft.com/office/drawing/2014/main" xmlns="" id="{A0F196C2-1ABD-A84E-BE86-E8C7E35D5D8F}"/>
                  </a:ext>
                </a:extLst>
              </p:cNvPr>
              <p:cNvSpPr/>
              <p:nvPr/>
            </p:nvSpPr>
            <p:spPr>
              <a:xfrm>
                <a:off x="2739089" y="2712291"/>
                <a:ext cx="103714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rgbClr val="33428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60" name="Текст 2"/>
          <p:cNvSpPr>
            <a:spLocks noGrp="1"/>
          </p:cNvSpPr>
          <p:nvPr>
            <p:ph type="body" sz="quarter" idx="10"/>
          </p:nvPr>
        </p:nvSpPr>
        <p:spPr>
          <a:xfrm>
            <a:off x="1140639" y="445596"/>
            <a:ext cx="10751337" cy="716378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Формирование  публичной отчетности федерального органа исполнительной власти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33428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18" y="636809"/>
            <a:ext cx="673609" cy="71637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63189" y="1315734"/>
            <a:ext cx="10098116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Размещение планов-графиков закупок товаров, работ и услуг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для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обеспечения федеральных нужд на официальном сайте Росстата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63189" y="2767611"/>
            <a:ext cx="10086394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Размещение информации о расходовании ассигнований федерального бюджета, предусмотренных для обеспечения функций Росстата, на официальном сайте Росстата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63189" y="1923086"/>
            <a:ext cx="10098116" cy="7386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Размещение информации о ходе осуществления закупок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для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государственных нужд, о проведении конкурсов, аукционов, запросов котировок, закрытых конкурсов и аукционов для центрального аппарата Росстата официальном на сайте Росстата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63189" y="4152817"/>
            <a:ext cx="10098116" cy="7386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Координация реализации Плана Федеральной службы государственной статистики по противодействию коррупции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на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2021-2024 годы (далее – План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), подготовка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и размещение на официальном сайте Росстата годового отчета о выполнении мероприятий, предусмотренных Планом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63189" y="5052199"/>
            <a:ext cx="10098116" cy="7386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Формирование годового отчета о результатах деятельности Росстата по проведению антикоррупционной экспертизы проектов нормативных правовых актов в 2022 году и размещение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его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на официальном сайте Росстата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Текст 2"/>
          <p:cNvSpPr txBox="1">
            <a:spLocks/>
          </p:cNvSpPr>
          <p:nvPr/>
        </p:nvSpPr>
        <p:spPr>
          <a:xfrm>
            <a:off x="1397237" y="3290831"/>
            <a:ext cx="10751337" cy="716378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3428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Организация независимой антикоррупционной экспертизы и общественного мониторинга </a:t>
            </a:r>
            <a:r>
              <a:rPr lang="ru-RU" sz="2400" b="1" dirty="0" err="1">
                <a:solidFill>
                  <a:schemeClr val="accent5">
                    <a:lumMod val="75000"/>
                  </a:schemeClr>
                </a:solidFill>
              </a:rPr>
              <a:t>правоприменения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39587" y="5943600"/>
            <a:ext cx="10098116" cy="77720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/>
              <a:t>Эффект и преимущества для </a:t>
            </a:r>
            <a:r>
              <a:rPr lang="ru-RU" sz="1600" b="1" i="1" dirty="0" err="1"/>
              <a:t>референтных</a:t>
            </a:r>
            <a:r>
              <a:rPr lang="ru-RU" sz="1600" b="1" i="1" dirty="0"/>
              <a:t> групп: реализация обязательных мер и мероприятий в области противодействия коррупции</a:t>
            </a:r>
          </a:p>
        </p:txBody>
      </p:sp>
    </p:spTree>
    <p:extLst>
      <p:ext uri="{BB962C8B-B14F-4D97-AF65-F5344CB8AC3E}">
        <p14:creationId xmlns:p14="http://schemas.microsoft.com/office/powerpoint/2010/main" val="141021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1B81EEA-DF2A-1C47-9781-44818CAE4220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79264" y="1577344"/>
            <a:ext cx="464694" cy="47326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CAFEBE06-6457-2D41-87DF-28AD37AA02EA}"/>
              </a:ext>
            </a:extLst>
          </p:cNvPr>
          <p:cNvGrpSpPr/>
          <p:nvPr/>
        </p:nvGrpSpPr>
        <p:grpSpPr>
          <a:xfrm>
            <a:off x="11701417" y="5790863"/>
            <a:ext cx="494109" cy="499100"/>
            <a:chOff x="9699205" y="5186438"/>
            <a:chExt cx="440055" cy="444500"/>
          </a:xfrm>
        </p:grpSpPr>
        <p:sp>
          <p:nvSpPr>
            <p:cNvPr id="26" name="object 16">
              <a:extLst>
                <a:ext uri="{FF2B5EF4-FFF2-40B4-BE49-F238E27FC236}">
                  <a16:creationId xmlns:a16="http://schemas.microsoft.com/office/drawing/2014/main" xmlns="" id="{E646AC26-998F-3049-9D97-56679996C0EC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17">
              <a:extLst>
                <a:ext uri="{FF2B5EF4-FFF2-40B4-BE49-F238E27FC236}">
                  <a16:creationId xmlns:a16="http://schemas.microsoft.com/office/drawing/2014/main" xmlns="" id="{D397F163-1608-044A-8BCD-52D8E8F69477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1439587" y="180466"/>
            <a:ext cx="10403788" cy="261367"/>
            <a:chOff x="1439587" y="3481958"/>
            <a:chExt cx="10403788" cy="261367"/>
          </a:xfrm>
        </p:grpSpPr>
        <p:sp>
          <p:nvSpPr>
            <p:cNvPr id="43" name="object 9">
              <a:extLst>
                <a:ext uri="{FF2B5EF4-FFF2-40B4-BE49-F238E27FC236}">
                  <a16:creationId xmlns:a16="http://schemas.microsoft.com/office/drawing/2014/main" xmlns="" id="{222E1C3D-BC3A-D443-8563-08790B13AA2D}"/>
                </a:ext>
              </a:extLst>
            </p:cNvPr>
            <p:cNvSpPr/>
            <p:nvPr/>
          </p:nvSpPr>
          <p:spPr>
            <a:xfrm>
              <a:off x="1439587" y="3535847"/>
              <a:ext cx="3024276" cy="207478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4" name="object 11">
              <a:extLst>
                <a:ext uri="{FF2B5EF4-FFF2-40B4-BE49-F238E27FC236}">
                  <a16:creationId xmlns:a16="http://schemas.microsoft.com/office/drawing/2014/main" xmlns="" id="{E7D5C25E-08D6-344C-B0C6-CB0D11FF9875}"/>
                </a:ext>
              </a:extLst>
            </p:cNvPr>
            <p:cNvSpPr/>
            <p:nvPr/>
          </p:nvSpPr>
          <p:spPr>
            <a:xfrm flipV="1">
              <a:off x="4567576" y="3481958"/>
              <a:ext cx="7275799" cy="52586"/>
            </a:xfrm>
            <a:custGeom>
              <a:avLst/>
              <a:gdLst/>
              <a:ahLst/>
              <a:cxnLst/>
              <a:rect l="l" t="t" r="r" b="b"/>
              <a:pathLst>
                <a:path w="3249929">
                  <a:moveTo>
                    <a:pt x="0" y="0"/>
                  </a:moveTo>
                  <a:lnTo>
                    <a:pt x="3249561" y="0"/>
                  </a:lnTo>
                </a:path>
              </a:pathLst>
            </a:custGeom>
            <a:ln w="25400">
              <a:solidFill>
                <a:srgbClr val="FFC3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45" name="Группа 44"/>
            <p:cNvGrpSpPr/>
            <p:nvPr/>
          </p:nvGrpSpPr>
          <p:grpSpPr>
            <a:xfrm>
              <a:off x="4392148" y="3483713"/>
              <a:ext cx="238082" cy="103714"/>
              <a:chOff x="2667374" y="2712291"/>
              <a:chExt cx="238082" cy="103714"/>
            </a:xfrm>
          </p:grpSpPr>
          <p:sp>
            <p:nvSpPr>
              <p:cNvPr id="46" name="object 12">
                <a:extLst>
                  <a:ext uri="{FF2B5EF4-FFF2-40B4-BE49-F238E27FC236}">
                    <a16:creationId xmlns:a16="http://schemas.microsoft.com/office/drawing/2014/main" xmlns="" id="{A0F196C2-1ABD-A84E-BE86-E8C7E35D5D8F}"/>
                  </a:ext>
                </a:extLst>
              </p:cNvPr>
              <p:cNvSpPr/>
              <p:nvPr/>
            </p:nvSpPr>
            <p:spPr>
              <a:xfrm>
                <a:off x="2667374" y="2712291"/>
                <a:ext cx="238082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2">
                <a:extLst>
                  <a:ext uri="{FF2B5EF4-FFF2-40B4-BE49-F238E27FC236}">
                    <a16:creationId xmlns:a16="http://schemas.microsoft.com/office/drawing/2014/main" xmlns="" id="{A0F196C2-1ABD-A84E-BE86-E8C7E35D5D8F}"/>
                  </a:ext>
                </a:extLst>
              </p:cNvPr>
              <p:cNvSpPr/>
              <p:nvPr/>
            </p:nvSpPr>
            <p:spPr>
              <a:xfrm>
                <a:off x="2739089" y="2712291"/>
                <a:ext cx="103714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rgbClr val="33428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60" name="Текст 2"/>
          <p:cNvSpPr>
            <a:spLocks noGrp="1"/>
          </p:cNvSpPr>
          <p:nvPr>
            <p:ph type="body" sz="quarter" idx="10"/>
          </p:nvPr>
        </p:nvSpPr>
        <p:spPr>
          <a:xfrm>
            <a:off x="1140639" y="400472"/>
            <a:ext cx="10751337" cy="716378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Обеспечение понятности нормативно-правового регулирования, государственной политики и программ, разрабатываемых (реализуемых) федеральными органами исполнительной власти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33428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18" y="636809"/>
            <a:ext cx="673609" cy="71637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63345" y="1806376"/>
            <a:ext cx="9370564" cy="12931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Раскрытие Росстатом информации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о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подготовке проектов нормативных правовых актов и организация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их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общественного обсуждения </a:t>
            </a:r>
            <a:endParaRPr lang="ru-RU" sz="1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25000"/>
              </a:lnSpc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в соответствии с постановлением Правительства Российской Федерации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от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25 августа 2012 г.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№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851)</a:t>
            </a:r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64999" y="3291393"/>
            <a:ext cx="9368910" cy="10156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Определение перечня проектов общественно значимых нормативных правовых актов Росстата, планируемых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к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разработке в 2022 году, и размещение их на официальном сайте Росстата</a:t>
            </a:r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39587" y="4442460"/>
            <a:ext cx="9394322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Формирование отчета о нормативно-правовом регулировании, осуществленном Росстатом в 2022 году, и размещение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его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на официальном сайте Росстата</a:t>
            </a:r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39587" y="5663638"/>
            <a:ext cx="10070510" cy="58477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solidFill>
                  <a:schemeClr val="bg1"/>
                </a:solidFill>
              </a:rPr>
              <a:t>Эффект и преимущества для </a:t>
            </a:r>
            <a:r>
              <a:rPr lang="ru-RU" sz="1600" b="1" i="1" dirty="0" err="1">
                <a:solidFill>
                  <a:schemeClr val="bg1"/>
                </a:solidFill>
              </a:rPr>
              <a:t>референтных</a:t>
            </a:r>
            <a:r>
              <a:rPr lang="ru-RU" sz="1600" b="1" i="1" dirty="0">
                <a:solidFill>
                  <a:schemeClr val="bg1"/>
                </a:solidFill>
              </a:rPr>
              <a:t> групп: обеспечение простоты восприятия гражданами социально значимой информации и официальных документов Росстата</a:t>
            </a:r>
          </a:p>
        </p:txBody>
      </p:sp>
    </p:spTree>
    <p:extLst>
      <p:ext uri="{BB962C8B-B14F-4D97-AF65-F5344CB8AC3E}">
        <p14:creationId xmlns:p14="http://schemas.microsoft.com/office/powerpoint/2010/main" val="239638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4623</TotalTime>
  <Words>1184</Words>
  <Application>Microsoft Office PowerPoint</Application>
  <PresentationFormat>Произвольный</PresentationFormat>
  <Paragraphs>94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Владинцева</dc:creator>
  <cp:lastModifiedBy>Бутырев Владимир Викторович</cp:lastModifiedBy>
  <cp:revision>207</cp:revision>
  <cp:lastPrinted>2021-12-03T08:52:05Z</cp:lastPrinted>
  <dcterms:created xsi:type="dcterms:W3CDTF">2020-03-31T09:31:17Z</dcterms:created>
  <dcterms:modified xsi:type="dcterms:W3CDTF">2022-03-22T13:17:55Z</dcterms:modified>
</cp:coreProperties>
</file>