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14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7" r:id="rId2"/>
  </p:sldMasterIdLst>
  <p:notesMasterIdLst>
    <p:notesMasterId r:id="rId31"/>
  </p:notesMasterIdLst>
  <p:handoutMasterIdLst>
    <p:handoutMasterId r:id="rId32"/>
  </p:handoutMasterIdLst>
  <p:sldIdLst>
    <p:sldId id="271" r:id="rId3"/>
    <p:sldId id="358" r:id="rId4"/>
    <p:sldId id="328" r:id="rId5"/>
    <p:sldId id="359" r:id="rId6"/>
    <p:sldId id="361" r:id="rId7"/>
    <p:sldId id="362" r:id="rId8"/>
    <p:sldId id="363" r:id="rId9"/>
    <p:sldId id="364" r:id="rId10"/>
    <p:sldId id="367" r:id="rId11"/>
    <p:sldId id="365" r:id="rId12"/>
    <p:sldId id="368" r:id="rId13"/>
    <p:sldId id="366" r:id="rId14"/>
    <p:sldId id="369" r:id="rId15"/>
    <p:sldId id="370" r:id="rId16"/>
    <p:sldId id="393" r:id="rId17"/>
    <p:sldId id="371" r:id="rId18"/>
    <p:sldId id="394" r:id="rId19"/>
    <p:sldId id="373" r:id="rId20"/>
    <p:sldId id="374" r:id="rId21"/>
    <p:sldId id="376" r:id="rId22"/>
    <p:sldId id="397" r:id="rId23"/>
    <p:sldId id="378" r:id="rId24"/>
    <p:sldId id="388" r:id="rId25"/>
    <p:sldId id="389" r:id="rId26"/>
    <p:sldId id="390" r:id="rId27"/>
    <p:sldId id="392" r:id="rId28"/>
    <p:sldId id="395" r:id="rId29"/>
    <p:sldId id="268" r:id="rId3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0D44FD-4498-44C7-83D9-4EE32FA3EE83}">
          <p14:sldIdLst>
            <p14:sldId id="271"/>
            <p14:sldId id="358"/>
            <p14:sldId id="328"/>
            <p14:sldId id="359"/>
            <p14:sldId id="361"/>
            <p14:sldId id="362"/>
            <p14:sldId id="363"/>
            <p14:sldId id="364"/>
            <p14:sldId id="367"/>
            <p14:sldId id="365"/>
            <p14:sldId id="368"/>
            <p14:sldId id="366"/>
            <p14:sldId id="369"/>
            <p14:sldId id="370"/>
            <p14:sldId id="393"/>
            <p14:sldId id="371"/>
            <p14:sldId id="394"/>
            <p14:sldId id="373"/>
            <p14:sldId id="374"/>
            <p14:sldId id="376"/>
            <p14:sldId id="397"/>
            <p14:sldId id="378"/>
            <p14:sldId id="388"/>
            <p14:sldId id="389"/>
            <p14:sldId id="390"/>
            <p14:sldId id="392"/>
            <p14:sldId id="395"/>
            <p14:sldId id="268"/>
          </p14:sldIdLst>
        </p14:section>
        <p14:section name="Раздел без заголовка" id="{DD845782-6E2D-4550-8A17-9353D213395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AF2"/>
    <a:srgbClr val="64A1EA"/>
    <a:srgbClr val="00642D"/>
    <a:srgbClr val="D2B3AE"/>
    <a:srgbClr val="C8DDF4"/>
    <a:srgbClr val="5746D6"/>
    <a:srgbClr val="B9F7FF"/>
    <a:srgbClr val="FFC1B3"/>
    <a:srgbClr val="EBF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101" autoAdjust="0"/>
  </p:normalViewPr>
  <p:slideViewPr>
    <p:cSldViewPr>
      <p:cViewPr>
        <p:scale>
          <a:sx n="90" d="100"/>
          <a:sy n="90" d="100"/>
        </p:scale>
        <p:origin x="-50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0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777777777777776E-2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16049382716049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98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Персональный
 компьютер</c:v>
                </c:pt>
                <c:pt idx="1">
                  <c:v>Доступ к сети Интернет</c:v>
                </c:pt>
                <c:pt idx="2">
                  <c:v>в том числе широкополосный</c:v>
                </c:pt>
              </c:strCache>
            </c:strRef>
          </c:cat>
          <c:val>
            <c:numRef>
              <c:f>Лист1!$B$2:$B$4</c:f>
              <c:numCache>
                <c:formatCode>Основной</c:formatCode>
                <c:ptCount val="3"/>
                <c:pt idx="0">
                  <c:v>69.7</c:v>
                </c:pt>
                <c:pt idx="1">
                  <c:v>67.2</c:v>
                </c:pt>
                <c:pt idx="2">
                  <c:v>56.5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580246913580245E-2"/>
                  <c:y val="-1.964222862626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07407407407406E-2"/>
                  <c:y val="-2.8060326608944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566E-2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98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Персональный
 компьютер</c:v>
                </c:pt>
                <c:pt idx="1">
                  <c:v>Доступ к сети Интернет</c:v>
                </c:pt>
                <c:pt idx="2">
                  <c:v>в том числе широкополосный</c:v>
                </c:pt>
              </c:strCache>
            </c:strRef>
          </c:cat>
          <c:val>
            <c:numRef>
              <c:f>Лист1!$C$2:$C$4</c:f>
              <c:numCache>
                <c:formatCode>Основной</c:formatCode>
                <c:ptCount val="3"/>
                <c:pt idx="0">
                  <c:v>71</c:v>
                </c:pt>
                <c:pt idx="1">
                  <c:v>69.900000000000006</c:v>
                </c:pt>
                <c:pt idx="2">
                  <c:v>64.099999999999994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118976"/>
        <c:axId val="85988416"/>
        <c:axId val="0"/>
      </c:bar3DChart>
      <c:catAx>
        <c:axId val="93118976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598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85988416"/>
        <c:crosses val="autoZero"/>
        <c:auto val="1"/>
        <c:lblAlgn val="ctr"/>
        <c:lblOffset val="100"/>
        <c:noMultiLvlLbl val="0"/>
      </c:catAx>
      <c:valAx>
        <c:axId val="85988416"/>
        <c:scaling>
          <c:orientation val="minMax"/>
          <c:max val="100"/>
        </c:scaling>
        <c:delete val="1"/>
        <c:axPos val="l"/>
        <c:numFmt formatCode="Основной" sourceLinked="1"/>
        <c:majorTickMark val="out"/>
        <c:minorTickMark val="none"/>
        <c:tickLblPos val="nextTo"/>
        <c:crossAx val="93118976"/>
        <c:crosses val="autoZero"/>
        <c:crossBetween val="between"/>
      </c:valAx>
      <c:spPr>
        <a:noFill/>
        <a:ln w="25368">
          <a:noFill/>
        </a:ln>
      </c:spPr>
    </c:plotArea>
    <c:legend>
      <c:legendPos val="t"/>
      <c:layout>
        <c:manualLayout>
          <c:xMode val="edge"/>
          <c:yMode val="edge"/>
          <c:x val="0.82213048021775048"/>
          <c:y val="1.6836195965366927E-2"/>
          <c:w val="0.16746743462622729"/>
          <c:h val="6.028374513887983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417898907289873E-2"/>
          <c:y val="0.10424598079975278"/>
          <c:w val="0.94758210109271013"/>
          <c:h val="0.675782055602229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2.0517097562636411E-2"/>
                  <c:y val="-2.1793903388023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294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369428486440573E-3"/>
                  <c:y val="-1.5745339229209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913776605467E-2"/>
                  <c:y val="-1.574513546407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Дома</c:v>
                </c:pt>
                <c:pt idx="1">
                  <c:v>На работе</c:v>
                </c:pt>
                <c:pt idx="2">
                  <c:v>По месту 
учебы</c:v>
                </c:pt>
                <c:pt idx="3">
                  <c:v>У друзей, 
знакомых</c:v>
                </c:pt>
                <c:pt idx="4">
                  <c:v>В других местах</c:v>
                </c:pt>
              </c:strCache>
            </c:strRef>
          </c:cat>
          <c:val>
            <c:numRef>
              <c:f>Лист1!$B$2:$B$6</c:f>
              <c:numCache>
                <c:formatCode>Основной</c:formatCode>
                <c:ptCount val="5"/>
                <c:pt idx="0">
                  <c:v>92.4</c:v>
                </c:pt>
                <c:pt idx="1">
                  <c:v>28.8</c:v>
                </c:pt>
                <c:pt idx="2">
                  <c:v>7.6</c:v>
                </c:pt>
                <c:pt idx="3">
                  <c:v>10.9</c:v>
                </c:pt>
                <c:pt idx="4">
                  <c:v>10.7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746D6"/>
            </a:solidFill>
          </c:spPr>
          <c:invertIfNegative val="0"/>
          <c:dLbls>
            <c:dLbl>
              <c:idx val="0"/>
              <c:layout>
                <c:manualLayout>
                  <c:x val="4.4845599592876775E-2"/>
                  <c:y val="-1.3375550751679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535918948073869E-2"/>
                  <c:y val="-8.1999164155431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4938271604937E-2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691358024691357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975308641975422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32098765432098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061728395061727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Дома</c:v>
                </c:pt>
                <c:pt idx="1">
                  <c:v>На работе</c:v>
                </c:pt>
                <c:pt idx="2">
                  <c:v>По месту 
учебы</c:v>
                </c:pt>
                <c:pt idx="3">
                  <c:v>У друзей, 
знакомых</c:v>
                </c:pt>
                <c:pt idx="4">
                  <c:v>В других местах</c:v>
                </c:pt>
              </c:strCache>
            </c:strRef>
          </c:cat>
          <c:val>
            <c:numRef>
              <c:f>Лист1!$C$2:$C$6</c:f>
              <c:numCache>
                <c:formatCode>Основной</c:formatCode>
                <c:ptCount val="5"/>
                <c:pt idx="0">
                  <c:v>93.9</c:v>
                </c:pt>
                <c:pt idx="1">
                  <c:v>29.9</c:v>
                </c:pt>
                <c:pt idx="2">
                  <c:v>8.1999999999999993</c:v>
                </c:pt>
                <c:pt idx="3">
                  <c:v>10.6</c:v>
                </c:pt>
                <c:pt idx="4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296448"/>
        <c:axId val="83619776"/>
        <c:axId val="0"/>
      </c:bar3DChart>
      <c:catAx>
        <c:axId val="88296448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83619776"/>
        <c:crosses val="autoZero"/>
        <c:auto val="1"/>
        <c:lblAlgn val="ctr"/>
        <c:lblOffset val="100"/>
        <c:tickLblSkip val="1"/>
        <c:noMultiLvlLbl val="0"/>
      </c:catAx>
      <c:valAx>
        <c:axId val="83619776"/>
        <c:scaling>
          <c:orientation val="minMax"/>
          <c:max val="100"/>
        </c:scaling>
        <c:delete val="1"/>
        <c:axPos val="l"/>
        <c:numFmt formatCode="0" sourceLinked="0"/>
        <c:majorTickMark val="out"/>
        <c:minorTickMark val="none"/>
        <c:tickLblPos val="nextTo"/>
        <c:crossAx val="882964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1287122095849118"/>
          <c:y val="1.6836195965366927E-2"/>
          <c:w val="0.15435000949715263"/>
          <c:h val="5.559568596614523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746D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746D6"/>
              </a:solidFill>
              <a:ln>
                <a:solidFill>
                  <a:srgbClr val="64A1EA"/>
                </a:solidFill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7.716049382716049E-3"/>
                  <c:y val="-1.122435159103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196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64197530864196E-3"/>
                  <c:y val="-2.8062536083481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60-72</c:v>
                </c:pt>
              </c:strCache>
            </c:strRef>
          </c:cat>
          <c:val>
            <c:numRef>
              <c:f>Лист1!$B$2:$B$11</c:f>
              <c:numCache>
                <c:formatCode>Основной</c:formatCode>
                <c:ptCount val="10"/>
                <c:pt idx="0">
                  <c:v>69.599999999999994</c:v>
                </c:pt>
                <c:pt idx="1">
                  <c:v>71.2</c:v>
                </c:pt>
                <c:pt idx="2">
                  <c:v>60.1</c:v>
                </c:pt>
                <c:pt idx="3">
                  <c:v>51</c:v>
                </c:pt>
                <c:pt idx="4">
                  <c:v>42.2</c:v>
                </c:pt>
                <c:pt idx="5">
                  <c:v>36.1</c:v>
                </c:pt>
                <c:pt idx="6">
                  <c:v>30.8</c:v>
                </c:pt>
                <c:pt idx="7">
                  <c:v>25.1</c:v>
                </c:pt>
                <c:pt idx="8">
                  <c:v>24</c:v>
                </c:pt>
                <c:pt idx="9">
                  <c:v>20.399999999999999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5431977252843395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691236512102654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4938271604937E-2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691358024691357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32098765432098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8888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888888888888888E-2"/>
                  <c:y val="-5.6120653217889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320987654320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432098765432098E-2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2592592592592587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60-72</c:v>
                </c:pt>
              </c:strCache>
            </c:strRef>
          </c:cat>
          <c:val>
            <c:numRef>
              <c:f>Лист1!$C$2:$C$11</c:f>
              <c:numCache>
                <c:formatCode>Основной</c:formatCode>
                <c:ptCount val="10"/>
                <c:pt idx="0">
                  <c:v>82.2</c:v>
                </c:pt>
                <c:pt idx="1">
                  <c:v>82.9</c:v>
                </c:pt>
                <c:pt idx="2">
                  <c:v>77.099999999999994</c:v>
                </c:pt>
                <c:pt idx="3">
                  <c:v>70.3</c:v>
                </c:pt>
                <c:pt idx="4">
                  <c:v>62.7</c:v>
                </c:pt>
                <c:pt idx="5">
                  <c:v>55.1</c:v>
                </c:pt>
                <c:pt idx="6">
                  <c:v>50.4</c:v>
                </c:pt>
                <c:pt idx="7">
                  <c:v>42.2</c:v>
                </c:pt>
                <c:pt idx="8">
                  <c:v>37.1</c:v>
                </c:pt>
                <c:pt idx="9">
                  <c:v>36.1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102464"/>
        <c:axId val="83622080"/>
        <c:axId val="0"/>
      </c:bar3DChart>
      <c:catAx>
        <c:axId val="111102464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83622080"/>
        <c:crosses val="autoZero"/>
        <c:auto val="1"/>
        <c:lblAlgn val="ctr"/>
        <c:lblOffset val="100"/>
        <c:noMultiLvlLbl val="0"/>
      </c:catAx>
      <c:valAx>
        <c:axId val="83622080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111102464"/>
        <c:crosses val="autoZero"/>
        <c:crossBetween val="between"/>
      </c:valAx>
      <c:spPr>
        <a:noFill/>
        <a:ln w="25368">
          <a:noFill/>
        </a:ln>
      </c:spPr>
    </c:plotArea>
    <c:legend>
      <c:legendPos val="t"/>
      <c:layout>
        <c:manualLayout>
          <c:xMode val="edge"/>
          <c:yMode val="edge"/>
          <c:x val="0.81287122095849118"/>
          <c:y val="3.0866359269839369E-2"/>
          <c:w val="0.16746743462622729"/>
          <c:h val="6.028374513887983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417898907289873E-2"/>
          <c:y val="0.10424598079975278"/>
          <c:w val="0.94758210109271013"/>
          <c:h val="0.675782055602229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8.178974737573961E-4"/>
                  <c:y val="-3.7969137216046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56749250083324E-3"/>
                  <c:y val="1.1165426063770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263891825639446E-4"/>
                  <c:y val="3.966679439245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640541731922E-3"/>
                  <c:y val="5.8508238313656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879167547691833E-3"/>
                  <c:y val="-1.3476393779375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53399801455752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446660048525073E-3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2669990072787614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8447779995771079E-3"/>
                  <c:y val="-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Лист1!$A$2:$A$22</c:f>
              <c:numCache>
                <c:formatCode>Основной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cat>
          <c:val>
            <c:numRef>
              <c:f>Лист1!$B$2:$B$22</c:f>
              <c:numCache>
                <c:formatCode>0</c:formatCode>
                <c:ptCount val="21"/>
                <c:pt idx="0">
                  <c:v>37.1</c:v>
                </c:pt>
                <c:pt idx="1">
                  <c:v>20.7</c:v>
                </c:pt>
                <c:pt idx="2">
                  <c:v>9.6</c:v>
                </c:pt>
                <c:pt idx="3">
                  <c:v>40.6</c:v>
                </c:pt>
                <c:pt idx="4">
                  <c:v>37</c:v>
                </c:pt>
                <c:pt idx="5">
                  <c:v>62.4</c:v>
                </c:pt>
                <c:pt idx="6">
                  <c:v>2.5</c:v>
                </c:pt>
                <c:pt idx="7">
                  <c:v>1.4</c:v>
                </c:pt>
                <c:pt idx="8">
                  <c:v>7.3</c:v>
                </c:pt>
                <c:pt idx="9">
                  <c:v>12.4</c:v>
                </c:pt>
                <c:pt idx="10">
                  <c:v>12.2</c:v>
                </c:pt>
                <c:pt idx="11">
                  <c:v>9.5</c:v>
                </c:pt>
                <c:pt idx="12">
                  <c:v>10.1</c:v>
                </c:pt>
                <c:pt idx="13">
                  <c:v>2.6</c:v>
                </c:pt>
                <c:pt idx="14">
                  <c:v>35.200000000000003</c:v>
                </c:pt>
                <c:pt idx="15">
                  <c:v>32.6</c:v>
                </c:pt>
                <c:pt idx="16">
                  <c:v>49.4</c:v>
                </c:pt>
                <c:pt idx="17">
                  <c:v>11</c:v>
                </c:pt>
                <c:pt idx="18">
                  <c:v>20.5</c:v>
                </c:pt>
                <c:pt idx="19">
                  <c:v>12.1</c:v>
                </c:pt>
                <c:pt idx="20">
                  <c:v>19.100000000000001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746D6"/>
            </a:solidFill>
          </c:spPr>
          <c:invertIfNegative val="0"/>
          <c:dLbls>
            <c:dLbl>
              <c:idx val="0"/>
              <c:layout>
                <c:manualLayout>
                  <c:x val="2.2088271554056717E-2"/>
                  <c:y val="-2.5773780237569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90255921385078E-2"/>
                  <c:y val="1.339590385648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591273012675749E-3"/>
                  <c:y val="1.757089348349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232569141062917E-3"/>
                  <c:y val="1.1165426063770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85932387440823E-2"/>
                  <c:y val="-1.2192522826261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65090079596891E-2"/>
                  <c:y val="5.1859317218721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160639857220166E-3"/>
                  <c:y val="5.1859317218721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446660048525073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1116650121312687E-3"/>
                  <c:y val="1.4397493249049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9563310169837761E-3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11166501213126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6893320097050146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893320097050146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669990072787614E-3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5.68933200970501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1378664019410029E-2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7067884034390548E-2"/>
                  <c:y val="-3.5996567274837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7.1116650121312687E-3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1.28008850271116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1.42233300242625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7067996029115046E-2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rgbClr val="422AF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Лист1!$A$2:$A$22</c:f>
              <c:numCache>
                <c:formatCode>Основной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cat>
          <c:val>
            <c:numRef>
              <c:f>Лист1!$C$2:$C$22</c:f>
              <c:numCache>
                <c:formatCode>0</c:formatCode>
                <c:ptCount val="21"/>
                <c:pt idx="0">
                  <c:v>37</c:v>
                </c:pt>
                <c:pt idx="1">
                  <c:v>21.1</c:v>
                </c:pt>
                <c:pt idx="2">
                  <c:v>8.6999999999999993</c:v>
                </c:pt>
                <c:pt idx="3">
                  <c:v>38.6</c:v>
                </c:pt>
                <c:pt idx="4">
                  <c:v>39.9</c:v>
                </c:pt>
                <c:pt idx="5">
                  <c:v>73.7</c:v>
                </c:pt>
                <c:pt idx="6">
                  <c:v>2.2999999999999998</c:v>
                </c:pt>
                <c:pt idx="7">
                  <c:v>2.1</c:v>
                </c:pt>
                <c:pt idx="8">
                  <c:v>3.2</c:v>
                </c:pt>
                <c:pt idx="9">
                  <c:v>10.5</c:v>
                </c:pt>
                <c:pt idx="10">
                  <c:v>14.5</c:v>
                </c:pt>
                <c:pt idx="11">
                  <c:v>12.4</c:v>
                </c:pt>
                <c:pt idx="12">
                  <c:v>9.4</c:v>
                </c:pt>
                <c:pt idx="13">
                  <c:v>3</c:v>
                </c:pt>
                <c:pt idx="14">
                  <c:v>35</c:v>
                </c:pt>
                <c:pt idx="15">
                  <c:v>31</c:v>
                </c:pt>
                <c:pt idx="16">
                  <c:v>49.5</c:v>
                </c:pt>
                <c:pt idx="17">
                  <c:v>10.199999999999999</c:v>
                </c:pt>
                <c:pt idx="18">
                  <c:v>19.2</c:v>
                </c:pt>
                <c:pt idx="19">
                  <c:v>11.9</c:v>
                </c:pt>
                <c:pt idx="20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135808"/>
        <c:axId val="83558976"/>
        <c:axId val="0"/>
      </c:bar3DChart>
      <c:catAx>
        <c:axId val="158135808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83558976"/>
        <c:crosses val="autoZero"/>
        <c:auto val="1"/>
        <c:lblAlgn val="ctr"/>
        <c:lblOffset val="100"/>
        <c:tickLblSkip val="1"/>
        <c:noMultiLvlLbl val="0"/>
      </c:catAx>
      <c:valAx>
        <c:axId val="83558976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158135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1287126251205055"/>
          <c:y val="0.12121810728513159"/>
          <c:w val="0.15435000949715263"/>
          <c:h val="5.5595685966145239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088922990038143"/>
          <c:y val="3.617361228869307E-2"/>
          <c:w val="0.94758210109271013"/>
          <c:h val="0.8952794231440170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1B3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8.178974737573961E-4"/>
                  <c:y val="-3.7969137216046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56749250083324E-3"/>
                  <c:y val="1.1165426063770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596940841698594E-3"/>
                  <c:y val="-2.2217316984272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9227684379155E-3"/>
                  <c:y val="-3.37681778048053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879167547691833E-3"/>
                  <c:y val="-1.3476393779375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5339980145576269E-3"/>
                  <c:y val="-1.547099055270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446660048525073E-3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2669990072787614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8447779995771079E-3"/>
                  <c:y val="-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Другие проблемы</c:v>
                </c:pt>
                <c:pt idx="1">
                  <c:v>Хищение денежных средств
 или персональных данных</c:v>
                </c:pt>
                <c:pt idx="2">
                  <c:v>Использование мобильного
 телефона неизвестными лицами</c:v>
                </c:pt>
                <c:pt idx="3">
                  <c:v>Несанкционированный доступ 
к компьютеру (информационным
 ресурсам, информационным системам)</c:v>
                </c:pt>
                <c:pt idx="4">
                  <c:v>Несанкционированная
 рассылка (спам)</c:v>
                </c:pt>
                <c:pt idx="5">
                  <c:v>Вирусные атаки</c:v>
                </c:pt>
              </c:strCache>
            </c:strRef>
          </c:cat>
          <c:val>
            <c:numRef>
              <c:f>Лист1!$B$2:$B$7</c:f>
              <c:numCache>
                <c:formatCode>Основной</c:formatCode>
                <c:ptCount val="6"/>
                <c:pt idx="0">
                  <c:v>2.7181934464883573</c:v>
                </c:pt>
                <c:pt idx="1">
                  <c:v>0.22976350465807363</c:v>
                </c:pt>
                <c:pt idx="2">
                  <c:v>0.74616612783415215</c:v>
                </c:pt>
                <c:pt idx="3">
                  <c:v>2.4952150126231967</c:v>
                </c:pt>
                <c:pt idx="4">
                  <c:v>27.190374849886791</c:v>
                </c:pt>
                <c:pt idx="5">
                  <c:v>44.521420236780976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3.5979425225154196E-3"/>
                  <c:y val="-8.7658388833989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785909092538104E-3"/>
                  <c:y val="-8.2634580563173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525377108636675E-3"/>
                  <c:y val="-7.1826814564463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62579068275567E-3"/>
                  <c:y val="-7.3997625994772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9601370457046E-3"/>
                  <c:y val="-1.97843514463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475758069891876E-3"/>
                  <c:y val="-3.8132946241840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160639857220166E-3"/>
                  <c:y val="5.1859317218721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446660048525073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1116650121312687E-3"/>
                  <c:y val="1.4397493249049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9563310169837761E-3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11166501213126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6893320097050146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893320097050146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669990072787614E-3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5.68933200970501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1378664019410029E-2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7067884034390548E-2"/>
                  <c:y val="-3.5996567274837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7.1116650121312687E-3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1.28008850271116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1.42233300242625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7067996029115046E-2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Другие проблемы</c:v>
                </c:pt>
                <c:pt idx="1">
                  <c:v>Хищение денежных средств
 или персональных данных</c:v>
                </c:pt>
                <c:pt idx="2">
                  <c:v>Использование мобильного
 телефона неизвестными лицами</c:v>
                </c:pt>
                <c:pt idx="3">
                  <c:v>Несанкционированный доступ 
к компьютеру (информационным
 ресурсам, информационным системам)</c:v>
                </c:pt>
                <c:pt idx="4">
                  <c:v>Несанкционированная
 рассылка (спам)</c:v>
                </c:pt>
                <c:pt idx="5">
                  <c:v>Вирусные атаки</c:v>
                </c:pt>
              </c:strCache>
            </c:strRef>
          </c:cat>
          <c:val>
            <c:numRef>
              <c:f>Лист1!$C$2:$C$7</c:f>
              <c:numCache>
                <c:formatCode>Основной</c:formatCode>
                <c:ptCount val="6"/>
                <c:pt idx="0">
                  <c:v>2.7</c:v>
                </c:pt>
                <c:pt idx="1">
                  <c:v>0.2</c:v>
                </c:pt>
                <c:pt idx="2">
                  <c:v>0.7</c:v>
                </c:pt>
                <c:pt idx="3">
                  <c:v>2.1</c:v>
                </c:pt>
                <c:pt idx="4">
                  <c:v>24.5</c:v>
                </c:pt>
                <c:pt idx="5">
                  <c:v>37.700000000000003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294784"/>
        <c:axId val="83561280"/>
        <c:axId val="0"/>
      </c:bar3DChart>
      <c:catAx>
        <c:axId val="82294784"/>
        <c:scaling>
          <c:orientation val="minMax"/>
        </c:scaling>
        <c:delete val="0"/>
        <c:axPos val="l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83561280"/>
        <c:crosses val="autoZero"/>
        <c:auto val="1"/>
        <c:lblAlgn val="ctr"/>
        <c:lblOffset val="100"/>
        <c:tickLblSkip val="1"/>
        <c:noMultiLvlLbl val="0"/>
      </c:catAx>
      <c:valAx>
        <c:axId val="83561280"/>
        <c:scaling>
          <c:orientation val="minMax"/>
          <c:max val="5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82294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2993925854116557"/>
          <c:y val="1.9109475165527415E-2"/>
          <c:w val="0.13234248613953289"/>
          <c:h val="5.9643470413618754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417898907289873E-2"/>
          <c:y val="0.10424598079975278"/>
          <c:w val="0.94758210109271013"/>
          <c:h val="0.675782055602229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9.1384335432263802E-3"/>
                  <c:y val="-9.9852453041280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56749250083324E-3"/>
                  <c:y val="-1.6682356931101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596940841698594E-3"/>
                  <c:y val="-2.2217316984272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9227684379155E-3"/>
                  <c:y val="-3.37681778048053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879167547691833E-3"/>
                  <c:y val="-1.3476393779375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5339980145576269E-3"/>
                  <c:y val="-1.547099055270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446660048525073E-3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2669990072787614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8447779995771079E-3"/>
                  <c:y val="-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Антивирусные средства</c:v>
                </c:pt>
                <c:pt idx="1">
                  <c:v>Антиспамовые фильтры</c:v>
                </c:pt>
                <c:pt idx="2">
                  <c:v>Средства родительского контроля
или филльтрации Интернет-ресуроов</c:v>
                </c:pt>
                <c:pt idx="3">
                  <c:v>Другие стредства защиты</c:v>
                </c:pt>
                <c:pt idx="4">
                  <c:v>Не используют средства защиты</c:v>
                </c:pt>
                <c:pt idx="5">
                  <c:v>Затруднилист ответить</c:v>
                </c:pt>
              </c:strCache>
            </c:strRef>
          </c:cat>
          <c:val>
            <c:numRef>
              <c:f>Лист1!$B$2:$B$7</c:f>
              <c:numCache>
                <c:formatCode>Основной</c:formatCode>
                <c:ptCount val="6"/>
                <c:pt idx="0">
                  <c:v>82.728486053653398</c:v>
                </c:pt>
                <c:pt idx="1">
                  <c:v>14.566462703205097</c:v>
                </c:pt>
                <c:pt idx="2">
                  <c:v>1.8687821664006514</c:v>
                </c:pt>
                <c:pt idx="3">
                  <c:v>2.6373993128815258</c:v>
                </c:pt>
                <c:pt idx="4">
                  <c:v>7.2313574520731105</c:v>
                </c:pt>
                <c:pt idx="5">
                  <c:v>8.1160431539850411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1B3"/>
            </a:solidFill>
          </c:spPr>
          <c:invertIfNegative val="0"/>
          <c:dLbls>
            <c:dLbl>
              <c:idx val="0"/>
              <c:layout>
                <c:manualLayout>
                  <c:x val="1.7821272546777931E-2"/>
                  <c:y val="-8.7658388833989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785909092538104E-3"/>
                  <c:y val="-8.2634580563173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525377108636675E-3"/>
                  <c:y val="-7.1826814564463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62579068275567E-3"/>
                  <c:y val="-7.3997625994772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08265389867076E-2"/>
                  <c:y val="-1.359595522524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587311087298544E-2"/>
                  <c:y val="-2.5756153799675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160639857220166E-3"/>
                  <c:y val="5.1859317218721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446660048525073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1116650121312687E-3"/>
                  <c:y val="1.4397493249049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9563310169837761E-3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11166501213126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6893320097050146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893320097050146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669990072787614E-3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5.68933200970501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1378664019410029E-2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7067884034390548E-2"/>
                  <c:y val="-3.5996567274837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7.1116650121312687E-3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1.28008850271116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1.42233300242625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7067996029115046E-2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Антивирусные средства</c:v>
                </c:pt>
                <c:pt idx="1">
                  <c:v>Антиспамовые фильтры</c:v>
                </c:pt>
                <c:pt idx="2">
                  <c:v>Средства родительского контроля
или филльтрации Интернет-ресуроов</c:v>
                </c:pt>
                <c:pt idx="3">
                  <c:v>Другие стредства защиты</c:v>
                </c:pt>
                <c:pt idx="4">
                  <c:v>Не используют средства защиты</c:v>
                </c:pt>
                <c:pt idx="5">
                  <c:v>Затруднилист ответить</c:v>
                </c:pt>
              </c:strCache>
            </c:strRef>
          </c:cat>
          <c:val>
            <c:numRef>
              <c:f>Лист1!$C$2:$C$7</c:f>
              <c:numCache>
                <c:formatCode>Основной</c:formatCode>
                <c:ptCount val="6"/>
                <c:pt idx="0">
                  <c:v>81.5</c:v>
                </c:pt>
                <c:pt idx="1">
                  <c:v>14.5</c:v>
                </c:pt>
                <c:pt idx="2">
                  <c:v>1.9</c:v>
                </c:pt>
                <c:pt idx="3">
                  <c:v>2.5</c:v>
                </c:pt>
                <c:pt idx="4">
                  <c:v>7.9</c:v>
                </c:pt>
                <c:pt idx="5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002240"/>
        <c:axId val="83563584"/>
        <c:axId val="0"/>
      </c:bar3DChart>
      <c:catAx>
        <c:axId val="85002240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83563584"/>
        <c:crosses val="autoZero"/>
        <c:auto val="1"/>
        <c:lblAlgn val="ctr"/>
        <c:lblOffset val="100"/>
        <c:tickLblSkip val="1"/>
        <c:noMultiLvlLbl val="0"/>
      </c:catAx>
      <c:valAx>
        <c:axId val="83563584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85002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2993925854116557"/>
          <c:y val="1.9109475165527415E-2"/>
          <c:w val="0.13234248613953289"/>
          <c:h val="5.9643470413618754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314209818359503E-2"/>
          <c:y val="3.898369529822357E-2"/>
          <c:w val="0.91753889381284259"/>
          <c:h val="0.659748294250830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Менее одного года назад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Основной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2013</c:v>
                </c:pt>
                <c:pt idx="3">
                  <c:v>2014</c:v>
                </c:pt>
                <c:pt idx="4">
                  <c:v>2013</c:v>
                </c:pt>
                <c:pt idx="5">
                  <c:v>2014</c:v>
                </c:pt>
                <c:pt idx="6">
                  <c:v>2013</c:v>
                </c:pt>
                <c:pt idx="7">
                  <c:v>2014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Лист1!$B$2:$B$11</c:f>
              <c:numCache>
                <c:formatCode>0</c:formatCode>
                <c:ptCount val="10"/>
                <c:pt idx="0">
                  <c:v>15.3</c:v>
                </c:pt>
                <c:pt idx="1">
                  <c:v>17.8</c:v>
                </c:pt>
                <c:pt idx="2">
                  <c:v>17.899999999999999</c:v>
                </c:pt>
                <c:pt idx="3">
                  <c:v>20.9</c:v>
                </c:pt>
                <c:pt idx="4">
                  <c:v>7</c:v>
                </c:pt>
                <c:pt idx="5">
                  <c:v>8.3000000000000007</c:v>
                </c:pt>
                <c:pt idx="6">
                  <c:v>14</c:v>
                </c:pt>
                <c:pt idx="7">
                  <c:v>16.100000000000001</c:v>
                </c:pt>
                <c:pt idx="8">
                  <c:v>16.399999999999999</c:v>
                </c:pt>
                <c:pt idx="9">
                  <c:v>19.3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Более одного года назад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4"/>
              <c:layout>
                <c:manualLayout>
                  <c:x val="4.0224575437037211E-2"/>
                  <c:y val="-2.73676488053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0224575437037211E-2"/>
                  <c:y val="-1.8245099203536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Основной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2013</c:v>
                </c:pt>
                <c:pt idx="3">
                  <c:v>2014</c:v>
                </c:pt>
                <c:pt idx="4">
                  <c:v>2013</c:v>
                </c:pt>
                <c:pt idx="5">
                  <c:v>2014</c:v>
                </c:pt>
                <c:pt idx="6">
                  <c:v>2013</c:v>
                </c:pt>
                <c:pt idx="7">
                  <c:v>2014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Лист1!$C$2:$C$11</c:f>
              <c:numCache>
                <c:formatCode>0</c:formatCode>
                <c:ptCount val="10"/>
                <c:pt idx="0">
                  <c:v>4</c:v>
                </c:pt>
                <c:pt idx="1">
                  <c:v>5.3</c:v>
                </c:pt>
                <c:pt idx="2">
                  <c:v>4.7</c:v>
                </c:pt>
                <c:pt idx="3">
                  <c:v>6.3</c:v>
                </c:pt>
                <c:pt idx="4">
                  <c:v>1.8</c:v>
                </c:pt>
                <c:pt idx="5">
                  <c:v>2</c:v>
                </c:pt>
                <c:pt idx="6">
                  <c:v>3.9</c:v>
                </c:pt>
                <c:pt idx="7">
                  <c:v>5.0999999999999996</c:v>
                </c:pt>
                <c:pt idx="8">
                  <c:v>4</c:v>
                </c:pt>
                <c:pt idx="9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Никогда*</c:v>
                </c:pt>
              </c:strCache>
            </c:strRef>
          </c:tx>
          <c:spPr>
            <a:solidFill>
              <a:srgbClr val="EBFAC6"/>
            </a:solid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Основной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2013</c:v>
                </c:pt>
                <c:pt idx="3">
                  <c:v>2014</c:v>
                </c:pt>
                <c:pt idx="4">
                  <c:v>2013</c:v>
                </c:pt>
                <c:pt idx="5">
                  <c:v>2014</c:v>
                </c:pt>
                <c:pt idx="6">
                  <c:v>2013</c:v>
                </c:pt>
                <c:pt idx="7">
                  <c:v>2014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Лист1!$D$2:$D$11</c:f>
              <c:numCache>
                <c:formatCode>0</c:formatCode>
                <c:ptCount val="10"/>
                <c:pt idx="0">
                  <c:v>80.8</c:v>
                </c:pt>
                <c:pt idx="1">
                  <c:v>77</c:v>
                </c:pt>
                <c:pt idx="2">
                  <c:v>77</c:v>
                </c:pt>
                <c:pt idx="3">
                  <c:v>72.7</c:v>
                </c:pt>
                <c:pt idx="4">
                  <c:v>90.7</c:v>
                </c:pt>
                <c:pt idx="5">
                  <c:v>89.8</c:v>
                </c:pt>
                <c:pt idx="6">
                  <c:v>82.1</c:v>
                </c:pt>
                <c:pt idx="7">
                  <c:v>78.8</c:v>
                </c:pt>
                <c:pt idx="8">
                  <c:v>79.599999999999994</c:v>
                </c:pt>
                <c:pt idx="9">
                  <c:v>75.3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198464"/>
        <c:axId val="81879040"/>
        <c:axId val="0"/>
      </c:bar3DChart>
      <c:catAx>
        <c:axId val="139198464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81879040"/>
        <c:crosses val="autoZero"/>
        <c:auto val="1"/>
        <c:lblAlgn val="ctr"/>
        <c:lblOffset val="100"/>
        <c:noMultiLvlLbl val="0"/>
      </c:catAx>
      <c:valAx>
        <c:axId val="81879040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139198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545914976308677"/>
          <c:y val="0.8992523340318509"/>
          <c:w val="0.79714031009493147"/>
          <c:h val="7.033910150751381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314209818359503E-2"/>
          <c:y val="3.898369529822357E-2"/>
          <c:w val="0.91753889381284259"/>
          <c:h val="0.659748294250830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Менее одного года назад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Основной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2013</c:v>
                </c:pt>
                <c:pt idx="3">
                  <c:v>2014</c:v>
                </c:pt>
                <c:pt idx="4">
                  <c:v>2013</c:v>
                </c:pt>
                <c:pt idx="5">
                  <c:v>2014</c:v>
                </c:pt>
                <c:pt idx="6">
                  <c:v>2013</c:v>
                </c:pt>
                <c:pt idx="7">
                  <c:v>2014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Лист1!$B$2:$B$11</c:f>
              <c:numCache>
                <c:formatCode>0</c:formatCode>
                <c:ptCount val="10"/>
                <c:pt idx="0">
                  <c:v>22</c:v>
                </c:pt>
                <c:pt idx="1">
                  <c:v>25</c:v>
                </c:pt>
                <c:pt idx="2">
                  <c:v>24</c:v>
                </c:pt>
                <c:pt idx="3">
                  <c:v>28</c:v>
                </c:pt>
                <c:pt idx="4">
                  <c:v>14</c:v>
                </c:pt>
                <c:pt idx="5">
                  <c:v>14</c:v>
                </c:pt>
                <c:pt idx="6">
                  <c:v>20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Более одного года назад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4"/>
              <c:layout>
                <c:manualLayout>
                  <c:x val="4.0224575437037211E-2"/>
                  <c:y val="-2.73676488053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0224575437037211E-2"/>
                  <c:y val="-1.8245099203536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Основной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2013</c:v>
                </c:pt>
                <c:pt idx="3">
                  <c:v>2014</c:v>
                </c:pt>
                <c:pt idx="4">
                  <c:v>2013</c:v>
                </c:pt>
                <c:pt idx="5">
                  <c:v>2014</c:v>
                </c:pt>
                <c:pt idx="6">
                  <c:v>2013</c:v>
                </c:pt>
                <c:pt idx="7">
                  <c:v>2014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Лист1!$C$2:$C$11</c:f>
              <c:numCache>
                <c:formatCode>0</c:formatCode>
                <c:ptCount val="10"/>
                <c:pt idx="0">
                  <c:v>6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6</c:v>
                </c:pt>
                <c:pt idx="9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rgbClr val="EBFAC6"/>
            </a:solidFill>
            <a:ln>
              <a:solidFill>
                <a:srgbClr val="000000">
                  <a:lumMod val="50000"/>
                  <a:lumOff val="50000"/>
                </a:srgb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Основной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2013</c:v>
                </c:pt>
                <c:pt idx="3">
                  <c:v>2014</c:v>
                </c:pt>
                <c:pt idx="4">
                  <c:v>2013</c:v>
                </c:pt>
                <c:pt idx="5">
                  <c:v>2014</c:v>
                </c:pt>
                <c:pt idx="6">
                  <c:v>2013</c:v>
                </c:pt>
                <c:pt idx="7">
                  <c:v>2014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Лист1!$D$2:$D$11</c:f>
              <c:numCache>
                <c:formatCode>0</c:formatCode>
                <c:ptCount val="10"/>
                <c:pt idx="0">
                  <c:v>72</c:v>
                </c:pt>
                <c:pt idx="1">
                  <c:v>67</c:v>
                </c:pt>
                <c:pt idx="2">
                  <c:v>69</c:v>
                </c:pt>
                <c:pt idx="3">
                  <c:v>64</c:v>
                </c:pt>
                <c:pt idx="4">
                  <c:v>82</c:v>
                </c:pt>
                <c:pt idx="5">
                  <c:v>82</c:v>
                </c:pt>
                <c:pt idx="6">
                  <c:v>74</c:v>
                </c:pt>
                <c:pt idx="7">
                  <c:v>70</c:v>
                </c:pt>
                <c:pt idx="8">
                  <c:v>69</c:v>
                </c:pt>
                <c:pt idx="9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775424"/>
        <c:axId val="81880768"/>
        <c:axId val="0"/>
      </c:bar3DChart>
      <c:catAx>
        <c:axId val="140775424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81880768"/>
        <c:crosses val="autoZero"/>
        <c:auto val="1"/>
        <c:lblAlgn val="ctr"/>
        <c:lblOffset val="100"/>
        <c:noMultiLvlLbl val="0"/>
      </c:catAx>
      <c:valAx>
        <c:axId val="81880768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140775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545914976308677"/>
          <c:y val="0.8992523340318509"/>
          <c:w val="0.79714031009493147"/>
          <c:h val="7.033910150751381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sideWall>
    <c:backWall>
      <c:thickness val="0"/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6.2250799293905618E-2"/>
          <c:y val="0.21858506331847322"/>
          <c:w val="0.93774930025696068"/>
          <c:h val="0.45688492341430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женщины</c:v>
                </c:pt>
              </c:strCache>
            </c:strRef>
          </c:tx>
          <c:spPr>
            <a:gradFill>
              <a:gsLst>
                <a:gs pos="0">
                  <a:srgbClr val="A7EA52"/>
                </a:gs>
                <a:gs pos="50000">
                  <a:srgbClr val="A7EA52">
                    <a:lumMod val="75000"/>
                  </a:srgbClr>
                </a:gs>
                <a:gs pos="100000">
                  <a:srgbClr val="A7EA52"/>
                </a:gs>
              </a:gsLst>
              <a:lin ang="54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5DCEAF">
                      <a:lumMod val="75000"/>
                    </a:srgbClr>
                  </a:gs>
                  <a:gs pos="50000">
                    <a:srgbClr val="A7EA52">
                      <a:lumMod val="75000"/>
                    </a:srgbClr>
                  </a:gs>
                  <a:gs pos="100000">
                    <a:srgbClr val="5DCEAF">
                      <a:lumMod val="75000"/>
                    </a:srgbClr>
                  </a:gs>
                </a:gsLst>
                <a:lin ang="5400000" scaled="0"/>
              </a:gradFill>
              <a:ln>
                <a:solidFill>
                  <a:srgbClr val="5DCEAF">
                    <a:lumMod val="50000"/>
                  </a:srgbClr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при личном посещении</c:v>
                </c:pt>
                <c:pt idx="1">
                  <c:v>через 
сеть Интернет</c:v>
                </c:pt>
                <c:pt idx="2">
                  <c:v>по телефону</c:v>
                </c:pt>
                <c:pt idx="3">
                  <c:v>другими
способами</c:v>
                </c:pt>
                <c:pt idx="4">
                  <c:v>по электронной почте</c:v>
                </c:pt>
              </c:strCache>
            </c:strRef>
          </c:cat>
          <c:val>
            <c:numRef>
              <c:f>Лист1!$B$2:$F$2</c:f>
              <c:numCache>
                <c:formatCode>Основной</c:formatCode>
                <c:ptCount val="5"/>
                <c:pt idx="0">
                  <c:v>57.3</c:v>
                </c:pt>
                <c:pt idx="1">
                  <c:v>30.8</c:v>
                </c:pt>
                <c:pt idx="2">
                  <c:v>24.2</c:v>
                </c:pt>
                <c:pt idx="3">
                  <c:v>5.3</c:v>
                </c:pt>
                <c:pt idx="4">
                  <c:v>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cone"/>
        <c:axId val="140741632"/>
        <c:axId val="81884224"/>
        <c:axId val="0"/>
      </c:bar3DChart>
      <c:catAx>
        <c:axId val="140741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100" b="1"/>
            </a:pPr>
            <a:endParaRPr lang="ru-RU"/>
          </a:p>
        </c:txPr>
        <c:crossAx val="81884224"/>
        <c:crosses val="autoZero"/>
        <c:auto val="1"/>
        <c:lblAlgn val="ctr"/>
        <c:lblOffset val="100"/>
        <c:noMultiLvlLbl val="0"/>
      </c:catAx>
      <c:valAx>
        <c:axId val="81884224"/>
        <c:scaling>
          <c:orientation val="minMax"/>
        </c:scaling>
        <c:delete val="0"/>
        <c:axPos val="l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4074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0"/>
      <c:rotY val="150"/>
      <c:depthPercent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01828165664805"/>
          <c:y val="0.10008812678220938"/>
          <c:w val="0.75057364105453572"/>
          <c:h val="0.78524132400116653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мужчины</c:v>
                </c:pt>
              </c:strCache>
            </c:strRef>
          </c:tx>
          <c:dPt>
            <c:idx val="1"/>
            <c:bubble3D val="0"/>
            <c:explosion val="17"/>
            <c:spPr>
              <a:gradFill>
                <a:gsLst>
                  <a:gs pos="0">
                    <a:srgbClr val="A7EA52"/>
                  </a:gs>
                  <a:gs pos="50000">
                    <a:srgbClr val="A7EA52">
                      <a:lumMod val="75000"/>
                    </a:srgbClr>
                  </a:gs>
                  <a:gs pos="100000">
                    <a:srgbClr val="A7EA52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0.21061705932045285"/>
                  <c:y val="-5.5927234936858868E-2"/>
                </c:manualLayout>
              </c:layout>
              <c:numFmt formatCode="Основной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0185244092375482"/>
                  <c:y val="2.9742065696404104E-3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dirty="0" smtClean="0"/>
                      <a:t>34,9%</a:t>
                    </a:r>
                    <a:endParaRPr lang="en-US" dirty="0"/>
                  </a:p>
                </c:rich>
              </c:tx>
              <c:numFmt formatCode="Основной" sourceLinked="0"/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Лист1!$B$1:$C$1</c:f>
              <c:strCache>
                <c:ptCount val="2"/>
                <c:pt idx="0">
                  <c:v>взаимодействовали с ОГВ и ОМС</c:v>
                </c:pt>
                <c:pt idx="1">
                  <c:v>не взаимодействовали с ОГВ и ОМС</c:v>
                </c:pt>
              </c:strCache>
            </c:strRef>
          </c:cat>
          <c:val>
            <c:numRef>
              <c:f>Лист1!$B$2:$C$2</c:f>
              <c:numCache>
                <c:formatCode>Основной</c:formatCode>
                <c:ptCount val="2"/>
                <c:pt idx="0">
                  <c:v>65.099999999999994</c:v>
                </c:pt>
                <c:pt idx="1">
                  <c:v>34.9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Лист1!$B$1:$C$1</c:f>
              <c:strCache>
                <c:ptCount val="2"/>
                <c:pt idx="0">
                  <c:v>взаимодействовали с ОГВ и ОМС</c:v>
                </c:pt>
                <c:pt idx="1">
                  <c:v>не взаимодействовали с ОГВ и ОМС</c:v>
                </c:pt>
              </c:strCache>
            </c:strRef>
          </c:cat>
          <c:val>
            <c:numRef>
              <c:f>Лист1!$B$3:$C$3</c:f>
              <c:numCache>
                <c:formatCode>Основной</c:formatCode>
                <c:ptCount val="2"/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</c:strCache>
            </c:strRef>
          </c:tx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Лист1!$B$1:$C$1</c:f>
              <c:strCache>
                <c:ptCount val="2"/>
                <c:pt idx="0">
                  <c:v>взаимодействовали с ОГВ и ОМС</c:v>
                </c:pt>
                <c:pt idx="1">
                  <c:v>не взаимодействовали с ОГВ и ОМС</c:v>
                </c:pt>
              </c:strCache>
            </c:strRef>
          </c:cat>
          <c:val>
            <c:numRef>
              <c:f>Лист1!$B$4:$C$4</c:f>
              <c:numCache>
                <c:formatCode>Основной</c:formatCode>
                <c:ptCount val="2"/>
                <c:pt idx="1">
                  <c:v>10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sideWall>
    <c:backWall>
      <c:thickness val="0"/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6.2250799293905618E-2"/>
          <c:y val="0.21858506331847322"/>
          <c:w val="0.93774930025696068"/>
          <c:h val="0.45688492341430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gradFill>
              <a:gsLst>
                <a:gs pos="0">
                  <a:srgbClr val="A7EA52"/>
                </a:gs>
                <a:gs pos="50000">
                  <a:srgbClr val="A7EA52">
                    <a:lumMod val="75000"/>
                  </a:srgbClr>
                </a:gs>
                <a:gs pos="100000">
                  <a:srgbClr val="A7EA52"/>
                </a:gs>
              </a:gsLst>
              <a:lin ang="54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5DCEAF">
                      <a:lumMod val="75000"/>
                    </a:srgbClr>
                  </a:gs>
                  <a:gs pos="50000">
                    <a:srgbClr val="A7EA52">
                      <a:lumMod val="75000"/>
                    </a:srgbClr>
                  </a:gs>
                  <a:gs pos="100000">
                    <a:srgbClr val="5DCEAF">
                      <a:lumMod val="75000"/>
                    </a:srgbClr>
                  </a:gs>
                </a:gsLst>
                <a:lin ang="5400000" scaled="0"/>
              </a:gradFill>
              <a:ln>
                <a:solidFill>
                  <a:srgbClr val="5DCEAF">
                    <a:lumMod val="50000"/>
                  </a:srgbClr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другими
способами (при личном посещении, по почте и т.д.)</c:v>
                </c:pt>
                <c:pt idx="1">
                  <c:v>через 
сеть Интернет</c:v>
                </c:pt>
                <c:pt idx="2">
                  <c:v>по телефону</c:v>
                </c:pt>
                <c:pt idx="3">
                  <c:v>в МФЦ</c:v>
                </c:pt>
                <c:pt idx="4">
                  <c:v>по электронной почте</c:v>
                </c:pt>
              </c:strCache>
            </c:strRef>
          </c:cat>
          <c:val>
            <c:numRef>
              <c:f>Лист1!$B$2:$F$2</c:f>
              <c:numCache>
                <c:formatCode>Основной</c:formatCode>
                <c:ptCount val="5"/>
                <c:pt idx="0">
                  <c:v>46.9</c:v>
                </c:pt>
                <c:pt idx="1">
                  <c:v>35.200000000000003</c:v>
                </c:pt>
                <c:pt idx="2">
                  <c:v>23.8</c:v>
                </c:pt>
                <c:pt idx="3">
                  <c:v>16.3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cone"/>
        <c:axId val="142445568"/>
        <c:axId val="112935488"/>
        <c:axId val="0"/>
      </c:bar3DChart>
      <c:catAx>
        <c:axId val="142445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100" b="1"/>
            </a:pPr>
            <a:endParaRPr lang="ru-RU"/>
          </a:p>
        </c:txPr>
        <c:crossAx val="112935488"/>
        <c:crosses val="autoZero"/>
        <c:auto val="1"/>
        <c:lblAlgn val="ctr"/>
        <c:lblOffset val="100"/>
        <c:noMultiLvlLbl val="0"/>
      </c:catAx>
      <c:valAx>
        <c:axId val="112935488"/>
        <c:scaling>
          <c:orientation val="minMax"/>
          <c:max val="60"/>
        </c:scaling>
        <c:delete val="0"/>
        <c:axPos val="l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4244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4A1EA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7.716049382716049E-3"/>
                  <c:y val="-1.40303842519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294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-2.8062536083481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98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 течение последних трех месяцев</c:v>
                </c:pt>
                <c:pt idx="1">
                  <c:v>от трех месяцев до года</c:v>
                </c:pt>
                <c:pt idx="2">
                  <c:v>более года назад</c:v>
                </c:pt>
                <c:pt idx="3">
                  <c:v>никогда не использовали</c:v>
                </c:pt>
              </c:strCache>
            </c:strRef>
          </c:cat>
          <c:val>
            <c:numRef>
              <c:f>Лист1!$B$2:$B$5</c:f>
              <c:numCache>
                <c:formatCode>Основной</c:formatCode>
                <c:ptCount val="4"/>
                <c:pt idx="0">
                  <c:v>65.3</c:v>
                </c:pt>
                <c:pt idx="1">
                  <c:v>4</c:v>
                </c:pt>
                <c:pt idx="2">
                  <c:v>4.0999999999999996</c:v>
                </c:pt>
                <c:pt idx="3">
                  <c:v>26.5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DAEDEF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5431977252843395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691236512102654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4938271604937E-2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691358024691357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98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 течение последних трех месяцев</c:v>
                </c:pt>
                <c:pt idx="1">
                  <c:v>от трех месяцев до года</c:v>
                </c:pt>
                <c:pt idx="2">
                  <c:v>более года назад</c:v>
                </c:pt>
                <c:pt idx="3">
                  <c:v>никогда не использовали</c:v>
                </c:pt>
              </c:strCache>
            </c:strRef>
          </c:cat>
          <c:val>
            <c:numRef>
              <c:f>Лист1!$C$2:$C$5</c:f>
              <c:numCache>
                <c:formatCode>Основной</c:formatCode>
                <c:ptCount val="4"/>
                <c:pt idx="0">
                  <c:v>67.2</c:v>
                </c:pt>
                <c:pt idx="1">
                  <c:v>3.5</c:v>
                </c:pt>
                <c:pt idx="2">
                  <c:v>4.5</c:v>
                </c:pt>
                <c:pt idx="3">
                  <c:v>24.8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122048"/>
        <c:axId val="90597056"/>
        <c:axId val="0"/>
      </c:bar3DChart>
      <c:catAx>
        <c:axId val="93122048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90597056"/>
        <c:crosses val="autoZero"/>
        <c:auto val="1"/>
        <c:lblAlgn val="ctr"/>
        <c:lblOffset val="100"/>
        <c:noMultiLvlLbl val="0"/>
      </c:catAx>
      <c:valAx>
        <c:axId val="90597056"/>
        <c:scaling>
          <c:orientation val="minMax"/>
          <c:max val="100"/>
        </c:scaling>
        <c:delete val="1"/>
        <c:axPos val="l"/>
        <c:numFmt formatCode="Основной" sourceLinked="1"/>
        <c:majorTickMark val="out"/>
        <c:minorTickMark val="none"/>
        <c:tickLblPos val="nextTo"/>
        <c:crossAx val="93122048"/>
        <c:crosses val="autoZero"/>
        <c:crossBetween val="between"/>
      </c:valAx>
      <c:spPr>
        <a:noFill/>
        <a:ln w="25368">
          <a:noFill/>
        </a:ln>
      </c:spPr>
    </c:plotArea>
    <c:legend>
      <c:legendPos val="t"/>
      <c:layout>
        <c:manualLayout>
          <c:xMode val="edge"/>
          <c:yMode val="edge"/>
          <c:x val="0.81287122095849118"/>
          <c:y val="1.6836195965366927E-2"/>
          <c:w val="0.16746743462622729"/>
          <c:h val="6.028374513887983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0"/>
      <c:rotY val="150"/>
      <c:depthPercent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01828165664805"/>
          <c:y val="0.10008812678220938"/>
          <c:w val="0.75057364105453572"/>
          <c:h val="0.78524132400116653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dPt>
            <c:idx val="1"/>
            <c:bubble3D val="0"/>
            <c:explosion val="17"/>
            <c:spPr>
              <a:gradFill>
                <a:gsLst>
                  <a:gs pos="0">
                    <a:srgbClr val="A7EA52"/>
                  </a:gs>
                  <a:gs pos="50000">
                    <a:srgbClr val="A7EA52">
                      <a:lumMod val="75000"/>
                    </a:srgbClr>
                  </a:gs>
                  <a:gs pos="100000">
                    <a:srgbClr val="A7EA52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0.24560633536272564"/>
                  <c:y val="6.6210056062732003E-2"/>
                </c:manualLayout>
              </c:layout>
              <c:numFmt formatCode="Основной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785654185600958"/>
                  <c:y val="-2.2739167582823627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dirty="0" smtClean="0"/>
                      <a:t>29,9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numFmt formatCode="Основной" sourceLinked="0"/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Лист1!$B$1:$C$1</c:f>
              <c:strCache>
                <c:ptCount val="2"/>
                <c:pt idx="0">
                  <c:v>взаимодействовали с ОГВ и ОМС</c:v>
                </c:pt>
                <c:pt idx="1">
                  <c:v>не взаимодействовали с ОГВ и ОМС</c:v>
                </c:pt>
              </c:strCache>
            </c:strRef>
          </c:cat>
          <c:val>
            <c:numRef>
              <c:f>Лист1!$B$2:$C$2</c:f>
              <c:numCache>
                <c:formatCode>Основной</c:formatCode>
                <c:ptCount val="2"/>
                <c:pt idx="0">
                  <c:v>70.099999999999994</c:v>
                </c:pt>
                <c:pt idx="1">
                  <c:v>29.9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417898907289873E-2"/>
          <c:y val="0.10424598079975278"/>
          <c:w val="0.94758210109271013"/>
          <c:h val="0.675782055602229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gradFill>
              <a:gsLst>
                <a:gs pos="61650">
                  <a:srgbClr val="5746D6"/>
                </a:gs>
                <a:gs pos="46250">
                  <a:srgbClr val="5746D6"/>
                </a:gs>
                <a:gs pos="0">
                  <a:srgbClr val="5746D6"/>
                </a:gs>
                <a:gs pos="50000">
                  <a:srgbClr val="5746D6"/>
                </a:gs>
                <a:gs pos="100000">
                  <a:srgbClr val="5746D6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422AF2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2.24023047618365E-3"/>
                  <c:y val="-9.9852453041280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56749250083324E-3"/>
                  <c:y val="-7.4000062371237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596940841698594E-3"/>
                  <c:y val="-2.2217316984272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705516591346485E-4"/>
                  <c:y val="-3.4318798885893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4460812597883386E-3"/>
                  <c:y val="-4.4417579333290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893320097050146E-3"/>
                  <c:y val="-3.094198110541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6893320097050146E-3"/>
                  <c:y val="3.094198110541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6894440044296156E-3"/>
                  <c:y val="-2.0838327905086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2669990072787614E-3"/>
                  <c:y val="-3.094198110541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2669990072787614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8447779995771079E-3"/>
                  <c:y val="-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Всего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60-72</c:v>
                </c:pt>
              </c:strCache>
            </c:strRef>
          </c:cat>
          <c:val>
            <c:numRef>
              <c:f>Лист1!$B$2:$B$12</c:f>
              <c:numCache>
                <c:formatCode>Основной</c:formatCode>
                <c:ptCount val="11"/>
                <c:pt idx="0">
                  <c:v>30.8</c:v>
                </c:pt>
                <c:pt idx="1">
                  <c:v>42.3</c:v>
                </c:pt>
                <c:pt idx="2">
                  <c:v>42.9</c:v>
                </c:pt>
                <c:pt idx="3">
                  <c:v>45.3</c:v>
                </c:pt>
                <c:pt idx="4">
                  <c:v>42.4</c:v>
                </c:pt>
                <c:pt idx="5">
                  <c:v>40.200000000000003</c:v>
                </c:pt>
                <c:pt idx="6">
                  <c:v>36.299999999999997</c:v>
                </c:pt>
                <c:pt idx="7">
                  <c:v>32.1</c:v>
                </c:pt>
                <c:pt idx="8">
                  <c:v>23.3</c:v>
                </c:pt>
                <c:pt idx="9">
                  <c:v>17.600000000000001</c:v>
                </c:pt>
                <c:pt idx="1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7.864941529794181E-3"/>
                  <c:y val="-1.495423510448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734921926237586E-2"/>
                  <c:y val="-8.2634580563173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814603036938551E-3"/>
                  <c:y val="-9.94285235363655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7254928663892E-2"/>
                  <c:y val="-1.211366378394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130598392293329E-2"/>
                  <c:y val="-7.4075590041652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426450824460373E-3"/>
                  <c:y val="-1.0025689153447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2170610075583E-2"/>
                  <c:y val="-7.19145241172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9563310169837761E-3"/>
                  <c:y val="5.050608411930838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378552024685533E-2"/>
                  <c:y val="-4.1676655810173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378552024685533E-2"/>
                  <c:y val="-7.7671681703982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11166501213126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6893320097050146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893320097050146E-3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669990072787614E-3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5.68933200970501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1378664019410029E-2"/>
                  <c:y val="1.07981199367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7067884034390548E-2"/>
                  <c:y val="-3.5996567274837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7.1116650121312687E-3"/>
                  <c:y val="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1.28008850271116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1.42233300242625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7067996029115046E-2"/>
                  <c:y val="3.599373312262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Всего</c:v>
                </c:pt>
                <c:pt idx="1">
                  <c:v>15-19</c:v>
                </c:pt>
                <c:pt idx="2">
                  <c:v>20-24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60-72</c:v>
                </c:pt>
              </c:strCache>
            </c:strRef>
          </c:cat>
          <c:val>
            <c:numRef>
              <c:f>Лист1!$C$2:$C$12</c:f>
              <c:numCache>
                <c:formatCode>Основной</c:formatCode>
                <c:ptCount val="11"/>
                <c:pt idx="0">
                  <c:v>35.200000000000003</c:v>
                </c:pt>
                <c:pt idx="1">
                  <c:v>50.3</c:v>
                </c:pt>
                <c:pt idx="2">
                  <c:v>48.7</c:v>
                </c:pt>
                <c:pt idx="3">
                  <c:v>51.8</c:v>
                </c:pt>
                <c:pt idx="4">
                  <c:v>50.6</c:v>
                </c:pt>
                <c:pt idx="5">
                  <c:v>46.3</c:v>
                </c:pt>
                <c:pt idx="6">
                  <c:v>42.1</c:v>
                </c:pt>
                <c:pt idx="7">
                  <c:v>34.799999999999997</c:v>
                </c:pt>
                <c:pt idx="8">
                  <c:v>25.4</c:v>
                </c:pt>
                <c:pt idx="9">
                  <c:v>19.3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568192"/>
        <c:axId val="112938368"/>
        <c:axId val="0"/>
      </c:bar3DChart>
      <c:catAx>
        <c:axId val="146568192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112938368"/>
        <c:crosses val="autoZero"/>
        <c:auto val="1"/>
        <c:lblAlgn val="ctr"/>
        <c:lblOffset val="100"/>
        <c:tickLblSkip val="1"/>
        <c:noMultiLvlLbl val="0"/>
      </c:catAx>
      <c:valAx>
        <c:axId val="112938368"/>
        <c:scaling>
          <c:orientation val="minMax"/>
          <c:max val="100"/>
        </c:scaling>
        <c:delete val="1"/>
        <c:axPos val="l"/>
        <c:numFmt formatCode="0" sourceLinked="0"/>
        <c:majorTickMark val="out"/>
        <c:minorTickMark val="none"/>
        <c:tickLblPos val="nextTo"/>
        <c:crossAx val="146568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2993925854116557"/>
          <c:y val="1.9109475165527415E-2"/>
          <c:w val="0.13234248613953289"/>
          <c:h val="5.9643470413618754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17858160055932E-2"/>
          <c:y val="9.5847374983026562E-2"/>
          <c:w val="0.94758210109271013"/>
          <c:h val="0.39696515202014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Субъекты Российской Федерации</c:v>
                </c:pt>
              </c:strCache>
            </c:strRef>
          </c:tx>
          <c:spPr>
            <a:gradFill>
              <a:gsLst>
                <a:gs pos="61650">
                  <a:srgbClr val="5746D6"/>
                </a:gs>
                <a:gs pos="46250">
                  <a:srgbClr val="5746D6"/>
                </a:gs>
                <a:gs pos="0">
                  <a:srgbClr val="5746D6"/>
                </a:gs>
                <a:gs pos="50000">
                  <a:srgbClr val="5746D6"/>
                </a:gs>
                <a:gs pos="100000">
                  <a:srgbClr val="5746D6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422AF2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</c:spPr>
            <c:txPr>
              <a:bodyPr rot="-5400000" vert="horz"/>
              <a:lstStyle/>
              <a:p>
                <a:pPr>
                  <a:defRPr sz="1100" b="1">
                    <a:solidFill>
                      <a:srgbClr val="422AF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Лист1!$A$2:$A$48</c:f>
              <c:strCache>
                <c:ptCount val="47"/>
                <c:pt idx="0">
                  <c:v>Ямало-Ненецкий авт.округ</c:v>
                </c:pt>
                <c:pt idx="1">
                  <c:v>Приморский край</c:v>
                </c:pt>
                <c:pt idx="2">
                  <c:v>Республика Татарстан (Татарстан)</c:v>
                </c:pt>
                <c:pt idx="3">
                  <c:v>Ханты-Мансийский авт.округ</c:v>
                </c:pt>
                <c:pt idx="4">
                  <c:v>Республика Мордовия</c:v>
                </c:pt>
                <c:pt idx="5">
                  <c:v>Калининградская область</c:v>
                </c:pt>
                <c:pt idx="6">
                  <c:v>г. Москва</c:v>
                </c:pt>
                <c:pt idx="7">
                  <c:v>Чувашская Республика - Чувашия</c:v>
                </c:pt>
                <c:pt idx="8">
                  <c:v>Свердловская область</c:v>
                </c:pt>
                <c:pt idx="9">
                  <c:v>Архангельская область (без АО)</c:v>
                </c:pt>
                <c:pt idx="10">
                  <c:v>Тюменская область (без АО)</c:v>
                </c:pt>
                <c:pt idx="11">
                  <c:v>Псковская область</c:v>
                </c:pt>
                <c:pt idx="12">
                  <c:v>Томская область</c:v>
                </c:pt>
                <c:pt idx="13">
                  <c:v>Камчатский край</c:v>
                </c:pt>
                <c:pt idx="14">
                  <c:v>Владимирская область</c:v>
                </c:pt>
                <c:pt idx="15">
                  <c:v>Ярославская область</c:v>
                </c:pt>
                <c:pt idx="16">
                  <c:v>Чеченская Республика</c:v>
                </c:pt>
                <c:pt idx="17">
                  <c:v>Хабаровский край</c:v>
                </c:pt>
                <c:pt idx="18">
                  <c:v>Краснодарский край</c:v>
                </c:pt>
                <c:pt idx="19">
                  <c:v>Тверская область</c:v>
                </c:pt>
                <c:pt idx="20">
                  <c:v>Ивановская область</c:v>
                </c:pt>
                <c:pt idx="21">
                  <c:v>Красноярский край</c:v>
                </c:pt>
                <c:pt idx="22">
                  <c:v>Челябинская область</c:v>
                </c:pt>
                <c:pt idx="23">
                  <c:v>Нижегородская область</c:v>
                </c:pt>
                <c:pt idx="24">
                  <c:v>Ленинградская область</c:v>
                </c:pt>
                <c:pt idx="25">
                  <c:v>Калужская область</c:v>
                </c:pt>
                <c:pt idx="26">
                  <c:v>Пермский край</c:v>
                </c:pt>
                <c:pt idx="27">
                  <c:v>Республика Карелия</c:v>
                </c:pt>
                <c:pt idx="28">
                  <c:v>Вологодская область</c:v>
                </c:pt>
                <c:pt idx="29">
                  <c:v>Иркутская область</c:v>
                </c:pt>
                <c:pt idx="30">
                  <c:v>Смоленская область</c:v>
                </c:pt>
                <c:pt idx="31">
                  <c:v>Забайкальский край</c:v>
                </c:pt>
                <c:pt idx="32">
                  <c:v>Брянская область</c:v>
                </c:pt>
                <c:pt idx="33">
                  <c:v>Самарская область</c:v>
                </c:pt>
                <c:pt idx="34">
                  <c:v>Омская область</c:v>
                </c:pt>
                <c:pt idx="35">
                  <c:v>Курганская область</c:v>
                </c:pt>
                <c:pt idx="36">
                  <c:v>Новосибирская область</c:v>
                </c:pt>
                <c:pt idx="37">
                  <c:v>Сахалинская область</c:v>
                </c:pt>
                <c:pt idx="38">
                  <c:v>Республика Алтай</c:v>
                </c:pt>
                <c:pt idx="39">
                  <c:v>Московская область</c:v>
                </c:pt>
                <c:pt idx="40">
                  <c:v>Волгоградская область</c:v>
                </c:pt>
                <c:pt idx="41">
                  <c:v>Республика Башкортостан</c:v>
                </c:pt>
                <c:pt idx="42">
                  <c:v>Алтайский край</c:v>
                </c:pt>
                <c:pt idx="43">
                  <c:v>Амурская область</c:v>
                </c:pt>
                <c:pt idx="44">
                  <c:v>г. Санкт-Петербург</c:v>
                </c:pt>
                <c:pt idx="45">
                  <c:v>Республика Тыва</c:v>
                </c:pt>
                <c:pt idx="46">
                  <c:v>Саратовская область</c:v>
                </c:pt>
              </c:strCache>
            </c:strRef>
          </c:cat>
          <c:val>
            <c:numRef>
              <c:f>Лист1!$B$2:$B$48</c:f>
              <c:numCache>
                <c:formatCode>0</c:formatCode>
                <c:ptCount val="47"/>
                <c:pt idx="0">
                  <c:v>66.3</c:v>
                </c:pt>
                <c:pt idx="1">
                  <c:v>66.099999999999994</c:v>
                </c:pt>
                <c:pt idx="2">
                  <c:v>63</c:v>
                </c:pt>
                <c:pt idx="3">
                  <c:v>62.3</c:v>
                </c:pt>
                <c:pt idx="4">
                  <c:v>60.7</c:v>
                </c:pt>
                <c:pt idx="5">
                  <c:v>57.7</c:v>
                </c:pt>
                <c:pt idx="6">
                  <c:v>54.9</c:v>
                </c:pt>
                <c:pt idx="7">
                  <c:v>51.6</c:v>
                </c:pt>
                <c:pt idx="8">
                  <c:v>51.2</c:v>
                </c:pt>
                <c:pt idx="9">
                  <c:v>51</c:v>
                </c:pt>
                <c:pt idx="10">
                  <c:v>45.2</c:v>
                </c:pt>
                <c:pt idx="11">
                  <c:v>43.9</c:v>
                </c:pt>
                <c:pt idx="12">
                  <c:v>43.8</c:v>
                </c:pt>
                <c:pt idx="13">
                  <c:v>42.1</c:v>
                </c:pt>
                <c:pt idx="14">
                  <c:v>39.799999999999997</c:v>
                </c:pt>
                <c:pt idx="15">
                  <c:v>37.799999999999997</c:v>
                </c:pt>
                <c:pt idx="16">
                  <c:v>37.700000000000003</c:v>
                </c:pt>
                <c:pt idx="17">
                  <c:v>36.9</c:v>
                </c:pt>
                <c:pt idx="18">
                  <c:v>36.200000000000003</c:v>
                </c:pt>
                <c:pt idx="19">
                  <c:v>36</c:v>
                </c:pt>
                <c:pt idx="20">
                  <c:v>35.9</c:v>
                </c:pt>
                <c:pt idx="21">
                  <c:v>35.799999999999997</c:v>
                </c:pt>
                <c:pt idx="22">
                  <c:v>34.700000000000003</c:v>
                </c:pt>
                <c:pt idx="23">
                  <c:v>34.200000000000003</c:v>
                </c:pt>
                <c:pt idx="24">
                  <c:v>34.1</c:v>
                </c:pt>
                <c:pt idx="25">
                  <c:v>34</c:v>
                </c:pt>
                <c:pt idx="26">
                  <c:v>33.6</c:v>
                </c:pt>
                <c:pt idx="27">
                  <c:v>33.4</c:v>
                </c:pt>
                <c:pt idx="28">
                  <c:v>33.4</c:v>
                </c:pt>
                <c:pt idx="29">
                  <c:v>32.700000000000003</c:v>
                </c:pt>
                <c:pt idx="30">
                  <c:v>31.4</c:v>
                </c:pt>
                <c:pt idx="31">
                  <c:v>30.8</c:v>
                </c:pt>
                <c:pt idx="32">
                  <c:v>30.3</c:v>
                </c:pt>
                <c:pt idx="33">
                  <c:v>30.2</c:v>
                </c:pt>
                <c:pt idx="34">
                  <c:v>30.1</c:v>
                </c:pt>
                <c:pt idx="35">
                  <c:v>29.2</c:v>
                </c:pt>
                <c:pt idx="36">
                  <c:v>28.9</c:v>
                </c:pt>
                <c:pt idx="37">
                  <c:v>28.6</c:v>
                </c:pt>
                <c:pt idx="38">
                  <c:v>28.4</c:v>
                </c:pt>
                <c:pt idx="39">
                  <c:v>27.8</c:v>
                </c:pt>
                <c:pt idx="40">
                  <c:v>27.6</c:v>
                </c:pt>
                <c:pt idx="41">
                  <c:v>27.6</c:v>
                </c:pt>
                <c:pt idx="42">
                  <c:v>27.6</c:v>
                </c:pt>
                <c:pt idx="43">
                  <c:v>27.1</c:v>
                </c:pt>
                <c:pt idx="44">
                  <c:v>26.8</c:v>
                </c:pt>
                <c:pt idx="45">
                  <c:v>26.4</c:v>
                </c:pt>
                <c:pt idx="46">
                  <c:v>25.9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77216"/>
        <c:axId val="11294009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Федеpация - 35,2%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Pt>
            <c:idx val="0"/>
            <c:bubble3D val="0"/>
          </c:dPt>
          <c:cat>
            <c:strRef>
              <c:f>Лист1!$A$2:$A$48</c:f>
              <c:strCache>
                <c:ptCount val="47"/>
                <c:pt idx="0">
                  <c:v>Ямало-Ненецкий авт.округ</c:v>
                </c:pt>
                <c:pt idx="1">
                  <c:v>Приморский край</c:v>
                </c:pt>
                <c:pt idx="2">
                  <c:v>Республика Татарстан (Татарстан)</c:v>
                </c:pt>
                <c:pt idx="3">
                  <c:v>Ханты-Мансийский авт.округ</c:v>
                </c:pt>
                <c:pt idx="4">
                  <c:v>Республика Мордовия</c:v>
                </c:pt>
                <c:pt idx="5">
                  <c:v>Калининградская область</c:v>
                </c:pt>
                <c:pt idx="6">
                  <c:v>г. Москва</c:v>
                </c:pt>
                <c:pt idx="7">
                  <c:v>Чувашская Республика - Чувашия</c:v>
                </c:pt>
                <c:pt idx="8">
                  <c:v>Свердловская область</c:v>
                </c:pt>
                <c:pt idx="9">
                  <c:v>Архангельская область (без АО)</c:v>
                </c:pt>
                <c:pt idx="10">
                  <c:v>Тюменская область (без АО)</c:v>
                </c:pt>
                <c:pt idx="11">
                  <c:v>Псковская область</c:v>
                </c:pt>
                <c:pt idx="12">
                  <c:v>Томская область</c:v>
                </c:pt>
                <c:pt idx="13">
                  <c:v>Камчатский край</c:v>
                </c:pt>
                <c:pt idx="14">
                  <c:v>Владимирская область</c:v>
                </c:pt>
                <c:pt idx="15">
                  <c:v>Ярославская область</c:v>
                </c:pt>
                <c:pt idx="16">
                  <c:v>Чеченская Республика</c:v>
                </c:pt>
                <c:pt idx="17">
                  <c:v>Хабаровский край</c:v>
                </c:pt>
                <c:pt idx="18">
                  <c:v>Краснодарский край</c:v>
                </c:pt>
                <c:pt idx="19">
                  <c:v>Тверская область</c:v>
                </c:pt>
                <c:pt idx="20">
                  <c:v>Ивановская область</c:v>
                </c:pt>
                <c:pt idx="21">
                  <c:v>Красноярский край</c:v>
                </c:pt>
                <c:pt idx="22">
                  <c:v>Челябинская область</c:v>
                </c:pt>
                <c:pt idx="23">
                  <c:v>Нижегородская область</c:v>
                </c:pt>
                <c:pt idx="24">
                  <c:v>Ленинградская область</c:v>
                </c:pt>
                <c:pt idx="25">
                  <c:v>Калужская область</c:v>
                </c:pt>
                <c:pt idx="26">
                  <c:v>Пермский край</c:v>
                </c:pt>
                <c:pt idx="27">
                  <c:v>Республика Карелия</c:v>
                </c:pt>
                <c:pt idx="28">
                  <c:v>Вологодская область</c:v>
                </c:pt>
                <c:pt idx="29">
                  <c:v>Иркутская область</c:v>
                </c:pt>
                <c:pt idx="30">
                  <c:v>Смоленская область</c:v>
                </c:pt>
                <c:pt idx="31">
                  <c:v>Забайкальский край</c:v>
                </c:pt>
                <c:pt idx="32">
                  <c:v>Брянская область</c:v>
                </c:pt>
                <c:pt idx="33">
                  <c:v>Самарская область</c:v>
                </c:pt>
                <c:pt idx="34">
                  <c:v>Омская область</c:v>
                </c:pt>
                <c:pt idx="35">
                  <c:v>Курганская область</c:v>
                </c:pt>
                <c:pt idx="36">
                  <c:v>Новосибирская область</c:v>
                </c:pt>
                <c:pt idx="37">
                  <c:v>Сахалинская область</c:v>
                </c:pt>
                <c:pt idx="38">
                  <c:v>Республика Алтай</c:v>
                </c:pt>
                <c:pt idx="39">
                  <c:v>Московская область</c:v>
                </c:pt>
                <c:pt idx="40">
                  <c:v>Волгоградская область</c:v>
                </c:pt>
                <c:pt idx="41">
                  <c:v>Республика Башкортостан</c:v>
                </c:pt>
                <c:pt idx="42">
                  <c:v>Алтайский край</c:v>
                </c:pt>
                <c:pt idx="43">
                  <c:v>Амурская область</c:v>
                </c:pt>
                <c:pt idx="44">
                  <c:v>г. Санкт-Петербург</c:v>
                </c:pt>
                <c:pt idx="45">
                  <c:v>Республика Тыва</c:v>
                </c:pt>
                <c:pt idx="46">
                  <c:v>Саратовская область</c:v>
                </c:pt>
              </c:strCache>
            </c:strRef>
          </c:cat>
          <c:val>
            <c:numRef>
              <c:f>Лист1!$C$2:$C$48</c:f>
              <c:numCache>
                <c:formatCode>Основной</c:formatCode>
                <c:ptCount val="47"/>
                <c:pt idx="0">
                  <c:v>35.200000000000003</c:v>
                </c:pt>
                <c:pt idx="1">
                  <c:v>35.200000000000003</c:v>
                </c:pt>
                <c:pt idx="2">
                  <c:v>35.200000000000003</c:v>
                </c:pt>
                <c:pt idx="3">
                  <c:v>35.200000000000003</c:v>
                </c:pt>
                <c:pt idx="4">
                  <c:v>35.200000000000003</c:v>
                </c:pt>
                <c:pt idx="5">
                  <c:v>35.200000000000003</c:v>
                </c:pt>
                <c:pt idx="6">
                  <c:v>35.200000000000003</c:v>
                </c:pt>
                <c:pt idx="7">
                  <c:v>35.200000000000003</c:v>
                </c:pt>
                <c:pt idx="8">
                  <c:v>35.200000000000003</c:v>
                </c:pt>
                <c:pt idx="9">
                  <c:v>35.200000000000003</c:v>
                </c:pt>
                <c:pt idx="10">
                  <c:v>35.200000000000003</c:v>
                </c:pt>
                <c:pt idx="11">
                  <c:v>35.200000000000003</c:v>
                </c:pt>
                <c:pt idx="12">
                  <c:v>35.200000000000003</c:v>
                </c:pt>
                <c:pt idx="13">
                  <c:v>35.200000000000003</c:v>
                </c:pt>
                <c:pt idx="14">
                  <c:v>35.200000000000003</c:v>
                </c:pt>
                <c:pt idx="15">
                  <c:v>35.200000000000003</c:v>
                </c:pt>
                <c:pt idx="16">
                  <c:v>35.200000000000003</c:v>
                </c:pt>
                <c:pt idx="17">
                  <c:v>35.200000000000003</c:v>
                </c:pt>
                <c:pt idx="18">
                  <c:v>35.200000000000003</c:v>
                </c:pt>
                <c:pt idx="19">
                  <c:v>35.200000000000003</c:v>
                </c:pt>
                <c:pt idx="20">
                  <c:v>35.200000000000003</c:v>
                </c:pt>
                <c:pt idx="21">
                  <c:v>35.200000000000003</c:v>
                </c:pt>
                <c:pt idx="22">
                  <c:v>35.200000000000003</c:v>
                </c:pt>
                <c:pt idx="23">
                  <c:v>35.200000000000003</c:v>
                </c:pt>
                <c:pt idx="24">
                  <c:v>35.200000000000003</c:v>
                </c:pt>
                <c:pt idx="25">
                  <c:v>35.200000000000003</c:v>
                </c:pt>
                <c:pt idx="26">
                  <c:v>35.200000000000003</c:v>
                </c:pt>
                <c:pt idx="27">
                  <c:v>35.200000000000003</c:v>
                </c:pt>
                <c:pt idx="28">
                  <c:v>35.200000000000003</c:v>
                </c:pt>
                <c:pt idx="29">
                  <c:v>35.200000000000003</c:v>
                </c:pt>
                <c:pt idx="30">
                  <c:v>35.200000000000003</c:v>
                </c:pt>
                <c:pt idx="31">
                  <c:v>35.200000000000003</c:v>
                </c:pt>
                <c:pt idx="32">
                  <c:v>35.200000000000003</c:v>
                </c:pt>
                <c:pt idx="33">
                  <c:v>35.200000000000003</c:v>
                </c:pt>
                <c:pt idx="34">
                  <c:v>35.200000000000003</c:v>
                </c:pt>
                <c:pt idx="35">
                  <c:v>35.200000000000003</c:v>
                </c:pt>
                <c:pt idx="36">
                  <c:v>35.200000000000003</c:v>
                </c:pt>
                <c:pt idx="37">
                  <c:v>35.200000000000003</c:v>
                </c:pt>
                <c:pt idx="38">
                  <c:v>35.200000000000003</c:v>
                </c:pt>
                <c:pt idx="39">
                  <c:v>35.200000000000003</c:v>
                </c:pt>
                <c:pt idx="40">
                  <c:v>35.200000000000003</c:v>
                </c:pt>
                <c:pt idx="41">
                  <c:v>35.200000000000003</c:v>
                </c:pt>
                <c:pt idx="42">
                  <c:v>35.200000000000003</c:v>
                </c:pt>
                <c:pt idx="43">
                  <c:v>35.200000000000003</c:v>
                </c:pt>
                <c:pt idx="44">
                  <c:v>35.200000000000003</c:v>
                </c:pt>
                <c:pt idx="45">
                  <c:v>35.200000000000003</c:v>
                </c:pt>
                <c:pt idx="46">
                  <c:v>35.200000000000003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77216"/>
        <c:axId val="112940096"/>
      </c:lineChart>
      <c:catAx>
        <c:axId val="143177216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112940096"/>
        <c:crosses val="autoZero"/>
        <c:auto val="1"/>
        <c:lblAlgn val="ctr"/>
        <c:lblOffset val="100"/>
        <c:tickLblSkip val="1"/>
        <c:noMultiLvlLbl val="0"/>
      </c:catAx>
      <c:valAx>
        <c:axId val="112940096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143177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461192036010336"/>
          <c:y val="0.92084124691612745"/>
          <c:w val="0.64538807963989664"/>
          <c:h val="5.3963139898036014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290244969378828E-2"/>
          <c:y val="2.0897088875646813E-2"/>
          <c:w val="0.91836407601827552"/>
          <c:h val="0.660831877266162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Лист1!$B$11</c:f>
              <c:strCache>
                <c:ptCount val="1"/>
                <c:pt idx="0">
                  <c:v>В течение последних трех месяцев</c:v>
                </c:pt>
              </c:strCache>
            </c:strRef>
          </c:tx>
          <c:spPr>
            <a:solidFill>
              <a:srgbClr val="DAEDEF">
                <a:lumMod val="50000"/>
              </a:srgbClr>
            </a:solidFill>
            <a:ln>
              <a:solidFill>
                <a:schemeClr val="accent5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1.2151258870418976E-7"/>
                  <c:y val="-1.1358570158690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-1.403016005764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098E-3"/>
                  <c:y val="-8.686138681562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3"/>
                  <c:y val="-1.34231718029234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864197530864196E-3"/>
                  <c:y val="-1.0687832357628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Всего</c:v>
                </c:pt>
                <c:pt idx="1">
                  <c:v>Город</c:v>
                </c:pt>
                <c:pt idx="2">
                  <c:v>Село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65-72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67.2</c:v>
                </c:pt>
                <c:pt idx="1">
                  <c:v>71.8</c:v>
                </c:pt>
                <c:pt idx="2">
                  <c:v>53.3</c:v>
                </c:pt>
                <c:pt idx="3">
                  <c:v>91.2</c:v>
                </c:pt>
                <c:pt idx="4">
                  <c:v>86.2</c:v>
                </c:pt>
                <c:pt idx="5">
                  <c:v>78.2</c:v>
                </c:pt>
                <c:pt idx="6">
                  <c:v>61.1</c:v>
                </c:pt>
                <c:pt idx="7">
                  <c:v>37</c:v>
                </c:pt>
                <c:pt idx="8">
                  <c:v>13.5</c:v>
                </c:pt>
              </c:numCache>
            </c:numRef>
          </c:val>
        </c:ser>
        <c:ser>
          <c:idx val="1"/>
          <c:order val="1"/>
          <c:tx>
            <c:strRef>
              <c:f>Лист1!$C$11</c:f>
              <c:strCache>
                <c:ptCount val="1"/>
                <c:pt idx="0">
                  <c:v>От трех месяцев до года</c:v>
                </c:pt>
              </c:strCache>
            </c:strRef>
          </c:tx>
          <c:spPr>
            <a:solidFill>
              <a:srgbClr val="64A1EA"/>
            </a:solidFill>
            <a:ln>
              <a:solidFill>
                <a:srgbClr val="64A1EA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Всего</c:v>
                </c:pt>
                <c:pt idx="1">
                  <c:v>Город</c:v>
                </c:pt>
                <c:pt idx="2">
                  <c:v>Село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65-72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3.5</c:v>
                </c:pt>
                <c:pt idx="1">
                  <c:v>3.2</c:v>
                </c:pt>
                <c:pt idx="2">
                  <c:v>4.3</c:v>
                </c:pt>
                <c:pt idx="3">
                  <c:v>2.2999999999999998</c:v>
                </c:pt>
                <c:pt idx="4">
                  <c:v>2.8</c:v>
                </c:pt>
                <c:pt idx="5">
                  <c:v>4.3</c:v>
                </c:pt>
                <c:pt idx="6">
                  <c:v>4.9000000000000004</c:v>
                </c:pt>
                <c:pt idx="7">
                  <c:v>3.8</c:v>
                </c:pt>
                <c:pt idx="8">
                  <c:v>2.1</c:v>
                </c:pt>
              </c:numCache>
            </c:numRef>
          </c:val>
        </c:ser>
        <c:ser>
          <c:idx val="2"/>
          <c:order val="2"/>
          <c:tx>
            <c:strRef>
              <c:f>Лист1!$D$11</c:f>
              <c:strCache>
                <c:ptCount val="1"/>
                <c:pt idx="0">
                  <c:v>Более года назад</c:v>
                </c:pt>
              </c:strCache>
            </c:strRef>
          </c:tx>
          <c:spPr>
            <a:solidFill>
              <a:srgbClr val="B9F7FF"/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3"/>
              <c:layout>
                <c:manualLayout>
                  <c:x val="4.62962962962962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839506172839504E-2"/>
                  <c:y val="-1.603206412825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Всего</c:v>
                </c:pt>
                <c:pt idx="1">
                  <c:v>Город</c:v>
                </c:pt>
                <c:pt idx="2">
                  <c:v>Село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65-72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4.5</c:v>
                </c:pt>
                <c:pt idx="1">
                  <c:v>4.7</c:v>
                </c:pt>
                <c:pt idx="2">
                  <c:v>4.0999999999999996</c:v>
                </c:pt>
                <c:pt idx="3">
                  <c:v>2.1</c:v>
                </c:pt>
                <c:pt idx="4">
                  <c:v>3.1</c:v>
                </c:pt>
                <c:pt idx="5">
                  <c:v>4</c:v>
                </c:pt>
                <c:pt idx="6">
                  <c:v>4.8</c:v>
                </c:pt>
                <c:pt idx="7">
                  <c:v>7.5</c:v>
                </c:pt>
                <c:pt idx="8">
                  <c:v>8.1</c:v>
                </c:pt>
              </c:numCache>
            </c:numRef>
          </c:val>
        </c:ser>
        <c:ser>
          <c:idx val="3"/>
          <c:order val="3"/>
          <c:tx>
            <c:strRef>
              <c:f>Лист1!$E$11</c:f>
              <c:strCache>
                <c:ptCount val="1"/>
                <c:pt idx="0">
                  <c:v>Никогда не использовали</c:v>
                </c:pt>
              </c:strCache>
            </c:strRef>
          </c:tx>
          <c:spPr>
            <a:solidFill>
              <a:srgbClr val="C8DDF4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3"/>
              <c:layout>
                <c:manualLayout>
                  <c:x val="4.6295081170409256E-3"/>
                  <c:y val="-2.6720106880427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Всего</c:v>
                </c:pt>
                <c:pt idx="1">
                  <c:v>Город</c:v>
                </c:pt>
                <c:pt idx="2">
                  <c:v>Село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65-72</c:v>
                </c:pt>
              </c:strCache>
            </c:strRef>
          </c:cat>
          <c:val>
            <c:numRef>
              <c:f>Лист1!$E$2:$E$10</c:f>
              <c:numCache>
                <c:formatCode>0</c:formatCode>
                <c:ptCount val="9"/>
                <c:pt idx="0">
                  <c:v>24.8</c:v>
                </c:pt>
                <c:pt idx="1">
                  <c:v>20.3</c:v>
                </c:pt>
                <c:pt idx="2">
                  <c:v>38.4</c:v>
                </c:pt>
                <c:pt idx="3">
                  <c:v>4.4000000000000004</c:v>
                </c:pt>
                <c:pt idx="4">
                  <c:v>7.9</c:v>
                </c:pt>
                <c:pt idx="5">
                  <c:v>13.6</c:v>
                </c:pt>
                <c:pt idx="6">
                  <c:v>29.3</c:v>
                </c:pt>
                <c:pt idx="7">
                  <c:v>51.8</c:v>
                </c:pt>
                <c:pt idx="8">
                  <c:v>76.2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954176"/>
        <c:axId val="90599360"/>
        <c:axId val="0"/>
      </c:bar3DChart>
      <c:catAx>
        <c:axId val="99954176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40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90599360"/>
        <c:crosses val="autoZero"/>
        <c:auto val="1"/>
        <c:lblAlgn val="ctr"/>
        <c:lblOffset val="100"/>
        <c:noMultiLvlLbl val="0"/>
      </c:catAx>
      <c:valAx>
        <c:axId val="90599360"/>
        <c:scaling>
          <c:orientation val="minMax"/>
          <c:max val="100"/>
        </c:scaling>
        <c:delete val="1"/>
        <c:axPos val="l"/>
        <c:numFmt formatCode="0" sourceLinked="0"/>
        <c:majorTickMark val="out"/>
        <c:minorTickMark val="none"/>
        <c:tickLblPos val="nextTo"/>
        <c:crossAx val="99954176"/>
        <c:crosses val="autoZero"/>
        <c:crossBetween val="between"/>
      </c:valAx>
      <c:spPr>
        <a:noFill/>
        <a:ln w="25409">
          <a:noFill/>
        </a:ln>
      </c:spPr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64A1EA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7.716049382716049E-3"/>
                  <c:y val="-1.40303842519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294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-2.8062536083481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8E-2"/>
                  <c:y val="-2.8060326608945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8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Дома</c:v>
                </c:pt>
                <c:pt idx="1">
                  <c:v>На работе</c:v>
                </c:pt>
                <c:pt idx="2">
                  <c:v>По месту учебы</c:v>
                </c:pt>
                <c:pt idx="3">
                  <c:v>У друзей, знакомых</c:v>
                </c:pt>
                <c:pt idx="4">
                  <c:v>В других местах</c:v>
                </c:pt>
              </c:strCache>
            </c:strRef>
          </c:cat>
          <c:val>
            <c:numRef>
              <c:f>Лист1!$B$2:$B$6</c:f>
              <c:numCache>
                <c:formatCode>Основной</c:formatCode>
                <c:ptCount val="5"/>
                <c:pt idx="0">
                  <c:v>91.919351898760411</c:v>
                </c:pt>
                <c:pt idx="1">
                  <c:v>31.630981808349929</c:v>
                </c:pt>
                <c:pt idx="2">
                  <c:v>7.5756936097647447</c:v>
                </c:pt>
                <c:pt idx="3">
                  <c:v>7.4634050954121953</c:v>
                </c:pt>
                <c:pt idx="4">
                  <c:v>4.662989374751902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DAEDEF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7777656265189073E-2"/>
                  <c:y val="-5.612065321788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691236512102654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4938271604937E-2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691358024691357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975308641975422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8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Дома</c:v>
                </c:pt>
                <c:pt idx="1">
                  <c:v>На работе</c:v>
                </c:pt>
                <c:pt idx="2">
                  <c:v>По месту учебы</c:v>
                </c:pt>
                <c:pt idx="3">
                  <c:v>У друзей, знакомых</c:v>
                </c:pt>
                <c:pt idx="4">
                  <c:v>В других местах</c:v>
                </c:pt>
              </c:strCache>
            </c:strRef>
          </c:cat>
          <c:val>
            <c:numRef>
              <c:f>Лист1!$C$2:$C$6</c:f>
              <c:numCache>
                <c:formatCode>Основной</c:formatCode>
                <c:ptCount val="5"/>
                <c:pt idx="0">
                  <c:v>93.142226351874072</c:v>
                </c:pt>
                <c:pt idx="1">
                  <c:v>33.105513601882166</c:v>
                </c:pt>
                <c:pt idx="2">
                  <c:v>8.4096426101756379</c:v>
                </c:pt>
                <c:pt idx="3">
                  <c:v>7.1399650139810822</c:v>
                </c:pt>
                <c:pt idx="4">
                  <c:v>5.8689821722494466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041664"/>
        <c:axId val="90601664"/>
        <c:axId val="0"/>
      </c:bar3DChart>
      <c:catAx>
        <c:axId val="101041664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90601664"/>
        <c:crosses val="autoZero"/>
        <c:auto val="1"/>
        <c:lblAlgn val="ctr"/>
        <c:lblOffset val="100"/>
        <c:noMultiLvlLbl val="0"/>
      </c:catAx>
      <c:valAx>
        <c:axId val="90601664"/>
        <c:scaling>
          <c:orientation val="minMax"/>
          <c:max val="100"/>
        </c:scaling>
        <c:delete val="1"/>
        <c:axPos val="l"/>
        <c:numFmt formatCode="0" sourceLinked="0"/>
        <c:majorTickMark val="out"/>
        <c:minorTickMark val="none"/>
        <c:tickLblPos val="nextTo"/>
        <c:crossAx val="101041664"/>
        <c:crosses val="autoZero"/>
        <c:crossBetween val="between"/>
      </c:valAx>
      <c:spPr>
        <a:noFill/>
        <a:ln w="25368">
          <a:noFill/>
        </a:ln>
      </c:spPr>
    </c:plotArea>
    <c:legend>
      <c:legendPos val="t"/>
      <c:layout>
        <c:manualLayout>
          <c:xMode val="edge"/>
          <c:yMode val="edge"/>
          <c:x val="0.81287122095849118"/>
          <c:y val="1.6836195965366927E-2"/>
          <c:w val="0.16746743462622729"/>
          <c:h val="6.028374513887983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208958715517601"/>
          <c:y val="3.9473193454695507E-2"/>
          <c:w val="0.62668736897345645"/>
          <c:h val="0.8214055761481047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64A1EA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4.8482643753223441E-3"/>
                  <c:y val="6.1261050359483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004032975559172E-4"/>
                  <c:y val="-1.4030187122065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798975362267787E-4"/>
                  <c:y val="6.1263034266033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236599727401564E-3"/>
                  <c:y val="-2.866744964845176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8374345036640002E-4"/>
                  <c:y val="7.2722078499214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016900561184263E-3"/>
                  <c:y val="1.00782452743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Другое</c:v>
                </c:pt>
                <c:pt idx="1">
                  <c:v>Установка новой или переустановка
 операционной системы</c:v>
                </c:pt>
                <c:pt idx="2">
                  <c:v>Изменение параметров или настроек 
конфигурации программного обеспечения </c:v>
                </c:pt>
                <c:pt idx="3">
                  <c:v>Самостоятельное написание 
программного  обеспечения</c:v>
                </c:pt>
                <c:pt idx="4">
                  <c:v>Создание электронных презентаций
 с использованием специальных программ</c:v>
                </c:pt>
                <c:pt idx="5">
                  <c:v>Подключение и установка новых устройств</c:v>
                </c:pt>
                <c:pt idx="6">
                  <c:v>Работа с графическим редактором</c:v>
                </c:pt>
                <c:pt idx="7">
                  <c:v>Работа с электронными таблицами </c:v>
                </c:pt>
                <c:pt idx="8">
                  <c:v>Передача файлов между компьютером и
 периферическими устройствами </c:v>
                </c:pt>
                <c:pt idx="9">
                  <c:v>Работа с текстовым редактором</c:v>
                </c:pt>
              </c:strCache>
            </c:strRef>
          </c:cat>
          <c:val>
            <c:numRef>
              <c:f>Лист1!$B$2:$B$11</c:f>
              <c:numCache>
                <c:formatCode>Основной</c:formatCode>
                <c:ptCount val="10"/>
                <c:pt idx="0">
                  <c:v>52.6</c:v>
                </c:pt>
                <c:pt idx="1">
                  <c:v>4.4000000000000004</c:v>
                </c:pt>
                <c:pt idx="2">
                  <c:v>4.3</c:v>
                </c:pt>
                <c:pt idx="3">
                  <c:v>1.6</c:v>
                </c:pt>
                <c:pt idx="4">
                  <c:v>8.5</c:v>
                </c:pt>
                <c:pt idx="5">
                  <c:v>8.6999999999999993</c:v>
                </c:pt>
                <c:pt idx="6">
                  <c:v>12.4</c:v>
                </c:pt>
                <c:pt idx="7">
                  <c:v>27.9</c:v>
                </c:pt>
                <c:pt idx="8">
                  <c:v>36.5</c:v>
                </c:pt>
                <c:pt idx="9">
                  <c:v>56.5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DAEDEF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6.2691769568512263E-3"/>
                  <c:y val="-1.317075880457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827990205243683E-3"/>
                  <c:y val="-1.8209881441744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03177695703187E-3"/>
                  <c:y val="-1.122414969765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829119257752374E-3"/>
                  <c:y val="-1.654974844064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23280159476409E-3"/>
                  <c:y val="-8.4181122732394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677933707456174E-3"/>
                  <c:y val="-1.5117367911501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338966853728087E-3"/>
                  <c:y val="-7.5586839557509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1.2597806592918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Другое</c:v>
                </c:pt>
                <c:pt idx="1">
                  <c:v>Установка новой или переустановка
 операционной системы</c:v>
                </c:pt>
                <c:pt idx="2">
                  <c:v>Изменение параметров или настроек 
конфигурации программного обеспечения </c:v>
                </c:pt>
                <c:pt idx="3">
                  <c:v>Самостоятельное написание 
программного  обеспечения</c:v>
                </c:pt>
                <c:pt idx="4">
                  <c:v>Создание электронных презентаций
 с использованием специальных программ</c:v>
                </c:pt>
                <c:pt idx="5">
                  <c:v>Подключение и установка новых устройств</c:v>
                </c:pt>
                <c:pt idx="6">
                  <c:v>Работа с графическим редактором</c:v>
                </c:pt>
                <c:pt idx="7">
                  <c:v>Работа с электронными таблицами </c:v>
                </c:pt>
                <c:pt idx="8">
                  <c:v>Передача файлов между компьютером и
 периферическими устройствами </c:v>
                </c:pt>
                <c:pt idx="9">
                  <c:v>Работа с текстовым редактором</c:v>
                </c:pt>
              </c:strCache>
            </c:strRef>
          </c:cat>
          <c:val>
            <c:numRef>
              <c:f>Лист1!$C$2:$C$11</c:f>
              <c:numCache>
                <c:formatCode>Основной</c:formatCode>
                <c:ptCount val="10"/>
                <c:pt idx="0">
                  <c:v>52.4</c:v>
                </c:pt>
                <c:pt idx="1">
                  <c:v>3.9</c:v>
                </c:pt>
                <c:pt idx="2">
                  <c:v>4.2</c:v>
                </c:pt>
                <c:pt idx="3">
                  <c:v>1.6</c:v>
                </c:pt>
                <c:pt idx="4">
                  <c:v>9.1999999999999993</c:v>
                </c:pt>
                <c:pt idx="5">
                  <c:v>10.1</c:v>
                </c:pt>
                <c:pt idx="6">
                  <c:v>27.4</c:v>
                </c:pt>
                <c:pt idx="7">
                  <c:v>27.7</c:v>
                </c:pt>
                <c:pt idx="8">
                  <c:v>33.700000000000003</c:v>
                </c:pt>
                <c:pt idx="9">
                  <c:v>53.9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043712"/>
        <c:axId val="78946880"/>
        <c:axId val="0"/>
      </c:bar3DChart>
      <c:catAx>
        <c:axId val="101043712"/>
        <c:scaling>
          <c:orientation val="minMax"/>
        </c:scaling>
        <c:delete val="0"/>
        <c:axPos val="l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 algn="just">
              <a:defRPr sz="110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78946880"/>
        <c:crosses val="autoZero"/>
        <c:auto val="1"/>
        <c:lblAlgn val="ctr"/>
        <c:lblOffset val="100"/>
        <c:noMultiLvlLbl val="0"/>
      </c:catAx>
      <c:valAx>
        <c:axId val="7894688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398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10104371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layout>
        <c:manualLayout>
          <c:xMode val="edge"/>
          <c:yMode val="edge"/>
          <c:x val="0.84768686496441692"/>
          <c:y val="0.27367117939276592"/>
          <c:w val="0.13341844131139902"/>
          <c:h val="4.8566825908232414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746D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746D6"/>
              </a:solidFill>
              <a:ln>
                <a:solidFill>
                  <a:srgbClr val="64A1EA"/>
                </a:solidFill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7.716049382716049E-3"/>
                  <c:y val="-1.40303842519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294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45679012345678E-2"/>
                  <c:y val="-8.4183189301370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98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 течение последних трех месяцев</c:v>
                </c:pt>
                <c:pt idx="1">
                  <c:v>от трех месяцев до года</c:v>
                </c:pt>
                <c:pt idx="2">
                  <c:v>более года назад</c:v>
                </c:pt>
                <c:pt idx="3">
                  <c:v>никогда не использовали</c:v>
                </c:pt>
              </c:strCache>
            </c:strRef>
          </c:cat>
          <c:val>
            <c:numRef>
              <c:f>Лист1!$B$2:$B$5</c:f>
              <c:numCache>
                <c:formatCode>Основной</c:formatCode>
                <c:ptCount val="4"/>
                <c:pt idx="0">
                  <c:v>64</c:v>
                </c:pt>
                <c:pt idx="1">
                  <c:v>3.9</c:v>
                </c:pt>
                <c:pt idx="2">
                  <c:v>3.4</c:v>
                </c:pt>
                <c:pt idx="3">
                  <c:v>28.6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5431977252843395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691236512102654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4938271604937E-2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691358024691357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98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 течение последних трех месяцев</c:v>
                </c:pt>
                <c:pt idx="1">
                  <c:v>от трех месяцев до года</c:v>
                </c:pt>
                <c:pt idx="2">
                  <c:v>более года назад</c:v>
                </c:pt>
                <c:pt idx="3">
                  <c:v>никогда не использовали</c:v>
                </c:pt>
              </c:strCache>
            </c:strRef>
          </c:cat>
          <c:val>
            <c:numRef>
              <c:f>Лист1!$C$2:$C$5</c:f>
              <c:numCache>
                <c:formatCode>Основной</c:formatCode>
                <c:ptCount val="4"/>
                <c:pt idx="0">
                  <c:v>67.2</c:v>
                </c:pt>
                <c:pt idx="1">
                  <c:v>3.3</c:v>
                </c:pt>
                <c:pt idx="2">
                  <c:v>3.6</c:v>
                </c:pt>
                <c:pt idx="3">
                  <c:v>25.9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011200"/>
        <c:axId val="78949184"/>
        <c:axId val="0"/>
      </c:bar3DChart>
      <c:catAx>
        <c:axId val="113011200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78949184"/>
        <c:crosses val="autoZero"/>
        <c:auto val="1"/>
        <c:lblAlgn val="ctr"/>
        <c:lblOffset val="100"/>
        <c:noMultiLvlLbl val="0"/>
      </c:catAx>
      <c:valAx>
        <c:axId val="78949184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113011200"/>
        <c:crosses val="autoZero"/>
        <c:crossBetween val="between"/>
      </c:valAx>
      <c:spPr>
        <a:noFill/>
        <a:ln w="25368">
          <a:noFill/>
        </a:ln>
      </c:spPr>
    </c:plotArea>
    <c:legend>
      <c:legendPos val="t"/>
      <c:layout>
        <c:manualLayout>
          <c:xMode val="edge"/>
          <c:yMode val="edge"/>
          <c:x val="0.81287122095849118"/>
          <c:y val="3.0866359269839369E-2"/>
          <c:w val="0.16746743462622729"/>
          <c:h val="6.028374513887983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391987459900845E-2"/>
          <c:y val="2.091511106201905E-2"/>
          <c:w val="0.91836407601827552"/>
          <c:h val="0.660831877266162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Лист1!$B$11</c:f>
              <c:strCache>
                <c:ptCount val="1"/>
                <c:pt idx="0">
                  <c:v>В течение последних трех месяцев</c:v>
                </c:pt>
              </c:strCache>
            </c:strRef>
          </c:tx>
          <c:spPr>
            <a:solidFill>
              <a:srgbClr val="5746D6"/>
            </a:solidFill>
            <a:ln>
              <a:solidFill>
                <a:srgbClr val="5746D6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1.2151258870418976E-7"/>
                  <c:y val="-1.1358570158690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-1.403016005764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098E-3"/>
                  <c:y val="-8.686138681562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3"/>
                  <c:y val="-1.34231718029234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864197530864196E-3"/>
                  <c:y val="-1.0687832357628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Всего</c:v>
                </c:pt>
                <c:pt idx="1">
                  <c:v>Город</c:v>
                </c:pt>
                <c:pt idx="2">
                  <c:v>Село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65-72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67</c:v>
                </c:pt>
                <c:pt idx="1">
                  <c:v>71.8</c:v>
                </c:pt>
                <c:pt idx="2">
                  <c:v>53</c:v>
                </c:pt>
                <c:pt idx="3">
                  <c:v>93</c:v>
                </c:pt>
                <c:pt idx="4">
                  <c:v>87</c:v>
                </c:pt>
                <c:pt idx="5">
                  <c:v>78.2</c:v>
                </c:pt>
                <c:pt idx="6">
                  <c:v>60</c:v>
                </c:pt>
                <c:pt idx="7">
                  <c:v>36</c:v>
                </c:pt>
                <c:pt idx="8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Лист1!$C$11</c:f>
              <c:strCache>
                <c:ptCount val="1"/>
                <c:pt idx="0">
                  <c:v>От трех месяцев до года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64A1EA"/>
              </a:solidFill>
            </a:ln>
          </c:spPr>
          <c:invertIfNegative val="0"/>
          <c:dLbls>
            <c:dLbl>
              <c:idx val="8"/>
              <c:layout>
                <c:manualLayout>
                  <c:x val="5.0925925925925923E-2"/>
                  <c:y val="-1.06880427521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Всего</c:v>
                </c:pt>
                <c:pt idx="1">
                  <c:v>Город</c:v>
                </c:pt>
                <c:pt idx="2">
                  <c:v>Село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65-72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2</c:v>
                </c:pt>
                <c:pt idx="4">
                  <c:v>2.8</c:v>
                </c:pt>
                <c:pt idx="5">
                  <c:v>4.3</c:v>
                </c:pt>
                <c:pt idx="6">
                  <c:v>4.9000000000000004</c:v>
                </c:pt>
                <c:pt idx="7">
                  <c:v>3.8</c:v>
                </c:pt>
                <c:pt idx="8">
                  <c:v>2.1</c:v>
                </c:pt>
              </c:numCache>
            </c:numRef>
          </c:val>
        </c:ser>
        <c:ser>
          <c:idx val="2"/>
          <c:order val="2"/>
          <c:tx>
            <c:strRef>
              <c:f>Лист1!$D$11</c:f>
              <c:strCache>
                <c:ptCount val="1"/>
                <c:pt idx="0">
                  <c:v>Более года назад</c:v>
                </c:pt>
              </c:strCache>
            </c:strRef>
          </c:tx>
          <c:spPr>
            <a:solidFill>
              <a:srgbClr val="EBFAC6"/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3"/>
              <c:layout>
                <c:manualLayout>
                  <c:x val="4.62962962962962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012345679012343E-2"/>
                  <c:y val="-1.603206412825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Всего</c:v>
                </c:pt>
                <c:pt idx="1">
                  <c:v>Город</c:v>
                </c:pt>
                <c:pt idx="2">
                  <c:v>Село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65-72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  <c:pt idx="8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Лист1!$E$11</c:f>
              <c:strCache>
                <c:ptCount val="1"/>
                <c:pt idx="0">
                  <c:v>Никогда не использовали</c:v>
                </c:pt>
              </c:strCache>
            </c:strRef>
          </c:tx>
          <c:spPr>
            <a:solidFill>
              <a:srgbClr val="333399">
                <a:lumMod val="20000"/>
                <a:lumOff val="80000"/>
              </a:srgb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3"/>
              <c:layout>
                <c:manualLayout>
                  <c:x val="4.6295081170409256E-3"/>
                  <c:y val="-2.6720106880427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Всего</c:v>
                </c:pt>
                <c:pt idx="1">
                  <c:v>Город</c:v>
                </c:pt>
                <c:pt idx="2">
                  <c:v>Село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65-72</c:v>
                </c:pt>
              </c:strCache>
            </c:strRef>
          </c:cat>
          <c:val>
            <c:numRef>
              <c:f>Лист1!$E$2:$E$10</c:f>
              <c:numCache>
                <c:formatCode>0</c:formatCode>
                <c:ptCount val="9"/>
                <c:pt idx="0">
                  <c:v>26</c:v>
                </c:pt>
                <c:pt idx="1">
                  <c:v>21</c:v>
                </c:pt>
                <c:pt idx="2">
                  <c:v>40</c:v>
                </c:pt>
                <c:pt idx="3">
                  <c:v>4.4000000000000004</c:v>
                </c:pt>
                <c:pt idx="4">
                  <c:v>7.9</c:v>
                </c:pt>
                <c:pt idx="5">
                  <c:v>13.6</c:v>
                </c:pt>
                <c:pt idx="6">
                  <c:v>31</c:v>
                </c:pt>
                <c:pt idx="7">
                  <c:v>54</c:v>
                </c:pt>
                <c:pt idx="8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386304"/>
        <c:axId val="78951488"/>
        <c:axId val="0"/>
      </c:bar3DChart>
      <c:catAx>
        <c:axId val="116386304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40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78951488"/>
        <c:crosses val="autoZero"/>
        <c:auto val="1"/>
        <c:lblAlgn val="ctr"/>
        <c:lblOffset val="100"/>
        <c:noMultiLvlLbl val="0"/>
      </c:catAx>
      <c:valAx>
        <c:axId val="78951488"/>
        <c:scaling>
          <c:orientation val="minMax"/>
          <c:max val="100"/>
        </c:scaling>
        <c:delete val="1"/>
        <c:axPos val="l"/>
        <c:numFmt formatCode="0" sourceLinked="0"/>
        <c:majorTickMark val="out"/>
        <c:minorTickMark val="none"/>
        <c:tickLblPos val="nextTo"/>
        <c:crossAx val="116386304"/>
        <c:crosses val="autoZero"/>
        <c:crossBetween val="between"/>
      </c:valAx>
      <c:spPr>
        <a:noFill/>
        <a:ln w="25409">
          <a:noFill/>
        </a:ln>
      </c:spPr>
    </c:plotArea>
    <c:legend>
      <c:legendPos val="b"/>
      <c:overlay val="0"/>
      <c:txPr>
        <a:bodyPr/>
        <a:lstStyle/>
        <a:p>
          <a:pPr>
            <a:defRPr sz="1200">
              <a:solidFill>
                <a:schemeClr val="accent6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646665694565956E-2"/>
          <c:y val="3.3747086506782521E-2"/>
          <c:w val="0.93037802566345873"/>
          <c:h val="0.629993978694319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Каждый день или почти каждый день</c:v>
                </c:pt>
              </c:strCache>
            </c:strRef>
          </c:tx>
          <c:spPr>
            <a:solidFill>
              <a:srgbClr val="5746D6"/>
            </a:solidFill>
            <a:ln>
              <a:solidFill>
                <a:srgbClr val="5746D6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Всего</c:v>
                </c:pt>
                <c:pt idx="1">
                  <c:v>Город</c:v>
                </c:pt>
                <c:pt idx="2">
                  <c:v>Село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65-72</c:v>
                </c:pt>
              </c:strCache>
            </c:strRef>
          </c:cat>
          <c:val>
            <c:numRef>
              <c:f>Лист1!$B$2:$B$10</c:f>
              <c:numCache>
                <c:formatCode>Основной</c:formatCode>
                <c:ptCount val="9"/>
                <c:pt idx="0">
                  <c:v>77</c:v>
                </c:pt>
                <c:pt idx="1">
                  <c:v>78</c:v>
                </c:pt>
                <c:pt idx="2">
                  <c:v>72</c:v>
                </c:pt>
                <c:pt idx="3">
                  <c:v>90</c:v>
                </c:pt>
                <c:pt idx="4">
                  <c:v>84</c:v>
                </c:pt>
                <c:pt idx="5">
                  <c:v>73</c:v>
                </c:pt>
                <c:pt idx="6">
                  <c:v>65</c:v>
                </c:pt>
                <c:pt idx="7">
                  <c:v>58</c:v>
                </c:pt>
                <c:pt idx="8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менее одного раза в неделю, но не каждый день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Всего</c:v>
                </c:pt>
                <c:pt idx="1">
                  <c:v>Город</c:v>
                </c:pt>
                <c:pt idx="2">
                  <c:v>Село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65-72</c:v>
                </c:pt>
              </c:strCache>
            </c:strRef>
          </c:cat>
          <c:val>
            <c:numRef>
              <c:f>Лист1!$C$2:$C$10</c:f>
              <c:numCache>
                <c:formatCode>Основной</c:formatCode>
                <c:ptCount val="9"/>
                <c:pt idx="0">
                  <c:v>20</c:v>
                </c:pt>
                <c:pt idx="1">
                  <c:v>19</c:v>
                </c:pt>
                <c:pt idx="2">
                  <c:v>23</c:v>
                </c:pt>
                <c:pt idx="3">
                  <c:v>9</c:v>
                </c:pt>
                <c:pt idx="4">
                  <c:v>14</c:v>
                </c:pt>
                <c:pt idx="5">
                  <c:v>24</c:v>
                </c:pt>
                <c:pt idx="6">
                  <c:v>30</c:v>
                </c:pt>
                <c:pt idx="7">
                  <c:v>35</c:v>
                </c:pt>
                <c:pt idx="8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Менее одного раза в неделю, но не менее одного раза в три месяца</c:v>
                </c:pt>
              </c:strCache>
            </c:strRef>
          </c:tx>
          <c:spPr>
            <a:solidFill>
              <a:srgbClr val="EBFAC6"/>
            </a:solidFill>
            <a:ln>
              <a:solidFill>
                <a:srgbClr val="EBFAC6"/>
              </a:solidFill>
            </a:ln>
          </c:spPr>
          <c:invertIfNegative val="0"/>
          <c:dLbls>
            <c:dLbl>
              <c:idx val="3"/>
              <c:layout>
                <c:manualLayout>
                  <c:x val="4.7828960623960859E-2"/>
                  <c:y val="-1.316189021325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Всего</c:v>
                </c:pt>
                <c:pt idx="1">
                  <c:v>Город</c:v>
                </c:pt>
                <c:pt idx="2">
                  <c:v>Село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65-72</c:v>
                </c:pt>
              </c:strCache>
            </c:strRef>
          </c:cat>
          <c:val>
            <c:numRef>
              <c:f>Лист1!$D$2:$D$10</c:f>
              <c:numCache>
                <c:formatCode>Основной</c:formatCode>
                <c:ptCount val="9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7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902080"/>
        <c:axId val="78953792"/>
        <c:axId val="0"/>
      </c:bar3DChart>
      <c:catAx>
        <c:axId val="145902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78953792"/>
        <c:crosses val="autoZero"/>
        <c:auto val="1"/>
        <c:lblAlgn val="ctr"/>
        <c:lblOffset val="100"/>
        <c:noMultiLvlLbl val="0"/>
      </c:catAx>
      <c:valAx>
        <c:axId val="78953792"/>
        <c:scaling>
          <c:orientation val="minMax"/>
        </c:scaling>
        <c:delete val="0"/>
        <c:axPos val="l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1459020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5746D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746D6"/>
              </a:solidFill>
              <a:ln>
                <a:solidFill>
                  <a:srgbClr val="64A1EA"/>
                </a:solidFill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7.716049382716049E-3"/>
                  <c:y val="-1.122435159103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196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64197530864196E-3"/>
                  <c:y val="-2.8062536083481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60-72</c:v>
                </c:pt>
              </c:strCache>
            </c:strRef>
          </c:cat>
          <c:val>
            <c:numRef>
              <c:f>Лист1!$B$2:$B$11</c:f>
              <c:numCache>
                <c:formatCode>Основной</c:formatCode>
                <c:ptCount val="10"/>
                <c:pt idx="0">
                  <c:v>90.1</c:v>
                </c:pt>
                <c:pt idx="1">
                  <c:v>87.9</c:v>
                </c:pt>
                <c:pt idx="2">
                  <c:v>83.4</c:v>
                </c:pt>
                <c:pt idx="3">
                  <c:v>78.400000000000006</c:v>
                </c:pt>
                <c:pt idx="4">
                  <c:v>74.2</c:v>
                </c:pt>
                <c:pt idx="5">
                  <c:v>66.099999999999994</c:v>
                </c:pt>
                <c:pt idx="6">
                  <c:v>57.9</c:v>
                </c:pt>
                <c:pt idx="7">
                  <c:v>46.3</c:v>
                </c:pt>
                <c:pt idx="8">
                  <c:v>36.200000000000003</c:v>
                </c:pt>
                <c:pt idx="9">
                  <c:v>17.8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5431977252843395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691236512102654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4938271604937E-2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691358024691357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32098765432098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8888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888888888888888E-2"/>
                  <c:y val="-5.6120653217889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320987654320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432098765432098E-2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2592592592592587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60-72</c:v>
                </c:pt>
              </c:strCache>
            </c:strRef>
          </c:cat>
          <c:val>
            <c:numRef>
              <c:f>Лист1!$C$2:$C$11</c:f>
              <c:numCache>
                <c:formatCode>Основной</c:formatCode>
                <c:ptCount val="10"/>
                <c:pt idx="0">
                  <c:v>92.4</c:v>
                </c:pt>
                <c:pt idx="1">
                  <c:v>90.5</c:v>
                </c:pt>
                <c:pt idx="2">
                  <c:v>87.7</c:v>
                </c:pt>
                <c:pt idx="3">
                  <c:v>83.3</c:v>
                </c:pt>
                <c:pt idx="4">
                  <c:v>79.099999999999994</c:v>
                </c:pt>
                <c:pt idx="5">
                  <c:v>71.5</c:v>
                </c:pt>
                <c:pt idx="6">
                  <c:v>63.1</c:v>
                </c:pt>
                <c:pt idx="7">
                  <c:v>51.4</c:v>
                </c:pt>
                <c:pt idx="8">
                  <c:v>39.700000000000003</c:v>
                </c:pt>
                <c:pt idx="9">
                  <c:v>19.100000000000001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101440"/>
        <c:axId val="83617472"/>
        <c:axId val="0"/>
      </c:bar3DChart>
      <c:catAx>
        <c:axId val="111101440"/>
        <c:scaling>
          <c:orientation val="minMax"/>
        </c:scaling>
        <c:delete val="0"/>
        <c:axPos val="b"/>
        <c:numFmt formatCode="Основной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83617472"/>
        <c:crosses val="autoZero"/>
        <c:auto val="1"/>
        <c:lblAlgn val="ctr"/>
        <c:lblOffset val="100"/>
        <c:noMultiLvlLbl val="0"/>
      </c:catAx>
      <c:valAx>
        <c:axId val="8361747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111101440"/>
        <c:crosses val="autoZero"/>
        <c:crossBetween val="between"/>
      </c:valAx>
      <c:spPr>
        <a:noFill/>
        <a:ln w="25368">
          <a:noFill/>
        </a:ln>
      </c:spPr>
    </c:plotArea>
    <c:legend>
      <c:legendPos val="t"/>
      <c:layout>
        <c:manualLayout>
          <c:xMode val="edge"/>
          <c:yMode val="edge"/>
          <c:x val="0.81287122095849118"/>
          <c:y val="3.0866359269839369E-2"/>
          <c:w val="0.16746743462622729"/>
          <c:h val="6.028374513887983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0.18375</cdr:x>
      <cdr:y>0.68182</cdr:y>
    </cdr:from>
    <cdr:to>
      <cdr:x>0.18375</cdr:x>
      <cdr:y>0.78788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512168" y="3240360"/>
          <a:ext cx="0" cy="5040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0.1925</cdr:x>
      <cdr:y>0.74242</cdr:y>
    </cdr:from>
    <cdr:to>
      <cdr:x>0.37624</cdr:x>
      <cdr:y>0.81818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1584176" y="3528392"/>
          <a:ext cx="15121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solidFill>
                <a:schemeClr val="accent2">
                  <a:lumMod val="75000"/>
                </a:schemeClr>
              </a:solidFill>
            </a:rPr>
            <a:t>Тип</a:t>
          </a:r>
          <a:r>
            <a:rPr lang="ru-RU" sz="1100" dirty="0" smtClean="0"/>
            <a:t> </a:t>
          </a:r>
          <a:r>
            <a:rPr lang="ru-RU" sz="1100" dirty="0" smtClean="0">
              <a:solidFill>
                <a:schemeClr val="accent2">
                  <a:lumMod val="75000"/>
                </a:schemeClr>
              </a:solidFill>
            </a:rPr>
            <a:t>поселения</a:t>
          </a:r>
          <a:endParaRPr lang="ru-RU" sz="1100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0.39374</cdr:x>
      <cdr:y>0.74242</cdr:y>
    </cdr:from>
    <cdr:to>
      <cdr:x>0.93624</cdr:x>
      <cdr:y>0.81818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3240360" y="3528392"/>
          <a:ext cx="44644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solidFill>
                <a:schemeClr val="accent2">
                  <a:lumMod val="75000"/>
                </a:schemeClr>
              </a:solidFill>
            </a:rPr>
            <a:t>Возраст</a:t>
          </a:r>
          <a:r>
            <a:rPr lang="ru-RU" sz="1100" dirty="0" smtClean="0"/>
            <a:t>, </a:t>
          </a:r>
          <a:r>
            <a:rPr lang="ru-RU" sz="1100" dirty="0" smtClean="0">
              <a:solidFill>
                <a:schemeClr val="accent2">
                  <a:lumMod val="75000"/>
                </a:schemeClr>
              </a:solidFill>
            </a:rPr>
            <a:t>лет</a:t>
          </a:r>
          <a:endParaRPr lang="ru-RU" sz="1100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0.44624</cdr:x>
      <cdr:y>0.0909</cdr:y>
    </cdr:from>
    <cdr:to>
      <cdr:x>0.48331</cdr:x>
      <cdr:y>0.10605</cdr:y>
    </cdr:to>
    <cdr:cxnSp macro="">
      <cdr:nvCxnSpPr>
        <cdr:cNvPr id="78" name="Соединительная линия уступом 77"/>
        <cdr:cNvCxnSpPr/>
      </cdr:nvCxnSpPr>
      <cdr:spPr>
        <a:xfrm xmlns:a="http://schemas.openxmlformats.org/drawingml/2006/main">
          <a:off x="3672408" y="432048"/>
          <a:ext cx="305048" cy="72008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95000"/>
              <a:lumOff val="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0.54249</cdr:x>
      <cdr:y>0.10605</cdr:y>
    </cdr:from>
    <cdr:to>
      <cdr:x>0.57749</cdr:x>
      <cdr:y>0.1212</cdr:y>
    </cdr:to>
    <cdr:cxnSp macro="">
      <cdr:nvCxnSpPr>
        <cdr:cNvPr id="80" name="Соединительная линия уступом 79"/>
        <cdr:cNvCxnSpPr/>
      </cdr:nvCxnSpPr>
      <cdr:spPr>
        <a:xfrm xmlns:a="http://schemas.openxmlformats.org/drawingml/2006/main">
          <a:off x="4464496" y="504056"/>
          <a:ext cx="288032" cy="72008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95000"/>
              <a:lumOff val="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0.18966</cdr:x>
      <cdr:y>0.68174</cdr:y>
    </cdr:from>
    <cdr:to>
      <cdr:x>0.18966</cdr:x>
      <cdr:y>0.7878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584176" y="3240315"/>
          <a:ext cx="0" cy="50410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0.1925</cdr:x>
      <cdr:y>0.74242</cdr:y>
    </cdr:from>
    <cdr:to>
      <cdr:x>0.37624</cdr:x>
      <cdr:y>0.81818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1584176" y="3528392"/>
          <a:ext cx="15121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solidFill>
                <a:schemeClr val="accent2">
                  <a:lumMod val="75000"/>
                </a:schemeClr>
              </a:solidFill>
            </a:rPr>
            <a:t>Тип</a:t>
          </a:r>
          <a:r>
            <a:rPr lang="ru-RU" sz="1100" dirty="0" smtClean="0"/>
            <a:t> </a:t>
          </a:r>
          <a:r>
            <a:rPr lang="ru-RU" sz="1100" dirty="0" smtClean="0">
              <a:solidFill>
                <a:schemeClr val="accent2">
                  <a:lumMod val="75000"/>
                </a:schemeClr>
              </a:solidFill>
            </a:rPr>
            <a:t>поселения</a:t>
          </a:r>
          <a:endParaRPr lang="ru-RU" sz="1100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0.39374</cdr:x>
      <cdr:y>0.74242</cdr:y>
    </cdr:from>
    <cdr:to>
      <cdr:x>0.93624</cdr:x>
      <cdr:y>0.81818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3240360" y="3528392"/>
          <a:ext cx="44644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solidFill>
                <a:schemeClr val="accent2">
                  <a:lumMod val="75000"/>
                </a:schemeClr>
              </a:solidFill>
            </a:rPr>
            <a:t>Возраст</a:t>
          </a:r>
          <a:r>
            <a:rPr lang="ru-RU" sz="1100" dirty="0" smtClean="0"/>
            <a:t>, </a:t>
          </a:r>
          <a:r>
            <a:rPr lang="ru-RU" sz="1100" dirty="0" smtClean="0">
              <a:solidFill>
                <a:schemeClr val="accent2">
                  <a:lumMod val="75000"/>
                </a:schemeClr>
              </a:solidFill>
            </a:rPr>
            <a:t>лет</a:t>
          </a:r>
          <a:endParaRPr lang="ru-RU" sz="1100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0.54249</cdr:x>
      <cdr:y>0.10605</cdr:y>
    </cdr:from>
    <cdr:to>
      <cdr:x>0.57749</cdr:x>
      <cdr:y>0.1212</cdr:y>
    </cdr:to>
    <cdr:cxnSp macro="">
      <cdr:nvCxnSpPr>
        <cdr:cNvPr id="80" name="Соединительная линия уступом 79"/>
        <cdr:cNvCxnSpPr/>
      </cdr:nvCxnSpPr>
      <cdr:spPr>
        <a:xfrm xmlns:a="http://schemas.openxmlformats.org/drawingml/2006/main">
          <a:off x="4464496" y="504056"/>
          <a:ext cx="288032" cy="72008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95000"/>
              <a:lumOff val="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0.91874</cdr:x>
      <cdr:y>0.5757</cdr:y>
    </cdr:from>
    <cdr:to>
      <cdr:x>0.94917</cdr:x>
      <cdr:y>0.59085</cdr:y>
    </cdr:to>
    <cdr:cxnSp macro="">
      <cdr:nvCxnSpPr>
        <cdr:cNvPr id="4" name="Соединительная линия уступом 3"/>
        <cdr:cNvCxnSpPr/>
      </cdr:nvCxnSpPr>
      <cdr:spPr>
        <a:xfrm xmlns:a="http://schemas.openxmlformats.org/drawingml/2006/main">
          <a:off x="7560840" y="2736304"/>
          <a:ext cx="250429" cy="72008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95000"/>
              <a:lumOff val="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</cdr:x>
      <cdr:y>0.65672</cdr:y>
    </cdr:from>
    <cdr:to>
      <cdr:x>0.36</cdr:x>
      <cdr:y>0.79104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2962672" y="3168352"/>
          <a:ext cx="0" cy="64807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0.17094</cdr:x>
      <cdr:y>0.65672</cdr:y>
    </cdr:from>
    <cdr:to>
      <cdr:x>0.17094</cdr:x>
      <cdr:y>0.79104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>
          <a:off x="1440160" y="3168352"/>
          <a:ext cx="0" cy="64807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0.37288</cdr:x>
      <cdr:y>0.73134</cdr:y>
    </cdr:from>
    <cdr:to>
      <cdr:x>0.9322</cdr:x>
      <cdr:y>0.80597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168352" y="3528392"/>
          <a:ext cx="47525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solidFill>
                <a:schemeClr val="accent2">
                  <a:lumMod val="75000"/>
                </a:schemeClr>
              </a:solidFill>
            </a:rPr>
            <a:t>Возраст, лет</a:t>
          </a:r>
          <a:endParaRPr lang="ru-RU" sz="1100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0.08243</cdr:x>
      <cdr:y>0.74134</cdr:y>
    </cdr:from>
    <cdr:to>
      <cdr:x>0.2592</cdr:x>
      <cdr:y>0.79306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71615" y="3096171"/>
          <a:ext cx="14401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Всего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0.25783</cdr:x>
      <cdr:y>0.74333</cdr:y>
    </cdr:from>
    <cdr:to>
      <cdr:x>0.42576</cdr:x>
      <cdr:y>0.79306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00628" y="3104495"/>
          <a:ext cx="1368152" cy="207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Город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0.42576</cdr:x>
      <cdr:y>0.7413</cdr:y>
    </cdr:from>
    <cdr:to>
      <cdr:x>0.60253</cdr:x>
      <cdr:y>0.79306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468780" y="3095998"/>
          <a:ext cx="1440160" cy="216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Село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0.60253</cdr:x>
      <cdr:y>0.74138</cdr:y>
    </cdr:from>
    <cdr:to>
      <cdr:x>0.77929</cdr:x>
      <cdr:y>0.79306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908940" y="3096344"/>
          <a:ext cx="1440160" cy="215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Мужчины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0.77534</cdr:x>
      <cdr:y>0.74138</cdr:y>
    </cdr:from>
    <cdr:to>
      <cdr:x>0.96095</cdr:x>
      <cdr:y>0.79306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316914" y="3096344"/>
          <a:ext cx="1512168" cy="215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Женщины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0.60526</cdr:x>
      <cdr:y>0.68966</cdr:y>
    </cdr:from>
    <cdr:to>
      <cdr:x>0.60526</cdr:x>
      <cdr:y>0.7931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>
          <a:off x="4968552" y="2880320"/>
          <a:ext cx="0" cy="432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0.77777</cdr:x>
      <cdr:y>0.68966</cdr:y>
    </cdr:from>
    <cdr:to>
      <cdr:x>0.77777</cdr:x>
      <cdr:y>0.7931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>
          <a:off x="6336704" y="2880320"/>
          <a:ext cx="0" cy="432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0.62069</cdr:y>
    </cdr:from>
    <cdr:to>
      <cdr:x>0.51754</cdr:x>
      <cdr:y>0.63793</cdr:y>
    </cdr:to>
    <cdr:cxnSp macro="">
      <cdr:nvCxnSpPr>
        <cdr:cNvPr id="26" name="Соединительная линия уступом 25"/>
        <cdr:cNvCxnSpPr/>
      </cdr:nvCxnSpPr>
      <cdr:spPr>
        <a:xfrm xmlns:a="http://schemas.openxmlformats.org/drawingml/2006/main" flipV="1">
          <a:off x="4104456" y="2592288"/>
          <a:ext cx="144016" cy="72008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0.58772</cdr:x>
      <cdr:y>0.62069</cdr:y>
    </cdr:from>
    <cdr:to>
      <cdr:x>0.60526</cdr:x>
      <cdr:y>0.63793</cdr:y>
    </cdr:to>
    <cdr:cxnSp macro="">
      <cdr:nvCxnSpPr>
        <cdr:cNvPr id="28" name="Соединительная линия уступом 27"/>
        <cdr:cNvCxnSpPr/>
      </cdr:nvCxnSpPr>
      <cdr:spPr>
        <a:xfrm xmlns:a="http://schemas.openxmlformats.org/drawingml/2006/main" flipV="1">
          <a:off x="4824536" y="2592288"/>
          <a:ext cx="144016" cy="72008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0.08243</cdr:x>
      <cdr:y>0.74134</cdr:y>
    </cdr:from>
    <cdr:to>
      <cdr:x>0.2592</cdr:x>
      <cdr:y>0.79306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71615" y="3096171"/>
          <a:ext cx="14401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Всего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0.25783</cdr:x>
      <cdr:y>0.74333</cdr:y>
    </cdr:from>
    <cdr:to>
      <cdr:x>0.42576</cdr:x>
      <cdr:y>0.79306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00628" y="3104495"/>
          <a:ext cx="1368152" cy="207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Город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0.42576</cdr:x>
      <cdr:y>0.7413</cdr:y>
    </cdr:from>
    <cdr:to>
      <cdr:x>0.60253</cdr:x>
      <cdr:y>0.79306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468780" y="3095998"/>
          <a:ext cx="1440160" cy="216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Село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0.60253</cdr:x>
      <cdr:y>0.74138</cdr:y>
    </cdr:from>
    <cdr:to>
      <cdr:x>0.77929</cdr:x>
      <cdr:y>0.79306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908940" y="3096344"/>
          <a:ext cx="1440160" cy="215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Мужчины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0.77534</cdr:x>
      <cdr:y>0.74138</cdr:y>
    </cdr:from>
    <cdr:to>
      <cdr:x>0.96095</cdr:x>
      <cdr:y>0.79306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316914" y="3096344"/>
          <a:ext cx="1512168" cy="215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Женщины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0.60526</cdr:x>
      <cdr:y>0.68966</cdr:y>
    </cdr:from>
    <cdr:to>
      <cdr:x>0.60526</cdr:x>
      <cdr:y>0.7931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>
          <a:off x="4968552" y="2880320"/>
          <a:ext cx="0" cy="432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0.77777</cdr:x>
      <cdr:y>0.68966</cdr:y>
    </cdr:from>
    <cdr:to>
      <cdr:x>0.77777</cdr:x>
      <cdr:y>0.7931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>
          <a:off x="6336704" y="2880320"/>
          <a:ext cx="0" cy="432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0.62069</cdr:y>
    </cdr:from>
    <cdr:to>
      <cdr:x>0.51754</cdr:x>
      <cdr:y>0.63793</cdr:y>
    </cdr:to>
    <cdr:cxnSp macro="">
      <cdr:nvCxnSpPr>
        <cdr:cNvPr id="26" name="Соединительная линия уступом 25"/>
        <cdr:cNvCxnSpPr/>
      </cdr:nvCxnSpPr>
      <cdr:spPr>
        <a:xfrm xmlns:a="http://schemas.openxmlformats.org/drawingml/2006/main" flipV="1">
          <a:off x="4104456" y="2592288"/>
          <a:ext cx="144016" cy="72008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0.58772</cdr:x>
      <cdr:y>0.62069</cdr:y>
    </cdr:from>
    <cdr:to>
      <cdr:x>0.60526</cdr:x>
      <cdr:y>0.63793</cdr:y>
    </cdr:to>
    <cdr:cxnSp macro="">
      <cdr:nvCxnSpPr>
        <cdr:cNvPr id="28" name="Соединительная линия уступом 27"/>
        <cdr:cNvCxnSpPr/>
      </cdr:nvCxnSpPr>
      <cdr:spPr>
        <a:xfrm xmlns:a="http://schemas.openxmlformats.org/drawingml/2006/main" flipV="1">
          <a:off x="4824536" y="2592288"/>
          <a:ext cx="144016" cy="72008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6ABB66-1E8E-4BA4-B7E3-501BEFF672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47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7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263824-0598-40BE-A4EC-DA7B1ECA57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774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63824-0598-40BE-A4EC-DA7B1ECA579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50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5F249-8198-485E-A7E0-D80A6A68ED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50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3B3F0-ECFF-4F9A-9D86-2CE4573DA4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60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5C354-29B8-411C-A17B-D9981BE0D4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24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EDB2-A27D-45C2-BA2D-6B3C895E4C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3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FCFEB-2A2C-4AA3-855E-C90866AD90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42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6135-7322-4A3E-A7A4-E18F30BB8F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251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DDE8-5B05-40AC-B0A8-5459508119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90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BD84-7391-4EBE-B27B-E5CFB08F6F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300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F0FE-D6C0-4DEC-91B9-6C6F15C193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703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3135-1B84-4BBE-B09A-BF23FB3201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047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85C6-CB6C-44F6-82D1-24C5AE805A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13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5A3C-23D8-4276-8679-72D1A6DC05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66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D21D3-114A-44B2-804E-EFDAEDC2CA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21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57A7-50EA-4E76-88BA-70B20529AA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363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8038C-E918-4D21-9078-2F204B8F97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775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3457F-260F-42B3-A293-C6B3B56EEA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5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7280-9153-45E2-B86C-5B68170968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500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AC55A-5446-49C9-AF6A-16ADEC5B3C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474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D74BD-5A44-490E-B96D-74CBC4955E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288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D03B0-6271-4CF8-975E-E3C9FBC0CF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54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3D7D6-C130-4E3F-8389-E99287C621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8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AF643-4A22-4ADA-B245-852424395E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96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7ECE1-58D4-4C05-B215-EAD65576A8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34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403DB-B7F4-455A-ADC1-3A7DF32ED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14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ACDFF-2E75-4D63-AEAC-B2B96ED68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10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3668E-75D8-474D-A19B-E83E643496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14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26107-7BEF-4C25-9015-077A75B12A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89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AAF171A-1B62-4A6A-AF1B-654AF5FCD5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A6D1A54-0E23-4C9A-8303-A6083286FC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gray">
          <a:xfrm>
            <a:off x="611188" y="548680"/>
            <a:ext cx="7667625" cy="47525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2"/>
                </a:solidFill>
              </a:rPr>
              <a:t>Итоги федерального статистического наблюдения по вопросам использования населением информационных технологий и информационно-телекоммуникационных сетей и направления совершенствования системы статистического наблюдения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ru-RU" sz="1650" b="1" dirty="0" smtClean="0">
                <a:solidFill>
                  <a:schemeClr val="accent2">
                    <a:lumMod val="75000"/>
                  </a:schemeClr>
                </a:solidFill>
              </a:rPr>
              <a:t>Места использования персональных компьютеров населением в 2013 – 2014 гг.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численности</a:t>
            </a:r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населения, использовавшего персональный компьютер </a:t>
            </a:r>
            <a:b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течение последних 3-х месяцев)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656833"/>
              </p:ext>
            </p:extLst>
          </p:nvPr>
        </p:nvGraphicFramePr>
        <p:xfrm>
          <a:off x="468313" y="14128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9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936402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Навыки работы на персональном компьютере в 2013 – 2014 гг.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общей численности населения, использовавшего персональный компьютер)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225677"/>
              </p:ext>
            </p:extLst>
          </p:nvPr>
        </p:nvGraphicFramePr>
        <p:xfrm>
          <a:off x="179512" y="980728"/>
          <a:ext cx="88569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10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05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Доля населения, использовавшего сеть Интернет, в 2013 – 2014 гг.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общей численности обследованного населения)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818677"/>
              </p:ext>
            </p:extLst>
          </p:nvPr>
        </p:nvGraphicFramePr>
        <p:xfrm>
          <a:off x="468313" y="14128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11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5225" cy="1008112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Использование сети Интернет населением в 2014 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общей численности обследованного населения)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423903"/>
              </p:ext>
            </p:extLst>
          </p:nvPr>
        </p:nvGraphicFramePr>
        <p:xfrm>
          <a:off x="395536" y="1268760"/>
          <a:ext cx="8352928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6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12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527884" y="4509120"/>
            <a:ext cx="0" cy="504056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>
            <a:off x="4211960" y="1628800"/>
            <a:ext cx="233040" cy="144016"/>
          </a:xfrm>
          <a:prstGeom prst="bentConnector3">
            <a:avLst/>
          </a:prstGeom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5225" cy="1008112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Частота использования сети Интернет населением в 2014 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численности населения, использовавшего сеть Интернет </a:t>
            </a:r>
            <a:b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течение последних 3-х месяцев)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26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035630"/>
              </p:ext>
            </p:extLst>
          </p:nvPr>
        </p:nvGraphicFramePr>
        <p:xfrm>
          <a:off x="467544" y="980728"/>
          <a:ext cx="8496944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Соединительная линия уступом 7"/>
          <p:cNvCxnSpPr/>
          <p:nvPr/>
        </p:nvCxnSpPr>
        <p:spPr>
          <a:xfrm>
            <a:off x="4211960" y="1268760"/>
            <a:ext cx="233040" cy="72008"/>
          </a:xfrm>
          <a:prstGeom prst="bentConnector3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79712" y="450912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Тип поселения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Активные пользователи сети Интернет (использовавшие сеть Интернет не реже одного раза в неделю)  по возрастным группам в 2013 – 2014 гг.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общей численности обследованного населения соответствующей возрастной группы)</a:t>
            </a:r>
            <a:endParaRPr lang="ru-RU" sz="12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44540"/>
              </p:ext>
            </p:extLst>
          </p:nvPr>
        </p:nvGraphicFramePr>
        <p:xfrm>
          <a:off x="468313" y="1412875"/>
          <a:ext cx="8229600" cy="424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14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2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ru-RU" sz="1650" b="1" dirty="0" smtClean="0">
                <a:solidFill>
                  <a:schemeClr val="accent2">
                    <a:lumMod val="75000"/>
                  </a:schemeClr>
                </a:solidFill>
              </a:rPr>
              <a:t>Места использования сети Интернет населением в 2013 – 2014 гг.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численности населения, использовавшего сеть Интернет в течение </a:t>
            </a:r>
            <a:b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последних 3-х месяцев)</a:t>
            </a:r>
            <a:endParaRPr lang="ru-RU" sz="12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453924"/>
              </p:ext>
            </p:extLst>
          </p:nvPr>
        </p:nvGraphicFramePr>
        <p:xfrm>
          <a:off x="107504" y="1113677"/>
          <a:ext cx="8928992" cy="490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15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2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Использование мобильных устройств для выхода в сеть Интернет 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 возрастным группам в 2013 – 2014 гг.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численности населения, использовавшего сеть Интернет в течение последних 3-х месяцев, соответствующей возрастной группы)</a:t>
            </a:r>
            <a:endParaRPr lang="ru-RU" sz="12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585684"/>
              </p:ext>
            </p:extLst>
          </p:nvPr>
        </p:nvGraphicFramePr>
        <p:xfrm>
          <a:off x="468313" y="1412875"/>
          <a:ext cx="8229600" cy="424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16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88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5225" cy="864394"/>
          </a:xfrm>
        </p:spPr>
        <p:txBody>
          <a:bodyPr/>
          <a:lstStyle/>
          <a:p>
            <a:pPr>
              <a:defRPr/>
            </a:pPr>
            <a:r>
              <a:rPr lang="ru-RU" sz="1650" b="1" dirty="0" smtClean="0">
                <a:solidFill>
                  <a:schemeClr val="accent2">
                    <a:lumMod val="75000"/>
                  </a:schemeClr>
                </a:solidFill>
              </a:rPr>
              <a:t>Цели использования сети Интернет населением в 2013 – 2014 гг.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численности  населения, использовавшего сеть Интернет </a:t>
            </a:r>
            <a:b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течение последних 3-х месяцев)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521671"/>
              </p:ext>
            </p:extLst>
          </p:nvPr>
        </p:nvGraphicFramePr>
        <p:xfrm>
          <a:off x="107504" y="836712"/>
          <a:ext cx="89289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17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063" y="3573016"/>
            <a:ext cx="426548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Поиск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информации о товарах и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услугах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Поиск информации, связанной со здоровьем или услугами в области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здравоохранения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Поиск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вакансий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Отправка или получение электронной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почты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Телефонные звонки или видеоразговоры через "Интернет" 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Участие в социальных сетях 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Участие в онлайн голосованиях или консультациях по общественным и политическим проблемам 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Публикация мнений по общественным и политическим проблемам через веб-сайты, участие в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форумах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Участие в профессиональных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сетях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Общение с помощью систем мгновенного обмена сообщениями (чаты, ICQ, QIP и др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Продажа/покупка товаров и услуг 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Осуществление финансовых операций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endParaRPr lang="ru-RU" sz="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3573016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13. Поиск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информации об образовании, курсах обучения, тренингах и т.п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14. Дистанционное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обучение</a:t>
            </a:r>
          </a:p>
          <a:p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15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. Получение знаний и справок на любую тему с использованием 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     Википедии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, онлайн-энциклопедий и т.д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16. Игра в видео- или компьютерные игры/игры для мобильных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телефонов</a:t>
            </a:r>
          </a:p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или их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скачивание</a:t>
            </a:r>
          </a:p>
          <a:p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17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. Скачивание фильмов, изображений, музыки; просмотр видео; 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     прослушивание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музыки или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радио</a:t>
            </a:r>
          </a:p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18. Скачивание программного обеспечения (другого, чем компьютерные 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     игры)</a:t>
            </a:r>
          </a:p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19. Чтение или скачивание онлайновых газет или журналов, электронных 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      книг</a:t>
            </a:r>
          </a:p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20. Культурные цели (поиск информации об объектах культурного наследия 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     и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культурных мероприятиях, прохождение виртуальных туров по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музеям</a:t>
            </a:r>
          </a:p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и галереям и др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</a:p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21. Другие цели</a:t>
            </a:r>
          </a:p>
        </p:txBody>
      </p:sp>
    </p:spTree>
    <p:extLst>
      <p:ext uri="{BB962C8B-B14F-4D97-AF65-F5344CB8AC3E}">
        <p14:creationId xmlns:p14="http://schemas.microsoft.com/office/powerpoint/2010/main" val="41408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5225" cy="864394"/>
          </a:xfrm>
        </p:spPr>
        <p:txBody>
          <a:bodyPr/>
          <a:lstStyle/>
          <a:p>
            <a:pPr>
              <a:defRPr/>
            </a:pPr>
            <a:r>
              <a:rPr lang="ru-RU" sz="1650" b="1" dirty="0" smtClean="0">
                <a:solidFill>
                  <a:schemeClr val="accent2">
                    <a:lumMod val="75000"/>
                  </a:schemeClr>
                </a:solidFill>
              </a:rPr>
              <a:t>Доля населения, сталкивавшегося с проблемами (угрозами) информационной безопасности при использовании сети Интернет, в 2013 – 2014 гг.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 численности  населения, использовавшего сеть Интернет</a:t>
            </a:r>
            <a:b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в течение последних 12 месяцев)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626112"/>
              </p:ext>
            </p:extLst>
          </p:nvPr>
        </p:nvGraphicFramePr>
        <p:xfrm>
          <a:off x="251520" y="1412776"/>
          <a:ext cx="86409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18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96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1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288" y="1412875"/>
            <a:ext cx="8569325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>
              <a:defRPr/>
            </a:pP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  <a:p>
            <a:pPr indent="457200" algn="just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Цель обследования </a:t>
            </a: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- получение официальной статистической информации отражающей использование населением современных информационных технологий и информационно-телекоммуникационных сетей, в том числе 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для:</a:t>
            </a:r>
          </a:p>
          <a:p>
            <a:pPr indent="457200" algn="just">
              <a:defRPr/>
            </a:pP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5">
                    <a:lumMod val="25000"/>
                  </a:schemeClr>
                </a:solidFill>
              </a:rPr>
              <a:t>оценки </a:t>
            </a:r>
            <a:r>
              <a:rPr lang="ru-RU" sz="1600" i="1" dirty="0">
                <a:solidFill>
                  <a:schemeClr val="accent5">
                    <a:lumMod val="25000"/>
                  </a:schemeClr>
                </a:solidFill>
              </a:rPr>
              <a:t>результатов </a:t>
            </a:r>
            <a:r>
              <a:rPr lang="ru-RU" sz="1600" i="1" dirty="0" smtClean="0">
                <a:solidFill>
                  <a:schemeClr val="accent5">
                    <a:lumMod val="25000"/>
                  </a:schemeClr>
                </a:solidFill>
              </a:rPr>
              <a:t>реализации:</a:t>
            </a:r>
            <a:endParaRPr lang="ru-RU" sz="1600" i="1" dirty="0">
              <a:solidFill>
                <a:schemeClr val="accent5">
                  <a:lumMod val="25000"/>
                </a:schemeClr>
              </a:solidFill>
            </a:endParaRPr>
          </a:p>
          <a:p>
            <a:pPr indent="457200" algn="just">
              <a:defRPr/>
            </a:pP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государственной </a:t>
            </a: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программы Российской Федерации «Информационное общество (2011-2020 годы)», утвержденной постановлением Правительства Российской Федерации от 15.04.2014 № 313;</a:t>
            </a:r>
          </a:p>
          <a:p>
            <a:pPr indent="457200" algn="just">
              <a:defRPr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 Стратегии развития отрасли информационных технологий в Российской Федерации на 2014-2020 годы и на перспективу до 2025 года, утвержденной распоряжением Правительства Российской Федерации от 01.11.2013 № 2036-р;</a:t>
            </a:r>
          </a:p>
          <a:p>
            <a:pPr indent="457200" algn="just">
              <a:defRPr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 Указа Президента Российской Федерации от 07.05.2012 № 601 «Об основных направлениях совершенствования системы государственного управления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».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  <a:p>
            <a:pPr indent="457200" algn="just">
              <a:defRPr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д</a:t>
            </a:r>
            <a:r>
              <a:rPr lang="ru-RU" sz="1600" i="1" dirty="0" smtClean="0">
                <a:solidFill>
                  <a:schemeClr val="accent5">
                    <a:lumMod val="25000"/>
                  </a:schemeClr>
                </a:solidFill>
              </a:rPr>
              <a:t>ля информационного обеспечения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</a:p>
          <a:p>
            <a:pPr indent="457200" algn="just">
              <a:defRPr/>
            </a:pP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 межрегиональных </a:t>
            </a: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и межстрановых сопоставлений; </a:t>
            </a:r>
          </a:p>
          <a:p>
            <a:pPr indent="457200" algn="just">
              <a:defRPr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предоставления данных в международные организации для расчета индексов и рейтингов стран по уровню развития информационно-коммуникационных технологий.</a:t>
            </a:r>
          </a:p>
          <a:p>
            <a:pPr algn="just">
              <a:defRPr/>
            </a:pP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1163" y="188640"/>
            <a:ext cx="8568952" cy="129614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Выборочное федеральное статистическое наблюдение по вопросам использования населением информационных технологий и информационно – телекоммуникационных сетей проводится во исполнение распоряжения Правительства Российской Федерации от 26 ноября 2012 г. № 2191-р. </a:t>
            </a:r>
          </a:p>
          <a:p>
            <a:pPr>
              <a:defRPr/>
            </a:pP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5225" cy="864394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Доля населения, использовавшего средства защиты информации, в 2013 – 2014 гг.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 численности  населения, использовавшего сеть Интернет</a:t>
            </a:r>
            <a:b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в течение последних 12 месяцев)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779010"/>
              </p:ext>
            </p:extLst>
          </p:nvPr>
        </p:nvGraphicFramePr>
        <p:xfrm>
          <a:off x="107504" y="1340768"/>
          <a:ext cx="89289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19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2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Использование населением сети Интернет для заказов товаров и/или услуг 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 2013-2014 гг.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общей численности обследованного населения)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99059"/>
              </p:ext>
            </p:extLst>
          </p:nvPr>
        </p:nvGraphicFramePr>
        <p:xfrm>
          <a:off x="467544" y="1196752"/>
          <a:ext cx="82089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6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20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55776" y="4077072"/>
            <a:ext cx="0" cy="4320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79586" y="4077072"/>
            <a:ext cx="0" cy="4320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9512" y="5578207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</a:t>
            </a:r>
            <a:r>
              <a:rPr lang="ru-RU" sz="1200" i="1" dirty="0" smtClean="0"/>
              <a:t>В данную категорию также входят респонденты, которые никогда не использовали сеть Интернет.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4529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Использование населением сети Интернет для заказов товаров и/или услуг 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 2013-2014 гг.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 численности населения, использовавшего сеть Интернет в </a:t>
            </a:r>
            <a:b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течение последних 12 месяцев)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579331"/>
              </p:ext>
            </p:extLst>
          </p:nvPr>
        </p:nvGraphicFramePr>
        <p:xfrm>
          <a:off x="467544" y="1196752"/>
          <a:ext cx="82089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6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2</a:t>
            </a:r>
            <a:r>
              <a:rPr lang="en-US" dirty="0" smtClean="0"/>
              <a:t>1</a:t>
            </a:r>
            <a:endParaRPr lang="ru-RU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55776" y="4077072"/>
            <a:ext cx="0" cy="4320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79586" y="4077072"/>
            <a:ext cx="0" cy="4320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2</a:t>
            </a:r>
            <a:r>
              <a:rPr lang="en-US" dirty="0" smtClean="0"/>
              <a:t>2</a:t>
            </a:r>
            <a:endParaRPr lang="ru-RU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107504" y="274638"/>
            <a:ext cx="8928992" cy="9221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Взаимодействие населения с органами государственной власти и местного самоуправления,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 для получения государственных и муниципальных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услуг в 2013 г.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674116"/>
              </p:ext>
            </p:extLst>
          </p:nvPr>
        </p:nvGraphicFramePr>
        <p:xfrm>
          <a:off x="4296140" y="1256299"/>
          <a:ext cx="4847860" cy="418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Стрелка вправо с вырезом 22"/>
          <p:cNvSpPr/>
          <p:nvPr/>
        </p:nvSpPr>
        <p:spPr>
          <a:xfrm>
            <a:off x="3144012" y="2852936"/>
            <a:ext cx="1152128" cy="720080"/>
          </a:xfrm>
          <a:prstGeom prst="notchedRightArrow">
            <a:avLst/>
          </a:prstGeom>
          <a:solidFill>
            <a:srgbClr val="A7EA52">
              <a:lumMod val="40000"/>
              <a:lumOff val="6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A7EA52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4431" y="3051582"/>
            <a:ext cx="971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из них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0032" y="184402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9592" y="501317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Население, не взаимодействовавшее  с органами государственной власти и местного самоуправления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4556" y="5543525"/>
            <a:ext cx="86272" cy="72008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4402" y="544522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Население,  взаимодействовавшее с органами государственной  власти и местного самоуправления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5040" y="5125254"/>
            <a:ext cx="86272" cy="8797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0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5610590"/>
              </p:ext>
            </p:extLst>
          </p:nvPr>
        </p:nvGraphicFramePr>
        <p:xfrm>
          <a:off x="0" y="1295149"/>
          <a:ext cx="362965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67329" y="4925199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Итог больше 100%, т.к. население могло указать более одного способа взаимодействия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10852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2</a:t>
            </a:r>
            <a:r>
              <a:rPr lang="en-US" dirty="0" smtClean="0"/>
              <a:t>3</a:t>
            </a:r>
            <a:endParaRPr lang="ru-RU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107504" y="274638"/>
            <a:ext cx="8928992" cy="9221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Взаимодействие населения с органами государственной власти и местного самоуправления,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  для получения государственных и муниципальных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услуг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2014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2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408130"/>
              </p:ext>
            </p:extLst>
          </p:nvPr>
        </p:nvGraphicFramePr>
        <p:xfrm>
          <a:off x="4355976" y="1317192"/>
          <a:ext cx="4788024" cy="418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Стрелка вправо с вырезом 22"/>
          <p:cNvSpPr/>
          <p:nvPr/>
        </p:nvSpPr>
        <p:spPr>
          <a:xfrm>
            <a:off x="3203848" y="2897410"/>
            <a:ext cx="1152128" cy="720080"/>
          </a:xfrm>
          <a:prstGeom prst="notchedRightArrow">
            <a:avLst/>
          </a:prstGeom>
          <a:solidFill>
            <a:srgbClr val="A7EA52">
              <a:lumMod val="40000"/>
              <a:lumOff val="6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A7EA52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3848" y="3082171"/>
            <a:ext cx="1121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из них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0032" y="184402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9592" y="501317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Население, не взаимодействовавшее  с органами государственной власти и местного самоуправления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4556" y="5543525"/>
            <a:ext cx="86272" cy="72008"/>
          </a:xfrm>
          <a:prstGeom prst="rect">
            <a:avLst/>
          </a:prstGeom>
          <a:solidFill>
            <a:srgbClr val="A7EA52">
              <a:lumMod val="60000"/>
              <a:lumOff val="40000"/>
            </a:srgbClr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4402" y="544522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Население,  взаимодействовавшее с органами государственной  власти и местного самоуправления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5040" y="5125254"/>
            <a:ext cx="86272" cy="87977"/>
          </a:xfrm>
          <a:prstGeom prst="rect">
            <a:avLst/>
          </a:prstGeom>
          <a:solidFill>
            <a:srgbClr val="4E67C8"/>
          </a:solidFill>
          <a:ln w="25400" cap="flat" cmpd="sng" algn="ctr">
            <a:solidFill>
              <a:srgbClr val="4E67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0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6532755"/>
              </p:ext>
            </p:extLst>
          </p:nvPr>
        </p:nvGraphicFramePr>
        <p:xfrm>
          <a:off x="0" y="1295149"/>
          <a:ext cx="362965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48484" y="53794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i="1" dirty="0">
                <a:solidFill>
                  <a:srgbClr val="000000"/>
                </a:solidFill>
              </a:rPr>
              <a:t>Итог больше 100%, т.к. население могло указать более одного способа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9309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5225" cy="864394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Доля населения, использовавшего сеть Интернет для получения государственных и муниципальных услуг, в 2013 – 2014 гг.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численности населения, получившего государственные и муниципальные услуги, соответствующих половозрастных групп)</a:t>
            </a:r>
            <a:endParaRPr lang="ru-RU" sz="12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776343"/>
              </p:ext>
            </p:extLst>
          </p:nvPr>
        </p:nvGraphicFramePr>
        <p:xfrm>
          <a:off x="107504" y="1340768"/>
          <a:ext cx="89289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2</a:t>
            </a:r>
            <a:r>
              <a:rPr lang="en-US" dirty="0" smtClean="0"/>
              <a:t>4</a:t>
            </a:r>
            <a:endParaRPr lang="ru-RU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6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5225" cy="864394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Доля населения, использовавшего сеть Интернет для получения государственных и муниципальных услуг, по субъектам Российской Федерации 2014 г.*)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общей численности населения в возрасте 15-72 лет, </a:t>
            </a:r>
            <a:b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получившего государственные и муниципальные услуги, соответствующего субъекта Российской Федерации)</a:t>
            </a:r>
            <a:endParaRPr lang="ru-RU" sz="12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397970"/>
              </p:ext>
            </p:extLst>
          </p:nvPr>
        </p:nvGraphicFramePr>
        <p:xfrm>
          <a:off x="107504" y="692696"/>
          <a:ext cx="892899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2</a:t>
            </a:r>
            <a:r>
              <a:rPr lang="en-US" dirty="0" smtClean="0"/>
              <a:t>5</a:t>
            </a:r>
            <a:endParaRPr lang="ru-RU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37321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*) В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диаграмму не включены субъекты Российской Федерации с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долей населения, использовавшего сеть Интернет для получения государственных и муниципальных,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26,0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32682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2</a:t>
            </a:r>
            <a:r>
              <a:rPr lang="en-US" dirty="0" smtClean="0"/>
              <a:t>6</a:t>
            </a:r>
            <a:endParaRPr lang="ru-RU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288" y="1412875"/>
            <a:ext cx="8569325" cy="24160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>
              <a:defRPr/>
            </a:pP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проведение федерального статистического наблюдения  по вопросам использования населением информационных технологий и информационно-телекоммуникационных сетей в октябре и ноябре 2015 года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совершенствование методологических подходов по заполнению Анкеты обследования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800" y="453614"/>
            <a:ext cx="8489309" cy="5760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ctr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Ближайшие перспективы</a:t>
            </a:r>
            <a:endParaRPr lang="ru-RU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7" name="Rectangle 685"/>
          <p:cNvSpPr>
            <a:spLocks noChangeArrowheads="1"/>
          </p:cNvSpPr>
          <p:nvPr/>
        </p:nvSpPr>
        <p:spPr bwMode="auto">
          <a:xfrm>
            <a:off x="395288" y="2492375"/>
            <a:ext cx="81724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</a:pPr>
            <a:r>
              <a:rPr lang="ru-RU" sz="4800" b="1" i="1" dirty="0">
                <a:solidFill>
                  <a:schemeClr val="accent1">
                    <a:lumMod val="25000"/>
                  </a:schemeClr>
                </a:solidFill>
              </a:rPr>
              <a:t>Благодарю</a:t>
            </a:r>
            <a:r>
              <a:rPr lang="ru-RU" sz="4800" b="1" i="1" dirty="0">
                <a:solidFill>
                  <a:srgbClr val="372EEE"/>
                </a:solidFill>
              </a:rPr>
              <a:t> </a:t>
            </a:r>
            <a:r>
              <a:rPr lang="ru-RU" sz="4800" b="1" i="1" dirty="0">
                <a:solidFill>
                  <a:schemeClr val="accent1">
                    <a:lumMod val="25000"/>
                  </a:schemeClr>
                </a:solidFill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8313" y="115888"/>
            <a:ext cx="8229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2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8487" cy="1008856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3366"/>
                </a:solidFill>
              </a:rPr>
              <a:t>Перечень показателей государственной программы Российской Федерации «Информационное общество (2011-2020 гг.)», которые получены на основе федерального статистического наблюдения по вопросам использования населением информационных технологий и информационно-телекоммуникационных сетей</a:t>
            </a:r>
            <a:endParaRPr lang="ru-RU" sz="1400" b="1" i="1" dirty="0" smtClean="0">
              <a:solidFill>
                <a:srgbClr val="00336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184291"/>
              </p:ext>
            </p:extLst>
          </p:nvPr>
        </p:nvGraphicFramePr>
        <p:xfrm>
          <a:off x="226629" y="1124744"/>
          <a:ext cx="8712968" cy="4320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4953"/>
                <a:gridCol w="8308015"/>
              </a:tblGrid>
              <a:tr h="447829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№</a:t>
                      </a:r>
                      <a:endParaRPr lang="ru-RU" sz="1200" b="0" dirty="0"/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Наименование показателя 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1449" marR="91449" marT="45725" marB="45725"/>
                </a:tc>
              </a:tr>
              <a:tr h="44890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1.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Место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Российской Федерации в международном рейтинге по индексу развития информационных технологий</a:t>
                      </a:r>
                      <a:endParaRPr lang="ru-RU" sz="13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1449" marR="91449" marT="45725" marB="45725"/>
                </a:tc>
              </a:tr>
              <a:tr h="266541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- Доля домашних хозяйств, имеющих компьютер, в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общем числе домашних хозяйств*</a:t>
                      </a:r>
                      <a:endParaRPr lang="ru-RU" sz="13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1449" marR="91449" marT="45725" marB="45725"/>
                </a:tc>
              </a:tr>
              <a:tr h="266541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-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BBE0E3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домашних хозяйств, имеющих доступ к сети Интернет, в общем числе домашних хозяйств*</a:t>
                      </a:r>
                      <a:endParaRPr lang="ru-RU" sz="13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1449" marR="91449" marT="45725" marB="45725"/>
                </a:tc>
              </a:tr>
              <a:tr h="266541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- Удельный вес населения, использовавшего сеть Интернет, в общей численности населения**</a:t>
                      </a:r>
                      <a:endParaRPr lang="ru-RU" sz="13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1449" marR="91449" marT="45725" marB="45725"/>
                </a:tc>
              </a:tr>
              <a:tr h="44890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2.</a:t>
                      </a:r>
                      <a:endParaRPr lang="ru-RU" sz="1200" b="1" dirty="0"/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Доля граждан, использующих механизм получения государственных и муниципальных услуг в электронной форме</a:t>
                      </a:r>
                      <a:endParaRPr lang="ru-RU" sz="13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1449" marR="91449" marT="45725" marB="45725"/>
                </a:tc>
              </a:tr>
              <a:tr h="44890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3.</a:t>
                      </a:r>
                      <a:endParaRPr lang="ru-RU" sz="1200" b="1" dirty="0"/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Доля населения,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не использующего сеть Интернет по соображениям безопасности, в общей численности населения</a:t>
                      </a:r>
                      <a:endParaRPr lang="ru-RU" sz="13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1449" marR="91449" marT="45725" marB="45725"/>
                </a:tc>
              </a:tr>
              <a:tr h="44890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4.</a:t>
                      </a:r>
                      <a:endParaRPr lang="ru-RU" sz="1200" b="1" dirty="0"/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Удельный вес домашних хозяйств, имеющих доступ к сети Интернет с домашнего компьютера, в общем количестве домашних хозяйств*</a:t>
                      </a:r>
                      <a:endParaRPr lang="ru-RU" sz="13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1449" marR="91449" marT="45725" marB="45725"/>
                </a:tc>
              </a:tr>
              <a:tr h="420850"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Подпрограмма «Информационно-телекоммуникационная инфраструктура информационного общества и услуги,</a:t>
                      </a:r>
                      <a:r>
                        <a:rPr lang="ru-RU" sz="12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оказываемые на ее основе»</a:t>
                      </a:r>
                      <a:endParaRPr lang="ru-RU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49" marR="91449" marT="45725" marB="45725"/>
                </a:tc>
              </a:tr>
              <a:tr h="5959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5.</a:t>
                      </a:r>
                      <a:endParaRPr lang="ru-RU" sz="1200" b="1" dirty="0"/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BBE0E3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домашних хозяйств, имеющих широкополосный доступ к сети Интернет, в общем числе домашних хозяйств</a:t>
                      </a:r>
                      <a:endParaRPr lang="ru-RU" sz="1100" b="1" dirty="0"/>
                    </a:p>
                  </a:txBody>
                  <a:tcPr marL="91449" marR="91449" marT="45725" marB="45725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8424" y="630932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62633" y="558924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*Показатели разрабатываются  по данным обследования </a:t>
            </a:r>
            <a:r>
              <a:rPr lang="ru-RU" sz="900" dirty="0"/>
              <a:t>бюджетов домашних хозяйств 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** В рамках обследования БДХ разрабатывается показатель «Удельный вес пользователей сети Интернет дома среди членов Д/Х»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288" y="476250"/>
            <a:ext cx="8569325" cy="491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Способ проведения</a:t>
            </a:r>
          </a:p>
          <a:p>
            <a:pPr algn="just">
              <a:defRPr/>
            </a:pP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  <a:p>
            <a:pPr indent="457200" algn="just">
              <a:spcAft>
                <a:spcPts val="1000"/>
              </a:spcAft>
              <a:defRPr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Выборочное обследование населения за использованием ИКТ проводится одновременно с выборочным обследованием населения по проблемам занятости путем опроса населения во всех субъектах Российской Федерации по тем же адресам домашних хозяйств и в те же сроки опроса, что и выборочное обследование населения по проблемам занятости.</a:t>
            </a:r>
          </a:p>
          <a:p>
            <a:pPr indent="457200" algn="just">
              <a:spcAft>
                <a:spcPts val="1000"/>
              </a:spcAft>
              <a:defRPr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Месячный объем выборочного массива при проведении обследований составляет  около 69 тысяч респондентов в возрасте 15-72 лет (приблизительно 29 тыс. домашних хозяйств), что соответствует 0,06% численности населения данного возраста. </a:t>
            </a:r>
          </a:p>
          <a:p>
            <a:pPr indent="457200" algn="just">
              <a:spcAft>
                <a:spcPts val="1000"/>
              </a:spcAft>
              <a:defRPr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Единицами наблюдения выборочного обследования населения за использованием ИКТ являются частные домашние хозяйства; единицами анализа - домашние хозяйства и лица </a:t>
            </a:r>
            <a:r>
              <a:rPr lang="ru-RU" sz="1600" b="1" u="sng" dirty="0">
                <a:solidFill>
                  <a:schemeClr val="accent5">
                    <a:lumMod val="25000"/>
                  </a:schemeClr>
                </a:solidFill>
              </a:rPr>
              <a:t>в возрасте от 15 до 72 лет</a:t>
            </a: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, члены этих домашних хозяйств. </a:t>
            </a:r>
          </a:p>
          <a:p>
            <a:pPr indent="457200" algn="just">
              <a:defRPr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В 2013 году опрос проводился в один этап с 7 по 13 октября, в 2014 году – в два этапа с 20 по 26 октября и с 17 по 23 ноября.</a:t>
            </a:r>
          </a:p>
          <a:p>
            <a:pPr indent="457200" algn="just">
              <a:defRPr/>
            </a:pP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19913" y="6308725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4</a:t>
            </a:r>
            <a:endParaRPr lang="ru-RU" dirty="0" smtClean="0"/>
          </a:p>
        </p:txBody>
      </p:sp>
      <p:sp>
        <p:nvSpPr>
          <p:cNvPr id="49156" name="Rectangle 69"/>
          <p:cNvSpPr>
            <a:spLocks noChangeArrowheads="1"/>
          </p:cNvSpPr>
          <p:nvPr/>
        </p:nvSpPr>
        <p:spPr bwMode="gray">
          <a:xfrm>
            <a:off x="622964" y="170695"/>
            <a:ext cx="8064500" cy="5763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defRPr/>
            </a:pPr>
            <a:endParaRPr lang="ru-RU" sz="2000" b="1" dirty="0">
              <a:solidFill>
                <a:srgbClr val="003366"/>
              </a:solidFill>
            </a:endParaRPr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433388" y="1412875"/>
            <a:ext cx="8207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7505" y="1412875"/>
            <a:ext cx="4429570" cy="2267744"/>
          </a:xfrm>
          <a:prstGeom prst="round2Diag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>
                  <a:alpha val="5000"/>
                </a:srgbClr>
              </a:gs>
              <a:gs pos="47000">
                <a:srgbClr val="E6E6E6"/>
              </a:gs>
              <a:gs pos="85001">
                <a:srgbClr val="7D8496">
                  <a:alpha val="14000"/>
                </a:srgbClr>
              </a:gs>
              <a:gs pos="100000">
                <a:srgbClr val="E6E6E6"/>
              </a:gs>
            </a:gsLst>
            <a:lin ang="27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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Наличие в домашних хозяйствах информационных технологий и информационно-телекоммуникационных сетей: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персональный компьютер и доступ к сети Интернет дома (с любого устройства);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широкополосный доступ к сети Интернет;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максимально заявленная скорость доступа к сети Интернет;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причины, по которым в домохозяйстве отсутствует доступ к сети Интернет.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591" y="166823"/>
            <a:ext cx="8415338" cy="88204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СОСТАВ ПОКАЗАТЕЛЕЙ АНКЕТЫ ВЫБОРОЧНОГО ОБСЛЕДОВАНИЯ НАСЕЛЕНИЯ ПО ВОПРОСАМ ИСПОЛЬЗОВАНИЯ ИНФОРМАЦИОННЫХ И КОММУНИКАЦИОННЫХ ТЕХНОЛОГИЙ НАСЕЛЕНИЕМ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629260" y="1282515"/>
            <a:ext cx="4456905" cy="3685244"/>
          </a:xfrm>
          <a:prstGeom prst="round2DiagRect">
            <a:avLst/>
          </a:prstGeom>
          <a:gradFill flip="none" rotWithShape="1">
            <a:gsLst>
              <a:gs pos="0">
                <a:srgbClr val="FFFFFF">
                  <a:alpha val="39000"/>
                </a:srgbClr>
              </a:gs>
              <a:gs pos="7001">
                <a:srgbClr val="E6E6E6"/>
              </a:gs>
              <a:gs pos="32001">
                <a:srgbClr val="7D8496">
                  <a:alpha val="5000"/>
                </a:srgbClr>
              </a:gs>
              <a:gs pos="47000">
                <a:srgbClr val="E6E6E6"/>
              </a:gs>
              <a:gs pos="85001">
                <a:srgbClr val="7D8496">
                  <a:alpha val="7000"/>
                </a:srgbClr>
              </a:gs>
              <a:gs pos="100000">
                <a:srgbClr val="E6E6E6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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Использование населением информационных технологий и информационно-телекоммуникационных сетей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-период последнего использования персонального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компьютера;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 использования персонального компьютера за последние три месяца;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-период последнего использования сети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Интернет;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-места использования сети Интернет за последние три месяца;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-использование мобильных устройств для доступа к сети Интернет за последние три месяца;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-причины, по которым не использовали сеть Интернет за последние 12 месяцев.</a:t>
            </a:r>
          </a:p>
          <a:p>
            <a:pPr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06123" y="3763017"/>
            <a:ext cx="4430952" cy="1184732"/>
          </a:xfrm>
          <a:prstGeom prst="round2Diag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>
                  <a:alpha val="5000"/>
                </a:srgbClr>
              </a:gs>
              <a:gs pos="47000">
                <a:srgbClr val="E6E6E6"/>
              </a:gs>
              <a:gs pos="85001">
                <a:srgbClr val="7D8496">
                  <a:alpha val="14000"/>
                </a:srgbClr>
              </a:gs>
              <a:gs pos="100000">
                <a:srgbClr val="E6E6E6"/>
              </a:gs>
            </a:gsLst>
            <a:lin ang="27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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Навыки использования информационных технологий и информационно-телекоммуникационных сете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:</a:t>
            </a:r>
          </a:p>
          <a:p>
            <a:pPr>
              <a:spcAft>
                <a:spcPct val="50000"/>
              </a:spcAf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ru-RU" sz="1200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операции/действия, связанные с работой на персональном компьютере, выполненные за последние 12 месяцев.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6123" y="5085184"/>
            <a:ext cx="4430952" cy="772749"/>
          </a:xfrm>
          <a:prstGeom prst="round2Diag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>
                  <a:alpha val="5000"/>
                </a:srgbClr>
              </a:gs>
              <a:gs pos="47000">
                <a:srgbClr val="E6E6E6"/>
              </a:gs>
              <a:gs pos="85001">
                <a:srgbClr val="7D8496">
                  <a:alpha val="14000"/>
                </a:srgbClr>
              </a:gs>
              <a:gs pos="100000">
                <a:srgbClr val="E6E6E6"/>
              </a:gs>
            </a:gsLst>
            <a:lin ang="27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 Цели использования сети Интернета:</a:t>
            </a:r>
          </a:p>
          <a:p>
            <a:pPr>
              <a:spcAft>
                <a:spcPct val="50000"/>
              </a:spcAf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использование сети Интернет за последние три месяца по целям.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81750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5</a:t>
            </a:r>
            <a:endParaRPr lang="ru-RU" dirty="0" smtClean="0"/>
          </a:p>
        </p:txBody>
      </p:sp>
      <p:sp>
        <p:nvSpPr>
          <p:cNvPr id="49156" name="Rectangle 69"/>
          <p:cNvSpPr>
            <a:spLocks noChangeArrowheads="1"/>
          </p:cNvSpPr>
          <p:nvPr/>
        </p:nvSpPr>
        <p:spPr bwMode="gray">
          <a:xfrm>
            <a:off x="622964" y="170695"/>
            <a:ext cx="8064500" cy="5763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defRPr/>
            </a:pPr>
            <a:endParaRPr lang="ru-RU" sz="2000" b="1" dirty="0">
              <a:solidFill>
                <a:srgbClr val="003366"/>
              </a:solidFill>
            </a:endParaRPr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433388" y="1412875"/>
            <a:ext cx="8207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21372" y="1124744"/>
            <a:ext cx="3528391" cy="1553580"/>
          </a:xfrm>
          <a:prstGeom prst="round2Diag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>
                  <a:alpha val="5000"/>
                </a:srgbClr>
              </a:gs>
              <a:gs pos="47000">
                <a:srgbClr val="E6E6E6"/>
              </a:gs>
              <a:gs pos="85001">
                <a:srgbClr val="7D8496">
                  <a:alpha val="14000"/>
                </a:srgbClr>
              </a:gs>
              <a:gs pos="100000">
                <a:srgbClr val="E6E6E6"/>
              </a:gs>
            </a:gsLst>
            <a:lin ang="27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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Информационная безопасность: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(угрозы) информационной безопасности, возникшие при использовании сети Интернет за последние 12 месяцев;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средства защиты информации;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неиспользование сети Интернет по соображениям безопасности.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7598" y="32524"/>
            <a:ext cx="8415338" cy="88204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СОСТАВ ПОКАЗАТЕЛЕЙ АНКЕТЫ ВЫБОРОЧНОГО ОБСЛЕДОВАНИЯ НАСЕЛЕНИЯ ПО ВОПРОСАМ ИСПОЛЬЗОВАНИЯ ИНФОРМАЦИОННЫХ И КОММУНИКАЦИОННЫХ ТЕХНОЛОГИЙ НАСЕЛЕНИЕМ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779912" y="1086196"/>
            <a:ext cx="5195111" cy="4865948"/>
          </a:xfrm>
          <a:prstGeom prst="round2DiagRect">
            <a:avLst/>
          </a:prstGeom>
          <a:gradFill flip="none" rotWithShape="1">
            <a:gsLst>
              <a:gs pos="0">
                <a:srgbClr val="FFFFFF">
                  <a:alpha val="39000"/>
                </a:srgbClr>
              </a:gs>
              <a:gs pos="7001">
                <a:srgbClr val="E6E6E6"/>
              </a:gs>
              <a:gs pos="32001">
                <a:srgbClr val="7D8496">
                  <a:alpha val="5000"/>
                </a:srgbClr>
              </a:gs>
              <a:gs pos="47000">
                <a:srgbClr val="E6E6E6"/>
              </a:gs>
              <a:gs pos="85001">
                <a:srgbClr val="7D8496">
                  <a:alpha val="7000"/>
                </a:srgbClr>
              </a:gs>
              <a:gs pos="100000">
                <a:srgbClr val="E6E6E6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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Получение государственных и муниципальных услуг в электронной форме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получения государственной или муниципальной услуги в государственных (муниципальных) учреждениях и/или органах государственной власти для себя лично за последние 12 месяцев;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виды государственных и/или муниципальных услуг полученных через сеть Интернет за последние 12 месяцев;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действия, осуществляемые при получении государственной или муниципальной услуги через сеть Интернет за последние 12 месяцев;</a:t>
            </a:r>
          </a:p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использование мобильных устройств для выхода на официальные веб-сайты и порталы государственных и муниципальных услуг за последние 12 месяцев;</a:t>
            </a:r>
          </a:p>
          <a:p>
            <a:pPr algn="just">
              <a:spcAft>
                <a:spcPts val="0"/>
              </a:spcAft>
              <a:tabLst>
                <a:tab pos="-540385" algn="l"/>
                <a:tab pos="449580" algn="l"/>
              </a:tabLs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проблемы, с которыми сталкивались при использовании официальных веб-сайтов и порталов государственных и муниципальных услуг для за последние 12 месяцев;</a:t>
            </a:r>
          </a:p>
          <a:p>
            <a:pPr algn="just">
              <a:spcAft>
                <a:spcPts val="0"/>
              </a:spcAft>
              <a:tabLst>
                <a:tab pos="-540385" algn="l"/>
                <a:tab pos="449580" algn="l"/>
              </a:tabLs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оценка уровня удовлетворенности качеством предоставленных электронных  государственных (муниципальных) услуг; </a:t>
            </a:r>
          </a:p>
          <a:p>
            <a:pPr algn="just">
              <a:spcAft>
                <a:spcPts val="0"/>
              </a:spcAft>
              <a:tabLst>
                <a:tab pos="-540385" algn="l"/>
                <a:tab pos="449580" algn="l"/>
              </a:tabLs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причины не использования сети Интернет для получения государственных и муниципальных услуг в электронной форме за последние 12 месяцев; 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  <a:tabLst>
                <a:tab pos="-540385" algn="l"/>
                <a:tab pos="449580" algn="l"/>
              </a:tabLs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электронной подписи;</a:t>
            </a:r>
          </a:p>
          <a:p>
            <a:pPr algn="just">
              <a:spcAft>
                <a:spcPts val="0"/>
              </a:spcAft>
              <a:tabLst>
                <a:tab pos="-540385" algn="l"/>
                <a:tab pos="449580" algn="l"/>
              </a:tabLs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наличие регистрации Едином (региональном) портале государственных и муниципальных услуг.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38461" y="2938764"/>
            <a:ext cx="3528391" cy="2664296"/>
          </a:xfrm>
          <a:prstGeom prst="round2Diag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>
                  <a:alpha val="5000"/>
                </a:srgbClr>
              </a:gs>
              <a:gs pos="47000">
                <a:srgbClr val="E6E6E6"/>
              </a:gs>
              <a:gs pos="85001">
                <a:srgbClr val="7D8496">
                  <a:alpha val="14000"/>
                </a:srgbClr>
              </a:gs>
              <a:gs pos="100000">
                <a:srgbClr val="E6E6E6"/>
              </a:gs>
            </a:gsLst>
            <a:lin ang="27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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Использование населением сети Интернет для заказов товаров и/или услуг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:</a:t>
            </a:r>
          </a:p>
          <a:p>
            <a:pPr>
              <a:spcAft>
                <a:spcPts val="0"/>
              </a:spcAft>
              <a:defRPr/>
            </a:pPr>
            <a:r>
              <a:rPr lang="ru-RU" sz="1200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период последний покупки/заказа товаров (услуг);</a:t>
            </a:r>
          </a:p>
          <a:p>
            <a:pPr>
              <a:spcAft>
                <a:spcPts val="0"/>
              </a:spcAft>
              <a:defRPr/>
            </a:pPr>
            <a:r>
              <a:rPr lang="ru-RU" sz="1200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товары (услуги), приобретенные/заказанные через сеть Интернет в личных целях за последние 12 месяцев;</a:t>
            </a:r>
          </a:p>
          <a:p>
            <a:pPr>
              <a:spcAft>
                <a:spcPts val="0"/>
              </a:spcAft>
              <a:defRPr/>
            </a:pPr>
            <a:r>
              <a:rPr lang="ru-RU" sz="1200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виды оплаты товаров (услуг), заказанных через сеть Интернет за  последние 12 месяцев;</a:t>
            </a:r>
          </a:p>
          <a:p>
            <a:pPr>
              <a:spcAft>
                <a:spcPts val="0"/>
              </a:spcAft>
              <a:defRPr/>
            </a:pPr>
            <a:r>
              <a:rPr lang="ru-RU" sz="1200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Причины не использования сети Интернет для заказов товаров и/или услуг.</a:t>
            </a:r>
          </a:p>
          <a:p>
            <a:pPr marL="171450" indent="-171450">
              <a:spcAft>
                <a:spcPct val="50000"/>
              </a:spcAft>
              <a:buFontTx/>
              <a:buChar char="-"/>
              <a:defRPr/>
            </a:pPr>
            <a:endParaRPr lang="ru-RU" sz="1200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Aft>
                <a:spcPct val="50000"/>
              </a:spcAft>
              <a:buFontTx/>
              <a:buChar char="-"/>
              <a:defRPr/>
            </a:pPr>
            <a:endParaRPr lang="ru-RU" sz="1200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Aft>
                <a:spcPct val="50000"/>
              </a:spcAft>
              <a:buFontTx/>
              <a:buChar char="-"/>
              <a:defRPr/>
            </a:pPr>
            <a:endParaRPr lang="ru-RU" sz="1200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Aft>
                <a:spcPct val="50000"/>
              </a:spcAft>
              <a:buFontTx/>
              <a:buChar char="-"/>
              <a:defRPr/>
            </a:pPr>
            <a:endParaRPr lang="ru-RU" sz="1200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50000"/>
              </a:spcAft>
              <a:defRPr/>
            </a:pPr>
            <a:endParaRPr lang="ru-RU" sz="1200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Доля домашних хозяйств, имеющих персональные компьютеры и доступ к сети Интернет, в 2013 – 2014 гг.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общего числа домашних хозяйств)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569344"/>
              </p:ext>
            </p:extLst>
          </p:nvPr>
        </p:nvGraphicFramePr>
        <p:xfrm>
          <a:off x="468313" y="14128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2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6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ru-RU" sz="1650" b="1" dirty="0" smtClean="0">
                <a:solidFill>
                  <a:schemeClr val="accent2">
                    <a:lumMod val="75000"/>
                  </a:schemeClr>
                </a:solidFill>
              </a:rPr>
              <a:t>Доля населения, использовавшего персональные компьютеры, в 2013 – 2014 гг.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 от общей численности обследованного населения)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32474"/>
              </p:ext>
            </p:extLst>
          </p:nvPr>
        </p:nvGraphicFramePr>
        <p:xfrm>
          <a:off x="468313" y="14128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4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7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5225" cy="1008112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Частота использования персональных компьютеров населением в 2014 г.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 процентах)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323385"/>
              </p:ext>
            </p:extLst>
          </p:nvPr>
        </p:nvGraphicFramePr>
        <p:xfrm>
          <a:off x="467544" y="1268760"/>
          <a:ext cx="82296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6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8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gray">
          <a:xfrm>
            <a:off x="611188" y="4652963"/>
            <a:ext cx="76676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527884" y="4509120"/>
            <a:ext cx="0" cy="504056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11018</TotalTime>
  <Words>1466</Words>
  <Application>Microsoft Office PowerPoint</Application>
  <PresentationFormat>Экран (4:3)</PresentationFormat>
  <Paragraphs>210</Paragraphs>
  <Slides>28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Оформление по умолчанию</vt:lpstr>
      <vt:lpstr>2_Оформление по умолчанию</vt:lpstr>
      <vt:lpstr>Презентация PowerPoint</vt:lpstr>
      <vt:lpstr>Презентация PowerPoint</vt:lpstr>
      <vt:lpstr>Перечень показателей государственной программы Российской Федерации «Информационное общество (2011-2020 гг.)», которые получены на основе федерального статистического наблюдения по вопросам использования населением информационных технологий и информационно-телекоммуникационных сетей</vt:lpstr>
      <vt:lpstr>Презентация PowerPoint</vt:lpstr>
      <vt:lpstr>Презентация PowerPoint</vt:lpstr>
      <vt:lpstr>Презентация PowerPoint</vt:lpstr>
      <vt:lpstr>Доля домашних хозяйств, имеющих персональные компьютеры и доступ к сети Интернет, в 2013 – 2014 гг. (в процентах от общего числа домашних хозяйств)</vt:lpstr>
      <vt:lpstr>Доля населения, использовавшего персональные компьютеры, в 2013 – 2014 гг. (в процентах от общей численности обследованного населения)</vt:lpstr>
      <vt:lpstr>Частота использования персональных компьютеров населением в 2014 г. (в процентах)</vt:lpstr>
      <vt:lpstr>Места использования персональных компьютеров населением в 2013 – 2014 гг. (в процентах от численности   населения, использовавшего персональный компьютер  в течение последних 3-х месяцев)</vt:lpstr>
      <vt:lpstr>Навыки работы на персональном компьютере в 2013 – 2014 гг. (в процентах от общей численности населения, использовавшего персональный компьютер)</vt:lpstr>
      <vt:lpstr>Доля населения, использовавшего сеть Интернет, в 2013 – 2014 гг. (в процентах от общей численности обследованного населения)</vt:lpstr>
      <vt:lpstr>Использование сети Интернет населением в 2014 г. (в процентах от общей численности обследованного населения)</vt:lpstr>
      <vt:lpstr>Частота использования сети Интернет населением в 2014 г. (в процентах от численности населения, использовавшего сеть Интернет  в течение последних 3-х месяцев)</vt:lpstr>
      <vt:lpstr>Активные пользователи сети Интернет (использовавшие сеть Интернет не реже одного раза в неделю)  по возрастным группам в 2013 – 2014 гг. (в процентах от общей численности обследованного населения соответствующей возрастной группы)</vt:lpstr>
      <vt:lpstr>Места использования сети Интернет населением в 2013 – 2014 гг. (в процентах от численности населения, использовавшего сеть Интернет в течение  последних 3-х месяцев)</vt:lpstr>
      <vt:lpstr>Использование мобильных устройств для выхода в сеть Интернет  по возрастным группам в 2013 – 2014 гг. (в процентах от численности населения, использовавшего сеть Интернет в течение последних 3-х месяцев, соответствующей возрастной группы)</vt:lpstr>
      <vt:lpstr>Цели использования сети Интернет населением в 2013 – 2014 гг. (в процентах от численности  населения, использовавшего сеть Интернет  в течение последних 3-х месяцев)</vt:lpstr>
      <vt:lpstr>Доля населения, сталкивавшегося с проблемами (угрозами) информационной безопасности при использовании сети Интернет, в 2013 – 2014 гг. (в процентах от  численности  населения, использовавшего сеть Интернет  в течение последних 12 месяцев)</vt:lpstr>
      <vt:lpstr>Доля населения, использовавшего средства защиты информации, в 2013 – 2014 гг. (в процентах от  численности  населения, использовавшего сеть Интернет  в течение последних 12 месяцев)</vt:lpstr>
      <vt:lpstr>Использование населением сети Интернет для заказов товаров и/или услуг  в 2013-2014 гг. (в процентах от общей численности обследованного населения)</vt:lpstr>
      <vt:lpstr>Использование населением сети Интернет для заказов товаров и/или услуг  в 2013-2014 гг. (в процентах от  численности населения, использовавшего сеть Интернет в  течение последних 12 месяцев)</vt:lpstr>
      <vt:lpstr>Презентация PowerPoint</vt:lpstr>
      <vt:lpstr>Презентация PowerPoint</vt:lpstr>
      <vt:lpstr>Доля населения, использовавшего сеть Интернет для получения государственных и муниципальных услуг, в 2013 – 2014 гг. (в процентах от численности населения, получившего государственные и муниципальные услуги, соответствующих половозрастных групп)</vt:lpstr>
      <vt:lpstr>Доля населения, использовавшего сеть Интернет для получения государственных и муниципальных услуг, по субъектам Российской Федерации 2014 г.*) (в процентах от общей численности населения в возрасте 15-72 лет,  получившего государственные и муниципальные услуги, соответствующего субъекта Российской Федерации)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ГОССУДАРСТВЕННОЙ СТАТСИТИКИ</dc:title>
  <dc:creator>Afonin</dc:creator>
  <cp:lastModifiedBy>Владимир Евгеньевич Сычев</cp:lastModifiedBy>
  <cp:revision>546</cp:revision>
  <cp:lastPrinted>2015-05-08T14:42:11Z</cp:lastPrinted>
  <dcterms:created xsi:type="dcterms:W3CDTF">2010-05-24T12:42:33Z</dcterms:created>
  <dcterms:modified xsi:type="dcterms:W3CDTF">2015-06-09T11:05:41Z</dcterms:modified>
</cp:coreProperties>
</file>