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31"/>
  </p:notesMasterIdLst>
  <p:sldIdLst>
    <p:sldId id="309" r:id="rId2"/>
    <p:sldId id="310" r:id="rId3"/>
    <p:sldId id="312" r:id="rId4"/>
    <p:sldId id="314" r:id="rId5"/>
    <p:sldId id="322" r:id="rId6"/>
    <p:sldId id="324" r:id="rId7"/>
    <p:sldId id="325" r:id="rId8"/>
    <p:sldId id="328" r:id="rId9"/>
    <p:sldId id="331" r:id="rId10"/>
    <p:sldId id="329" r:id="rId11"/>
    <p:sldId id="330" r:id="rId12"/>
    <p:sldId id="332" r:id="rId13"/>
    <p:sldId id="354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2" r:id="rId23"/>
    <p:sldId id="344" r:id="rId24"/>
    <p:sldId id="351" r:id="rId25"/>
    <p:sldId id="352" r:id="rId26"/>
    <p:sldId id="349" r:id="rId27"/>
    <p:sldId id="350" r:id="rId28"/>
    <p:sldId id="355" r:id="rId29"/>
    <p:sldId id="353" r:id="rId30"/>
  </p:sldIdLst>
  <p:sldSz cx="9144000" cy="6858000" type="screen4x3"/>
  <p:notesSz cx="6681788" cy="98123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4FA1F2E-130C-4150-A52A-F6D3C97A6332}">
          <p14:sldIdLst>
            <p14:sldId id="309"/>
            <p14:sldId id="310"/>
            <p14:sldId id="312"/>
          </p14:sldIdLst>
        </p14:section>
        <p14:section name="Раздел без заголовка" id="{E353266A-61AD-47CE-9254-F25A44C39E15}">
          <p14:sldIdLst>
            <p14:sldId id="314"/>
            <p14:sldId id="322"/>
            <p14:sldId id="324"/>
            <p14:sldId id="325"/>
            <p14:sldId id="328"/>
            <p14:sldId id="331"/>
            <p14:sldId id="329"/>
            <p14:sldId id="330"/>
            <p14:sldId id="332"/>
            <p14:sldId id="354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2"/>
            <p14:sldId id="344"/>
            <p14:sldId id="351"/>
            <p14:sldId id="352"/>
            <p14:sldId id="349"/>
            <p14:sldId id="350"/>
            <p14:sldId id="355"/>
            <p14:sldId id="353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гус Александр Александрович" initials="БАА" lastIdx="6" clrIdx="0">
    <p:extLst>
      <p:ext uri="{19B8F6BF-5375-455C-9EA6-DF929625EA0E}">
        <p15:presenceInfo xmlns:p15="http://schemas.microsoft.com/office/powerpoint/2012/main" xmlns="" userId="S-1-5-21-1237722276-1346597234-2835853495-11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C4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737" autoAdjust="0"/>
  </p:normalViewPr>
  <p:slideViewPr>
    <p:cSldViewPr>
      <p:cViewPr>
        <p:scale>
          <a:sx n="125" d="100"/>
          <a:sy n="125" d="100"/>
        </p:scale>
        <p:origin x="-58" y="12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95233" cy="490539"/>
          </a:xfrm>
          <a:prstGeom prst="rect">
            <a:avLst/>
          </a:prstGeom>
        </p:spPr>
        <p:txBody>
          <a:bodyPr vert="horz" lIns="90050" tIns="45025" rIns="90050" bIns="450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84999" y="0"/>
            <a:ext cx="2895233" cy="490539"/>
          </a:xfrm>
          <a:prstGeom prst="rect">
            <a:avLst/>
          </a:prstGeom>
        </p:spPr>
        <p:txBody>
          <a:bodyPr vert="horz" lIns="90050" tIns="45025" rIns="90050" bIns="450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E6DD7B-02A0-47F8-8FA8-74DD2C31103A}" type="datetimeFigureOut">
              <a:rPr lang="ru-RU"/>
              <a:pPr>
                <a:defRPr/>
              </a:pPr>
              <a:t>16.03.2015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0588" y="736600"/>
            <a:ext cx="4900612" cy="3676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50" tIns="45025" rIns="90050" bIns="45025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8492" y="4660900"/>
            <a:ext cx="5344807" cy="4414847"/>
          </a:xfrm>
          <a:prstGeom prst="rect">
            <a:avLst/>
          </a:prstGeom>
        </p:spPr>
        <p:txBody>
          <a:bodyPr vert="horz" lIns="90050" tIns="45025" rIns="90050" bIns="45025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20233"/>
            <a:ext cx="2895233" cy="490538"/>
          </a:xfrm>
          <a:prstGeom prst="rect">
            <a:avLst/>
          </a:prstGeom>
        </p:spPr>
        <p:txBody>
          <a:bodyPr vert="horz" lIns="90050" tIns="45025" rIns="90050" bIns="450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84999" y="9320233"/>
            <a:ext cx="2895233" cy="490538"/>
          </a:xfrm>
          <a:prstGeom prst="rect">
            <a:avLst/>
          </a:prstGeom>
        </p:spPr>
        <p:txBody>
          <a:bodyPr vert="horz" lIns="90050" tIns="45025" rIns="90050" bIns="450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45DA1D-F9C6-42E5-8F41-1C282C57A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420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2E7DD-87C7-491E-8CE9-BA8C73734688}" type="slidenum">
              <a:rPr lang="ru-RU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AutoShape 5"/>
          <p:cNvSpPr>
            <a:spLocks noChangeArrowheads="1"/>
          </p:cNvSpPr>
          <p:nvPr/>
        </p:nvSpPr>
        <p:spPr bwMode="blackWhite">
          <a:xfrm>
            <a:off x="0" y="3213100"/>
            <a:ext cx="8991600" cy="2663825"/>
          </a:xfrm>
          <a:custGeom>
            <a:avLst/>
            <a:gdLst>
              <a:gd name="G0" fmla="+- 1000 0 0"/>
              <a:gd name="G1" fmla="+- 1000 0 0"/>
              <a:gd name="G2" fmla="+- G0 0 G1"/>
              <a:gd name="G3" fmla="*/ G1 1 2"/>
              <a:gd name="G4" fmla="+- G0 0 G3"/>
              <a:gd name="T0" fmla="*/ 0 w 1000"/>
              <a:gd name="T1" fmla="*/ 0 h 1000"/>
              <a:gd name="T2" fmla="*/ 2875 w 1000"/>
              <a:gd name="T3" fmla="*/ 0 h 1000"/>
              <a:gd name="T4" fmla="*/ 3375 w 1000"/>
              <a:gd name="T5" fmla="*/ 500 h 1000"/>
              <a:gd name="T6" fmla="*/ 2875 w 1000"/>
              <a:gd name="T7" fmla="*/ 1000 h 1000"/>
              <a:gd name="T8" fmla="*/ 0 w 1000"/>
              <a:gd name="T9" fmla="*/ 1000 h 1000"/>
              <a:gd name="T10" fmla="*/ 0 w 1000"/>
              <a:gd name="T11" fmla="*/ 0 h 1000"/>
              <a:gd name="T12" fmla="*/ G4 w 1000"/>
              <a:gd name="T13" fmla="*/ G1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375" h="1000">
                <a:moveTo>
                  <a:pt x="0" y="0"/>
                </a:moveTo>
                <a:lnTo>
                  <a:pt x="2875" y="0"/>
                </a:lnTo>
                <a:cubicBezTo>
                  <a:pt x="3151" y="0"/>
                  <a:pt x="3375" y="223"/>
                  <a:pt x="3375" y="500"/>
                </a:cubicBezTo>
                <a:cubicBezTo>
                  <a:pt x="3375" y="776"/>
                  <a:pt x="3151" y="999"/>
                  <a:pt x="2875" y="1000"/>
                </a:cubicBezTo>
                <a:lnTo>
                  <a:pt x="0" y="1000"/>
                </a:lnTo>
                <a:close/>
              </a:path>
            </a:pathLst>
          </a:custGeom>
          <a:noFill/>
          <a:ln w="38100">
            <a:solidFill>
              <a:srgbClr val="92D050"/>
            </a:solidFill>
          </a:ln>
        </p:spPr>
        <p:txBody>
          <a:bodyPr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0" y="3492500"/>
            <a:ext cx="8305800" cy="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3644900"/>
            <a:ext cx="8077200" cy="205581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949950"/>
            <a:ext cx="8497888" cy="609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pic>
        <p:nvPicPr>
          <p:cNvPr id="33805" name="Picture 13" descr="roo_full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68403" r="393" b="-12067"/>
          <a:stretch/>
        </p:blipFill>
        <p:spPr bwMode="auto">
          <a:xfrm>
            <a:off x="0" y="2240992"/>
            <a:ext cx="9108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84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DA08327-6E70-4D8A-AF72-4E843E997AC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263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2A583F-F0FF-46ED-8626-9881F93CF9F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5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ED3A56-1564-4A47-81F6-6DAAD1418B0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6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04C48F-DD41-43B3-8274-000D875646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5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F16198-D334-4185-81D1-7E23B0A7C63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92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03C8C4-AD64-4FFF-A2A6-59243D8CA1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840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110C9-97F2-42C0-96A7-07CF4D6E6ED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0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411C5F-E3EB-4111-9C70-554F2ADC0DB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18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92629D-07A0-436E-A211-D5C3F9C0398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8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299606-9B86-4103-B228-DF9E24B9A92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73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381000" y="533400"/>
            <a:ext cx="8305800" cy="5715000"/>
          </a:xfrm>
          <a:prstGeom prst="roundRect">
            <a:avLst>
              <a:gd name="adj" fmla="val 13727"/>
            </a:avLst>
          </a:prstGeom>
          <a:noFill/>
          <a:ln w="50800">
            <a:solidFill>
              <a:srgbClr val="CCFF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2772" name="AutoShape 4"/>
          <p:cNvSpPr>
            <a:spLocks noChangeArrowheads="1"/>
          </p:cNvSpPr>
          <p:nvPr/>
        </p:nvSpPr>
        <p:spPr bwMode="blackWhite">
          <a:xfrm>
            <a:off x="0" y="152400"/>
            <a:ext cx="8534400" cy="1219200"/>
          </a:xfrm>
          <a:custGeom>
            <a:avLst/>
            <a:gdLst>
              <a:gd name="G0" fmla="+- 1000 0 0"/>
              <a:gd name="G1" fmla="+- 1000 0 0"/>
              <a:gd name="G2" fmla="+- G0 0 G1"/>
              <a:gd name="G3" fmla="*/ G1 1 2"/>
              <a:gd name="G4" fmla="+- G0 0 G3"/>
              <a:gd name="T0" fmla="*/ 0 w 1000"/>
              <a:gd name="T1" fmla="*/ 0 h 1000"/>
              <a:gd name="T2" fmla="*/ 6500 w 1000"/>
              <a:gd name="T3" fmla="*/ 0 h 1000"/>
              <a:gd name="T4" fmla="*/ 7000 w 1000"/>
              <a:gd name="T5" fmla="*/ 500 h 1000"/>
              <a:gd name="T6" fmla="*/ 6500 w 1000"/>
              <a:gd name="T7" fmla="*/ 1000 h 1000"/>
              <a:gd name="T8" fmla="*/ 0 w 1000"/>
              <a:gd name="T9" fmla="*/ 1000 h 1000"/>
              <a:gd name="T10" fmla="*/ 0 w 1000"/>
              <a:gd name="T11" fmla="*/ 0 h 1000"/>
              <a:gd name="T12" fmla="*/ G4 w 1000"/>
              <a:gd name="T13" fmla="*/ G1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7000" h="1000">
                <a:moveTo>
                  <a:pt x="0" y="0"/>
                </a:moveTo>
                <a:lnTo>
                  <a:pt x="6500" y="0"/>
                </a:lnTo>
                <a:cubicBezTo>
                  <a:pt x="6776" y="0"/>
                  <a:pt x="7000" y="223"/>
                  <a:pt x="7000" y="500"/>
                </a:cubicBezTo>
                <a:cubicBezTo>
                  <a:pt x="7000" y="776"/>
                  <a:pt x="6776" y="999"/>
                  <a:pt x="6500" y="1000"/>
                </a:cubicBezTo>
                <a:lnTo>
                  <a:pt x="0" y="100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240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>
            <a:off x="0" y="1219200"/>
            <a:ext cx="8077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smtClean="0">
              <a:solidFill>
                <a:srgbClr val="000000"/>
              </a:solidFill>
              <a:latin typeface="Arial" pitchFamily="34" charset="0"/>
              <a:cs typeface="+mn-cs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fld id="{19DAE75C-72C8-4E9A-86AD-AE3C7B19AE64}" type="slidenum">
              <a:rPr lang="ru-RU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ru-RU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32779" name="Picture 11" descr="ROO_LO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876925"/>
            <a:ext cx="6138862" cy="85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083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prezident@sroroo.ru" TargetMode="External"/><Relationship Id="rId2" Type="http://schemas.openxmlformats.org/officeDocument/2006/relationships/hyperlink" Target="mailto:info@sroroo.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МЕТОДОЛОГИЧЕСКИ</a:t>
            </a:r>
            <a:r>
              <a:rPr lang="en-US" sz="2800" b="1" dirty="0" smtClean="0">
                <a:solidFill>
                  <a:srgbClr val="002060"/>
                </a:solidFill>
              </a:rPr>
              <a:t>E</a:t>
            </a:r>
            <a:r>
              <a:rPr lang="ru-RU" sz="2800" b="1" dirty="0" smtClean="0">
                <a:solidFill>
                  <a:srgbClr val="002060"/>
                </a:solidFill>
              </a:rPr>
              <a:t> РЕКОМЕНДАЦИ</a:t>
            </a:r>
            <a:r>
              <a:rPr lang="ru-RU" sz="2800" b="1" dirty="0">
                <a:solidFill>
                  <a:srgbClr val="002060"/>
                </a:solidFill>
              </a:rPr>
              <a:t>И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ПО </a:t>
            </a:r>
            <a:r>
              <a:rPr lang="ru-RU" sz="2800" b="1" dirty="0">
                <a:solidFill>
                  <a:srgbClr val="002060"/>
                </a:solidFill>
              </a:rPr>
              <a:t>ОЦЕНКЕ ЗЕМЛИ </a:t>
            </a:r>
            <a:r>
              <a:rPr lang="ru-RU" sz="2800" b="1" dirty="0" smtClean="0">
                <a:solidFill>
                  <a:srgbClr val="002060"/>
                </a:solidFill>
              </a:rPr>
              <a:t>ДЛЯ ОТРАЖЕНИЯ  В БАЛАНСЕ АКТИВОВ И ПАССИВОВ И СЧЕТАХ НАКОПЛЕНИЯ  СИСТЕМЫ НАЦИОНАЛЬНЫХ СЧЕТОВ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50825" y="5949950"/>
            <a:ext cx="8497888" cy="792163"/>
          </a:xfrm>
        </p:spPr>
        <p:txBody>
          <a:bodyPr/>
          <a:lstStyle/>
          <a:p>
            <a:pPr algn="r">
              <a:lnSpc>
                <a:spcPct val="80000"/>
              </a:lnSpc>
            </a:pPr>
            <a:endParaRPr lang="ru-RU" sz="2400" dirty="0">
              <a:solidFill>
                <a:srgbClr val="002060"/>
              </a:solidFill>
            </a:endParaRPr>
          </a:p>
          <a:p>
            <a:pPr algn="r">
              <a:lnSpc>
                <a:spcPct val="80000"/>
              </a:lnSpc>
            </a:pPr>
            <a:r>
              <a:rPr lang="ru-RU" sz="1800" i="1" dirty="0" smtClean="0">
                <a:solidFill>
                  <a:srgbClr val="002060"/>
                </a:solidFill>
              </a:rPr>
              <a:t>30</a:t>
            </a:r>
            <a:r>
              <a:rPr lang="en-US" sz="1800" i="1" dirty="0" smtClean="0">
                <a:solidFill>
                  <a:srgbClr val="002060"/>
                </a:solidFill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</a:rPr>
              <a:t>марта 2015г.             </a:t>
            </a:r>
            <a:br>
              <a:rPr lang="ru-RU" sz="1800" i="1" dirty="0" smtClean="0">
                <a:solidFill>
                  <a:srgbClr val="002060"/>
                </a:solidFill>
              </a:rPr>
            </a:br>
            <a:r>
              <a:rPr lang="ru-RU" sz="1800" i="1" dirty="0" smtClean="0">
                <a:solidFill>
                  <a:srgbClr val="002060"/>
                </a:solidFill>
              </a:rPr>
              <a:t>Светлана </a:t>
            </a:r>
            <a:r>
              <a:rPr lang="ru-RU" sz="1800" i="1" dirty="0" err="1" smtClean="0">
                <a:solidFill>
                  <a:srgbClr val="002060"/>
                </a:solidFill>
              </a:rPr>
              <a:t>Табакова</a:t>
            </a:r>
            <a:endParaRPr lang="ru-RU" sz="1800" i="1" dirty="0">
              <a:solidFill>
                <a:srgbClr val="002060"/>
              </a:solidFill>
            </a:endParaRPr>
          </a:p>
        </p:txBody>
      </p:sp>
      <p:pic>
        <p:nvPicPr>
          <p:cNvPr id="52227" name="Picture 3" descr="D:\REKLAMA CO-INVEST\Слайды\2015\ROO va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7451"/>
            <a:ext cx="4062413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607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Недостатки рентного подхода при оценке земли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484784"/>
            <a:ext cx="7924800" cy="4419600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</a:rPr>
              <a:t>При применении рентного подхода следует иметь виду, что сумма поступлений от земельного налога и арендной платы за землю представляет собой чистую земельную </a:t>
            </a:r>
            <a:r>
              <a:rPr lang="ru-RU" sz="1400" dirty="0" smtClean="0">
                <a:solidFill>
                  <a:schemeClr val="tx1"/>
                </a:solidFill>
              </a:rPr>
              <a:t>ренту, </a:t>
            </a:r>
            <a:r>
              <a:rPr lang="ru-RU" sz="1400" dirty="0">
                <a:solidFill>
                  <a:schemeClr val="tx1"/>
                </a:solidFill>
              </a:rPr>
              <a:t>получаемую государством в лице Российской Федерации, субъектов Российской Федерации и муниципалитетов. Однако данная величина не является оценкой всей </a:t>
            </a:r>
            <a:r>
              <a:rPr lang="ru-RU" sz="1400" dirty="0" smtClean="0">
                <a:solidFill>
                  <a:schemeClr val="tx1"/>
                </a:solidFill>
              </a:rPr>
              <a:t>ренты, </a:t>
            </a:r>
            <a:r>
              <a:rPr lang="ru-RU" sz="1400" dirty="0">
                <a:solidFill>
                  <a:schemeClr val="tx1"/>
                </a:solidFill>
              </a:rPr>
              <a:t>создаваемой земельными ресурсам. Она является только ее частью «улавливаемой</a:t>
            </a:r>
            <a:r>
              <a:rPr lang="ru-RU" sz="1400" dirty="0" smtClean="0">
                <a:solidFill>
                  <a:schemeClr val="tx1"/>
                </a:solidFill>
              </a:rPr>
              <a:t>» </a:t>
            </a:r>
            <a:r>
              <a:rPr lang="ru-RU" sz="1400" dirty="0">
                <a:solidFill>
                  <a:schemeClr val="tx1"/>
                </a:solidFill>
              </a:rPr>
              <a:t>государственными структурами и направляемой в доход общества от земельных участков, права на которые оформлены должным образом (то есть, для них выполняется один из критериев СНС-2008 отнесения земли к активам, согласно которому институциональные единицы, под управлением которых находятся природные ресурсы могут фактически извлекать выгоды из этих ресурсов — п. 1.46). Другая часть земельной ренты остается в распоряжении лиц, использующих данные земельные участки либо в коммерческих, либо </a:t>
            </a:r>
            <a:r>
              <a:rPr lang="ru-RU" sz="1400" dirty="0" smtClean="0">
                <a:solidFill>
                  <a:schemeClr val="tx1"/>
                </a:solidFill>
              </a:rPr>
              <a:t>в личных </a:t>
            </a:r>
            <a:r>
              <a:rPr lang="ru-RU" sz="1400" dirty="0">
                <a:solidFill>
                  <a:schemeClr val="tx1"/>
                </a:solidFill>
              </a:rPr>
              <a:t>целях.</a:t>
            </a:r>
            <a:r>
              <a:rPr lang="ru-RU" sz="1400" dirty="0" smtClean="0">
                <a:effectLst/>
              </a:rPr>
              <a:t> </a:t>
            </a:r>
          </a:p>
          <a:p>
            <a:endParaRPr lang="ru-RU" sz="1400" dirty="0" smtClean="0">
              <a:effectLst/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Основным </a:t>
            </a:r>
            <a:r>
              <a:rPr lang="ru-RU" sz="1400" dirty="0">
                <a:solidFill>
                  <a:schemeClr val="tx1"/>
                </a:solidFill>
              </a:rPr>
              <a:t>недостатком рентного подхода можно считать неполный охват земельных ресурсов, поскольку большое количество земельных участков до настоящего времени не учитывается в кадастре недвижимости, а также не облагается по разным причинам, в том числе и организационным, земельным налогом. Арендная плата за них также не взимается. Вторым </a:t>
            </a:r>
            <a:r>
              <a:rPr lang="ru-RU" sz="1400" dirty="0" smtClean="0">
                <a:solidFill>
                  <a:schemeClr val="tx1"/>
                </a:solidFill>
              </a:rPr>
              <a:t>недостатком </a:t>
            </a:r>
            <a:r>
              <a:rPr lang="ru-RU" sz="1400" dirty="0">
                <a:solidFill>
                  <a:schemeClr val="tx1"/>
                </a:solidFill>
              </a:rPr>
              <a:t>является большая субъективность в выборе и обосновании ставки дисконтирования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1400" b="1" dirty="0" smtClean="0"/>
              <a:t>Следовательно, требуется внесение корректировок.</a:t>
            </a:r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400" dirty="0">
              <a:solidFill>
                <a:schemeClr val="tx1"/>
              </a:solidFill>
            </a:endParaRP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86930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Информационная основа 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для проведения оценки земли для целей СНС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988840"/>
            <a:ext cx="7924800" cy="4030960"/>
          </a:xfrm>
        </p:spPr>
        <p:txBody>
          <a:bodyPr/>
          <a:lstStyle/>
          <a:p>
            <a:r>
              <a:rPr lang="ru-RU" sz="1800" b="1" dirty="0" smtClean="0"/>
              <a:t>показатели площади земельных участков по данным кадастра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показатели </a:t>
            </a:r>
            <a:r>
              <a:rPr lang="ru-RU" sz="1800" b="1" dirty="0"/>
              <a:t>стоимости, </a:t>
            </a:r>
            <a:r>
              <a:rPr lang="ru-RU" sz="1800" b="1" dirty="0" smtClean="0"/>
              <a:t>отражаемые </a:t>
            </a:r>
            <a:r>
              <a:rPr lang="ru-RU" sz="1800" b="1" dirty="0"/>
              <a:t>в кадастровом учете </a:t>
            </a:r>
            <a:endParaRPr lang="ru-RU" sz="1800" b="1" dirty="0" smtClean="0"/>
          </a:p>
          <a:p>
            <a:endParaRPr lang="ru-RU" sz="1800" b="1" dirty="0" smtClean="0"/>
          </a:p>
          <a:p>
            <a:r>
              <a:rPr lang="ru-RU" sz="1800" b="1" dirty="0" smtClean="0"/>
              <a:t>результаты </a:t>
            </a:r>
            <a:r>
              <a:rPr lang="ru-RU" sz="1800" b="1" dirty="0"/>
              <a:t>статистических наблюдений за </a:t>
            </a:r>
            <a:r>
              <a:rPr lang="ru-RU" sz="1800" b="1" dirty="0" smtClean="0"/>
              <a:t>изменением </a:t>
            </a:r>
            <a:r>
              <a:rPr lang="ru-RU" sz="1800" b="1" dirty="0"/>
              <a:t>цен на земельные участки различных категорий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733827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z="2800" dirty="0"/>
              <a:t>Учет </a:t>
            </a:r>
            <a:r>
              <a:rPr lang="ru-RU" sz="2800" dirty="0" smtClean="0"/>
              <a:t>пространственного и временного факторов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 smtClean="0">
                <a:solidFill>
                  <a:schemeClr val="tx1"/>
                </a:solidFill>
              </a:rPr>
              <a:t>Согласно </a:t>
            </a:r>
            <a:r>
              <a:rPr lang="ru-RU" sz="1400" dirty="0">
                <a:solidFill>
                  <a:schemeClr val="tx1"/>
                </a:solidFill>
              </a:rPr>
              <a:t>п. 12.21 СНС-2008 не вся земля, включенная в географическую территорию страны, обязательно находится в рамках определения границ активов в СНС. </a:t>
            </a:r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Для целей учета в СНС рекомендуется исключить площади, относящиеся к землям резерва, а также к землям </a:t>
            </a:r>
            <a:r>
              <a:rPr lang="ru-RU" sz="1400" dirty="0" smtClean="0">
                <a:solidFill>
                  <a:schemeClr val="tx1"/>
                </a:solidFill>
              </a:rPr>
              <a:t>обороны.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Особенностью проведения кадастровой оценки земель является ее периодичность, частота которой составляет в среднем 3–5 лет. В последние годы (2010–2014) средний период актуализации результатов кадастровой оценки составляет 3 года.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Предоставленное регионам право </a:t>
            </a:r>
            <a:r>
              <a:rPr lang="ru-RU" sz="1400" dirty="0">
                <a:solidFill>
                  <a:schemeClr val="tx1"/>
                </a:solidFill>
              </a:rPr>
              <a:t>самостоятельно определять частоту выполнения кадастровых работ по </a:t>
            </a:r>
            <a:r>
              <a:rPr lang="ru-RU" sz="1400" dirty="0" smtClean="0">
                <a:solidFill>
                  <a:schemeClr val="tx1"/>
                </a:solidFill>
              </a:rPr>
              <a:t>оценке приводит к тому что в </a:t>
            </a:r>
            <a:r>
              <a:rPr lang="ru-RU" sz="1400" dirty="0">
                <a:solidFill>
                  <a:schemeClr val="tx1"/>
                </a:solidFill>
              </a:rPr>
              <a:t>разных муниципальных образованиях работы проводятся в разные периоды. </a:t>
            </a:r>
            <a:r>
              <a:rPr lang="ru-RU" sz="1400" dirty="0" smtClean="0">
                <a:solidFill>
                  <a:schemeClr val="tx1"/>
                </a:solidFill>
              </a:rPr>
              <a:t>При </a:t>
            </a:r>
            <a:r>
              <a:rPr lang="ru-RU" sz="1400" dirty="0">
                <a:solidFill>
                  <a:schemeClr val="tx1"/>
                </a:solidFill>
              </a:rPr>
              <a:t>этом обновление результатов проводится не по всем категориям земель единовременно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  <a:p>
            <a:r>
              <a:rPr lang="ru-RU" sz="1400" dirty="0">
                <a:solidFill>
                  <a:schemeClr val="tx1"/>
                </a:solidFill>
              </a:rPr>
              <a:t>Это обстоятельство обуславливает необходимость организации постоянно действующего мониторинга цен на земли различных категорий в региональном разрезе.</a:t>
            </a:r>
          </a:p>
          <a:p>
            <a:pPr marL="0" indent="0">
              <a:buNone/>
            </a:pPr>
            <a:endParaRPr lang="ru-RU" sz="1400" dirty="0" smtClean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75202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Принципиальная схема методологии расчета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2"/>
            <a:ext cx="5042520" cy="2592288"/>
          </a:xfr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Исходные данные </a:t>
            </a:r>
            <a:r>
              <a:rPr lang="ru-RU" sz="2000" b="1" dirty="0" err="1" smtClean="0"/>
              <a:t>Росреестра</a:t>
            </a:r>
            <a:endParaRPr lang="ru-RU" sz="2000" b="1" dirty="0"/>
          </a:p>
          <a:p>
            <a:endParaRPr lang="ru-RU" sz="2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971600" y="1916832"/>
            <a:ext cx="4176464" cy="8640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Площадь земель по категориям, видам разрешенного использования и регионам</a:t>
            </a:r>
            <a:endParaRPr lang="ru-RU" sz="16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991052" y="2852936"/>
            <a:ext cx="4157012" cy="115212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Стоимость по данным кадастрового учета на дату начала </a:t>
            </a:r>
            <a:r>
              <a:rPr lang="ru-RU" sz="1600" dirty="0"/>
              <a:t>в</a:t>
            </a:r>
            <a:r>
              <a:rPr lang="ru-RU" sz="1600" dirty="0" smtClean="0"/>
              <a:t>ыполнения работ с указанием даты последнего определения кадастровой стоимости</a:t>
            </a:r>
            <a:endParaRPr lang="ru-RU" sz="16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2123728" y="4365104"/>
            <a:ext cx="5042520" cy="1656184"/>
          </a:xfrm>
          <a:prstGeom prst="rect">
            <a:avLst/>
          </a:prstGeom>
          <a:solidFill>
            <a:srgbClr val="92D050"/>
          </a:solidFill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/>
              <a:t>Расчетные показатели</a:t>
            </a:r>
            <a:endParaRPr lang="ru-RU" sz="2000" b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2843808" y="4743500"/>
            <a:ext cx="5184576" cy="6297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Индексы изменения стоимости по категориям, видам разрешенного использования и регионам</a:t>
            </a:r>
            <a:endParaRPr lang="ru-RU" sz="1600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 bwMode="auto">
          <a:xfrm>
            <a:off x="2863260" y="5445224"/>
            <a:ext cx="5165124" cy="64807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/>
              <a:t>Текущая стоимость для целей построения баланса активов и пассивов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9849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z="2400" dirty="0"/>
              <a:t>Организация системы мониторинга и расчетов</a:t>
            </a:r>
            <a:br>
              <a:rPr lang="ru-RU" sz="2400" dirty="0"/>
            </a:br>
            <a:r>
              <a:rPr lang="ru-RU" sz="2400" dirty="0"/>
              <a:t>индексов цен </a:t>
            </a:r>
            <a:r>
              <a:rPr lang="ru-RU" sz="2400" dirty="0" smtClean="0"/>
              <a:t>по землям </a:t>
            </a:r>
            <a:r>
              <a:rPr lang="ru-RU" sz="2400" dirty="0"/>
              <a:t>различных </a:t>
            </a:r>
            <a:r>
              <a:rPr lang="ru-RU" sz="2400" dirty="0" smtClean="0"/>
              <a:t>категорий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986248"/>
              </p:ext>
            </p:extLst>
          </p:nvPr>
        </p:nvGraphicFramePr>
        <p:xfrm>
          <a:off x="179512" y="1772816"/>
          <a:ext cx="8784974" cy="4039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294"/>
                <a:gridCol w="1340939"/>
                <a:gridCol w="1072751"/>
                <a:gridCol w="1072751"/>
                <a:gridCol w="1005704"/>
                <a:gridCol w="1244273"/>
                <a:gridCol w="1303511"/>
                <a:gridCol w="1072751"/>
              </a:tblGrid>
              <a:tr h="718627">
                <a:tc>
                  <a:txBody>
                    <a:bodyPr/>
                    <a:lstStyle/>
                    <a:p>
                      <a:pPr marL="3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Код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индекса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Земли населенных пунктов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Земли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сельско-хозяйственного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назначения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Земли 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промышлен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900" b="1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ности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Земли особо охраняемых территорий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Земли водного фонда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Земли лесного фонда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Новые коды ВРИ,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введенные 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/>
                      </a:r>
                      <a:br>
                        <a:rPr lang="en-US" sz="1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</a:b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с 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24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.1</a:t>
                      </a:r>
                      <a:r>
                        <a:rPr lang="en-US" sz="1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ru-RU" sz="10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.2014г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95989"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ru-RU" sz="10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ВРИ-1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МЖЗ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2.5,2.6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989"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ru-RU" sz="10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ВРИ-2, 3,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ИЖС, гаражи, 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СНТ и ДНТ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ВРИ-5 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СНТ и ДНТ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2.1-2.3, 2.7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989"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ru-RU" sz="10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ВРИ-5, 6,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торговля,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гостиницы, офисы 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4.1-4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.7,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 4.9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989"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ru-RU" sz="10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ВРИ-8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рекреации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ВРИ-1,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природоохранные и рекреационные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ВРИ-6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рекреации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5.2-5.5, 9.1-9.3</a:t>
                      </a: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1979"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ru-RU" sz="10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ВРИ-9, 10, 11,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промышленность и инфраструктура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ВРИ-1, 2, 3,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4, 5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отраслевое использование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водоохранные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зоны промышленных объектов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3.1, 6.1-6.10, 7.1-7.5, 12.2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989"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ru-RU" sz="10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ВРИ-12,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с\х и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водные объекты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ВРИ-1, 2, 3,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 </a:t>
                      </a:r>
                      <a:r>
                        <a:rPr lang="ru-RU" sz="900" b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доходопринося-щие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земли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ВРИ-1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2, 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прочие водные объекты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1.1-1.8, 11.0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989"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ru-RU" sz="10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ВРИ-16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дороги и улицы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ВРИ-6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прочие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12.0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5989"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ru-RU" sz="10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ВРИ-17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социальные объекты, культура, религия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3.2-3.10, 4.8, 5.1, 12.1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2006"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ru-RU" sz="1000" b="1" baseline="-25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10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ВРИ-14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скверы, парки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</a:t>
                      </a:r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лесной</a:t>
                      </a:r>
                      <a:r>
                        <a:rPr lang="ru-RU" sz="9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фонд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ВРИ-1, 2, 3, 4,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 </a:t>
                      </a:r>
                      <a:r>
                        <a:rPr lang="ru-RU" sz="9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 виды земель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600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</a:rPr>
                        <a:t>10.0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8642" marR="5864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9120" y="1503660"/>
            <a:ext cx="777882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Группировка категорий земель и видов разрешенного использования для целей индексации</a:t>
            </a:r>
            <a:endParaRPr kumimoji="0" lang="ru-RU" sz="1800" b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17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z="2800" dirty="0"/>
              <a:t>Расчет индексов цен на земельные </a:t>
            </a:r>
            <a:r>
              <a:rPr lang="ru-RU" sz="2800" dirty="0" smtClean="0"/>
              <a:t>участки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ru-RU" sz="2000" b="1" u="sng" dirty="0" smtClean="0">
                <a:solidFill>
                  <a:schemeClr val="tx1"/>
                </a:solidFill>
              </a:rPr>
              <a:t>Индекс М</a:t>
            </a:r>
            <a:r>
              <a:rPr lang="ru-RU" sz="2000" b="1" u="sng" baseline="-25000" dirty="0" smtClean="0">
                <a:solidFill>
                  <a:schemeClr val="tx1"/>
                </a:solidFill>
              </a:rPr>
              <a:t>З</a:t>
            </a:r>
            <a:r>
              <a:rPr lang="ru-RU" sz="2000" b="1" u="sng" dirty="0" smtClean="0">
                <a:solidFill>
                  <a:schemeClr val="tx1"/>
                </a:solidFill>
              </a:rPr>
              <a:t>1</a:t>
            </a:r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/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где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en-US" sz="1200" i="1" dirty="0">
                <a:solidFill>
                  <a:schemeClr val="tx1"/>
                </a:solidFill>
              </a:rPr>
              <a:t>I</a:t>
            </a:r>
            <a:r>
              <a:rPr lang="ru-RU" sz="1200" baseline="-25000" dirty="0" err="1">
                <a:solidFill>
                  <a:schemeClr val="tx1"/>
                </a:solidFill>
              </a:rPr>
              <a:t>кв</a:t>
            </a:r>
            <a:r>
              <a:rPr lang="ru-RU" sz="1200" dirty="0">
                <a:solidFill>
                  <a:schemeClr val="tx1"/>
                </a:solidFill>
              </a:rPr>
              <a:t> — индекс средних рыночных цен на квартиры различных типов; 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I</a:t>
            </a:r>
            <a:r>
              <a:rPr lang="ru-RU" sz="1200" baseline="-25000" dirty="0">
                <a:solidFill>
                  <a:schemeClr val="tx1"/>
                </a:solidFill>
              </a:rPr>
              <a:t>МЗ1 — </a:t>
            </a:r>
            <a:r>
              <a:rPr lang="ru-RU" sz="1200" dirty="0">
                <a:solidFill>
                  <a:schemeClr val="tx1"/>
                </a:solidFill>
              </a:rPr>
              <a:t>индекс цен на земельные участки в регионе;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I</a:t>
            </a:r>
            <a:r>
              <a:rPr lang="ru-RU" sz="1200" baseline="-25000" dirty="0">
                <a:solidFill>
                  <a:schemeClr val="tx1"/>
                </a:solidFill>
              </a:rPr>
              <a:t>СМР — </a:t>
            </a:r>
            <a:r>
              <a:rPr lang="ru-RU" sz="1200" dirty="0">
                <a:solidFill>
                  <a:schemeClr val="tx1"/>
                </a:solidFill>
              </a:rPr>
              <a:t>индекс изменения цен на строительно-монтажные работы в регионе;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d</a:t>
            </a:r>
            <a:r>
              <a:rPr lang="ru-RU" sz="1200" baseline="-25000" dirty="0">
                <a:solidFill>
                  <a:schemeClr val="tx1"/>
                </a:solidFill>
              </a:rPr>
              <a:t>1</a:t>
            </a:r>
            <a:r>
              <a:rPr lang="ru-RU" sz="1200" dirty="0">
                <a:solidFill>
                  <a:schemeClr val="tx1"/>
                </a:solidFill>
              </a:rPr>
              <a:t> — доля стоимости зданий, сооружений в стоимости единого объекта недвижимости (многоэтажный, многоквартирный жилой дом);</a:t>
            </a:r>
          </a:p>
          <a:p>
            <a:r>
              <a:rPr lang="en-US" sz="1200" i="1" dirty="0">
                <a:solidFill>
                  <a:schemeClr val="tx1"/>
                </a:solidFill>
              </a:rPr>
              <a:t>d</a:t>
            </a:r>
            <a:r>
              <a:rPr lang="ru-RU" sz="1200" baseline="-25000" dirty="0">
                <a:solidFill>
                  <a:schemeClr val="tx1"/>
                </a:solidFill>
              </a:rPr>
              <a:t>2</a:t>
            </a:r>
            <a:r>
              <a:rPr lang="ru-RU" sz="1200" dirty="0">
                <a:solidFill>
                  <a:schemeClr val="tx1"/>
                </a:solidFill>
              </a:rPr>
              <a:t> — доля стоимости земельного участка в общей стоимости</a:t>
            </a:r>
          </a:p>
          <a:p>
            <a:r>
              <a:rPr lang="ru-RU" sz="1200" dirty="0">
                <a:solidFill>
                  <a:schemeClr val="tx1"/>
                </a:solidFill>
              </a:rPr>
              <a:t>Для целей настоящих расчетов — выделение доли стоимости земельного участка в составе единого объекта недвижимости — производится путем выбора в качестве объекта представителя типового многоэтажного многоквартирного дома, наиболее характерного по виду использования материалов в несущих и ограждающих конструкциях зданий, этажности и местоположению для выбранного муниципального района, с соответствующим типовым размером земельного участка.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Выбор типового объекта представителя осуществляется с использованием метода экспертных оценок.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Доля стоимости в составе единого объекта недвижимости, относящаяся к зданию и земельному участку определяется с использованием метода распределения</a:t>
            </a:r>
            <a:r>
              <a:rPr lang="ru-RU" sz="1400" dirty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216217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670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z="2800" dirty="0"/>
              <a:t>Расчет индексов цен на земельные </a:t>
            </a:r>
            <a:r>
              <a:rPr lang="ru-RU" sz="2800" dirty="0" smtClean="0"/>
              <a:t>участки</a:t>
            </a:r>
            <a:endParaRPr lang="ru-R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fontAlgn="ctr">
                  <a:buNone/>
                </a:pPr>
                <a:r>
                  <a:rPr lang="ru-RU" sz="2000" b="1" u="sng" dirty="0" smtClean="0">
                    <a:solidFill>
                      <a:schemeClr val="tx1"/>
                    </a:solidFill>
                  </a:rPr>
                  <a:t>Индексы М</a:t>
                </a:r>
                <a:r>
                  <a:rPr lang="ru-RU" sz="2000" b="1" u="sng" baseline="-25000" dirty="0" smtClean="0">
                    <a:solidFill>
                      <a:schemeClr val="tx1"/>
                    </a:solidFill>
                  </a:rPr>
                  <a:t>З</a:t>
                </a:r>
                <a:r>
                  <a:rPr lang="ru-RU" sz="2000" b="1" u="sng" dirty="0" smtClean="0">
                    <a:solidFill>
                      <a:schemeClr val="tx1"/>
                    </a:solidFill>
                  </a:rPr>
                  <a:t>2, М</a:t>
                </a:r>
                <a:r>
                  <a:rPr lang="ru-RU" sz="2000" b="1" u="sng" baseline="-25000" dirty="0" smtClean="0">
                    <a:solidFill>
                      <a:schemeClr val="tx1"/>
                    </a:solidFill>
                  </a:rPr>
                  <a:t>З</a:t>
                </a:r>
                <a:r>
                  <a:rPr lang="ru-RU" sz="2000" b="1" u="sng" dirty="0" smtClean="0"/>
                  <a:t>3, </a:t>
                </a:r>
                <a:r>
                  <a:rPr lang="ru-RU" sz="2000" b="1" u="sng" dirty="0" smtClean="0">
                    <a:solidFill>
                      <a:schemeClr val="tx1"/>
                    </a:solidFill>
                  </a:rPr>
                  <a:t>М</a:t>
                </a:r>
                <a:r>
                  <a:rPr lang="ru-RU" sz="2000" b="1" u="sng" baseline="-25000" dirty="0" smtClean="0">
                    <a:solidFill>
                      <a:schemeClr val="tx1"/>
                    </a:solidFill>
                  </a:rPr>
                  <a:t>З</a:t>
                </a:r>
                <a:r>
                  <a:rPr lang="ru-RU" sz="2000" b="1" u="sng" dirty="0" smtClean="0"/>
                  <a:t>4, </a:t>
                </a:r>
                <a:r>
                  <a:rPr lang="ru-RU" sz="2000" b="1" u="sng" dirty="0" smtClean="0">
                    <a:solidFill>
                      <a:schemeClr val="tx1"/>
                    </a:solidFill>
                  </a:rPr>
                  <a:t>М</a:t>
                </a:r>
                <a:r>
                  <a:rPr lang="ru-RU" sz="2000" b="1" u="sng" baseline="-25000" dirty="0" smtClean="0">
                    <a:solidFill>
                      <a:schemeClr val="tx1"/>
                    </a:solidFill>
                  </a:rPr>
                  <a:t>З</a:t>
                </a:r>
                <a:r>
                  <a:rPr lang="ru-RU" sz="2000" b="1" u="sng" dirty="0" smtClean="0"/>
                  <a:t>5</a:t>
                </a:r>
              </a:p>
              <a:p>
                <a:pPr marL="0" indent="0" fontAlgn="ctr">
                  <a:buNone/>
                </a:pPr>
                <a:r>
                  <a:rPr lang="ru-RU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Расчет индекса цен на земельные участки </a:t>
                </a:r>
                <a:r>
                  <a:rPr lang="ru-RU" sz="16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осуществляется </a:t>
                </a:r>
                <a:r>
                  <a:rPr lang="ru-RU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по формуле индекса цен </a:t>
                </a:r>
                <a:r>
                  <a:rPr lang="ru-RU" sz="1600" dirty="0" err="1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Ласпейреса</a:t>
                </a:r>
                <a:r>
                  <a:rPr lang="ru-RU" sz="16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. Данный способ основывается на использовании весов базисного периода. </a:t>
                </a:r>
              </a:p>
              <a:p>
                <a:pPr marL="0" indent="0" fontAlgn="ctr">
                  <a:buNone/>
                </a:pPr>
                <a:endParaRPr lang="ru-RU" sz="2000" b="1" u="sng" dirty="0" smtClean="0">
                  <a:solidFill>
                    <a:schemeClr val="tx1"/>
                  </a:solidFill>
                </a:endParaRPr>
              </a:p>
              <a:p>
                <a:endParaRPr lang="ru-RU" sz="1400" dirty="0" smtClean="0">
                  <a:solidFill>
                    <a:schemeClr val="tx1"/>
                  </a:solidFill>
                </a:endParaRPr>
              </a:p>
              <a:p>
                <a:endParaRPr lang="ru-RU" sz="1400" dirty="0"/>
              </a:p>
              <a:p>
                <a:endParaRPr lang="ru-RU" sz="1400" dirty="0" smtClean="0">
                  <a:solidFill>
                    <a:schemeClr val="tx1"/>
                  </a:solidFill>
                </a:endParaRPr>
              </a:p>
              <a:p>
                <a:r>
                  <a:rPr lang="ru-RU" sz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где</a:t>
                </a:r>
              </a:p>
              <a:p>
                <a:r>
                  <a:rPr lang="en-US" sz="1200" i="1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I</a:t>
                </a:r>
                <a:r>
                  <a:rPr lang="ru-RU" sz="1200" baseline="-250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р</a:t>
                </a:r>
                <a:r>
                  <a:rPr lang="ru-RU" sz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 — индекс цен за период;</a:t>
                </a:r>
              </a:p>
              <a:p>
                <a:r>
                  <a:rPr lang="ru-RU" sz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Базисный период – период выполнения работ по определению кадастровой стоимости.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  <m:sub>
                            <m: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e>
                          <m:sup/>
                        </m:sSup>
                      </m:e>
                    </m:nary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1200">
                                <a:solidFill>
                                  <a:schemeClr val="tx1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p</m:t>
                            </m:r>
                          </m:e>
                          <m:sub>
                            <m:r>
                              <a:rPr lang="ru-RU" sz="1200">
                                <a:solidFill>
                                  <a:schemeClr val="tx1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1</m:t>
                            </m:r>
                          </m:sub>
                        </m:sSub>
                        <m:sSup>
                          <m:sSup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a:rPr lang="ru-RU" sz="1200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e>
                          <m:sup/>
                        </m:sSup>
                      </m:e>
                    </m:nary>
                  </m:oMath>
                </a14:m>
                <a:r>
                  <a:rPr lang="ru-RU" sz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— стоимость земельных участков в структуре базисного периода в ценах отчетного периода;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subHide m:val="on"/>
                        <m:supHide m:val="on"/>
                        <m:ctrlPr>
                          <a:rPr lang="ru-RU" sz="1200" i="1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𝑝</m:t>
                            </m:r>
                          </m:e>
                          <m:sub>
                            <m: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  <m:t>0</m:t>
                            </m:r>
                          </m:sub>
                        </m:sSub>
                        <m:sSup>
                          <m:sSupPr>
                            <m:ctrlPr>
                              <a:rPr lang="ru-RU" sz="1200" i="1">
                                <a:solidFill>
                                  <a:schemeClr val="tx1"/>
                                </a:solidFill>
                                <a:latin typeface="Cambria Math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ru-RU" sz="12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sub>
                            </m:sSub>
                          </m:e>
                          <m:sup/>
                        </m:sSup>
                      </m:e>
                    </m:nary>
                  </m:oMath>
                </a14:m>
                <a:r>
                  <a:rPr lang="ru-RU" sz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— стоимость земельных участков в структуре базисного периода в ценах базисного периода.</a:t>
                </a:r>
              </a:p>
              <a:p>
                <a:r>
                  <a:rPr lang="ru-RU" sz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rPr>
                  <a:t>Использование данного типа индекса позволяет организовать его расчет по требуемым видам разрешенного использования земель с учетом сложившейся структуры площадей, сгруппированных по диапазонам.</a:t>
                </a:r>
              </a:p>
              <a:p>
                <a:pPr marL="0" indent="0">
                  <a:buNone/>
                </a:pPr>
                <a:endParaRPr lang="ru-RU" sz="1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769" t="-828" r="-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171825"/>
            <a:ext cx="6248400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3213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z="2800" dirty="0"/>
              <a:t>Расчет индексов цен на земельные </a:t>
            </a:r>
            <a:r>
              <a:rPr lang="ru-RU" sz="2800" dirty="0" smtClean="0"/>
              <a:t>участки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ru-RU" sz="2000" b="1" u="sng" dirty="0" smtClean="0">
                <a:solidFill>
                  <a:schemeClr val="tx1"/>
                </a:solidFill>
              </a:rPr>
              <a:t>Индексы М</a:t>
            </a:r>
            <a:r>
              <a:rPr lang="ru-RU" sz="2000" b="1" u="sng" baseline="-25000" dirty="0" smtClean="0">
                <a:solidFill>
                  <a:schemeClr val="tx1"/>
                </a:solidFill>
              </a:rPr>
              <a:t>З</a:t>
            </a:r>
            <a:r>
              <a:rPr lang="ru-RU" sz="2000" b="1" u="sng" dirty="0" smtClean="0">
                <a:solidFill>
                  <a:schemeClr val="tx1"/>
                </a:solidFill>
              </a:rPr>
              <a:t>2, М</a:t>
            </a:r>
            <a:r>
              <a:rPr lang="ru-RU" sz="2000" b="1" u="sng" baseline="-25000" dirty="0" smtClean="0">
                <a:solidFill>
                  <a:schemeClr val="tx1"/>
                </a:solidFill>
              </a:rPr>
              <a:t>З</a:t>
            </a:r>
            <a:r>
              <a:rPr lang="ru-RU" sz="2000" b="1" u="sng" dirty="0" smtClean="0"/>
              <a:t>3, </a:t>
            </a:r>
            <a:r>
              <a:rPr lang="ru-RU" sz="2000" b="1" u="sng" dirty="0" smtClean="0">
                <a:solidFill>
                  <a:schemeClr val="tx1"/>
                </a:solidFill>
              </a:rPr>
              <a:t>М</a:t>
            </a:r>
            <a:r>
              <a:rPr lang="ru-RU" sz="2000" b="1" u="sng" baseline="-25000" dirty="0" smtClean="0">
                <a:solidFill>
                  <a:schemeClr val="tx1"/>
                </a:solidFill>
              </a:rPr>
              <a:t>З</a:t>
            </a:r>
            <a:r>
              <a:rPr lang="ru-RU" sz="2000" b="1" u="sng" dirty="0" smtClean="0"/>
              <a:t>4, </a:t>
            </a:r>
            <a:r>
              <a:rPr lang="ru-RU" sz="2000" b="1" u="sng" dirty="0" smtClean="0">
                <a:solidFill>
                  <a:schemeClr val="tx1"/>
                </a:solidFill>
              </a:rPr>
              <a:t>М</a:t>
            </a:r>
            <a:r>
              <a:rPr lang="ru-RU" sz="2000" b="1" u="sng" baseline="-25000" dirty="0" smtClean="0">
                <a:solidFill>
                  <a:schemeClr val="tx1"/>
                </a:solidFill>
              </a:rPr>
              <a:t>З</a:t>
            </a:r>
            <a:r>
              <a:rPr lang="ru-RU" sz="2000" b="1" u="sng" dirty="0" smtClean="0"/>
              <a:t>5 (продолжение) </a:t>
            </a:r>
          </a:p>
          <a:p>
            <a:pPr marL="0" indent="0" fontAlgn="ctr">
              <a:buNone/>
            </a:pPr>
            <a:endParaRPr lang="ru-RU" sz="2000" b="1" u="sng" dirty="0" smtClean="0"/>
          </a:p>
          <a:p>
            <a:pPr marL="0" indent="0" fontAlgn="ctr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Для земель всех видов разрешенного использования, для которых возможно применить </a:t>
            </a:r>
            <a:r>
              <a:rPr lang="ru-RU" sz="1400" b="1" dirty="0" smtClean="0">
                <a:solidFill>
                  <a:schemeClr val="tx1"/>
                </a:solidFill>
              </a:rPr>
              <a:t>метод прямого наблюдения, </a:t>
            </a:r>
            <a:r>
              <a:rPr lang="ru-RU" sz="1400" dirty="0" smtClean="0">
                <a:solidFill>
                  <a:schemeClr val="tx1"/>
                </a:solidFill>
              </a:rPr>
              <a:t>такая группировка позволяет определять структуру весов для определения средневзвешенного значения цены базисной и текущей по виду разрешенного использования.</a:t>
            </a:r>
          </a:p>
          <a:p>
            <a:pPr marL="0" indent="0" fontAlgn="ctr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Для каждого интервала определяется средневзвешенное значение цены базисного периода и текущего периода по результатам мониторинга.</a:t>
            </a:r>
          </a:p>
          <a:p>
            <a:pPr marL="0" indent="0" fontAlgn="ctr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В случае, если внутри какого либо диапазона в наблюдаемом периоде зарегистрированные цены отсутствуют, то предлагается сохранить цену базисного периода. По результатам взвешивания цены по размеру площадей, соответствующих каждому диапазону, определяется среднее значение цены по виду разрешенного использования.</a:t>
            </a:r>
          </a:p>
          <a:p>
            <a:pPr marL="0" indent="0" fontAlgn="ctr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На основании исходных данных определяется структура площадей по виду разрешенного использования для целей наблюдения.</a:t>
            </a:r>
          </a:p>
          <a:p>
            <a:pPr marL="0" indent="0" fontAlgn="ctr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Для всех остальных земель, на которых расположены объекты </a:t>
            </a:r>
            <a:r>
              <a:rPr lang="ru-RU" sz="1400" dirty="0" err="1" smtClean="0">
                <a:solidFill>
                  <a:schemeClr val="tx1"/>
                </a:solidFill>
              </a:rPr>
              <a:t>доходоприносящей</a:t>
            </a:r>
            <a:r>
              <a:rPr lang="ru-RU" sz="1400" dirty="0" smtClean="0">
                <a:solidFill>
                  <a:schemeClr val="tx1"/>
                </a:solidFill>
              </a:rPr>
              <a:t> недвижимости определение </a:t>
            </a:r>
            <a:r>
              <a:rPr lang="ru-RU" sz="1400" dirty="0">
                <a:solidFill>
                  <a:schemeClr val="tx1"/>
                </a:solidFill>
              </a:rPr>
              <a:t>цены земельного участка осуществляется </a:t>
            </a:r>
            <a:r>
              <a:rPr lang="ru-RU" sz="1400" b="1" dirty="0">
                <a:solidFill>
                  <a:schemeClr val="tx1"/>
                </a:solidFill>
              </a:rPr>
              <a:t>методом выделения</a:t>
            </a:r>
            <a:endParaRPr lang="ru-RU" sz="1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73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z="2800" dirty="0"/>
              <a:t>Расчет индексов цен на земельные </a:t>
            </a:r>
            <a:r>
              <a:rPr lang="ru-RU" sz="2800" dirty="0" smtClean="0"/>
              <a:t>участки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ctr">
              <a:buNone/>
            </a:pPr>
            <a:r>
              <a:rPr lang="ru-RU" sz="2000" b="1" u="sng" dirty="0" smtClean="0">
                <a:solidFill>
                  <a:schemeClr val="tx1"/>
                </a:solidFill>
              </a:rPr>
              <a:t>Индексы М</a:t>
            </a:r>
            <a:r>
              <a:rPr lang="ru-RU" sz="2000" b="1" u="sng" baseline="-25000" dirty="0" smtClean="0">
                <a:solidFill>
                  <a:schemeClr val="tx1"/>
                </a:solidFill>
              </a:rPr>
              <a:t>З</a:t>
            </a:r>
            <a:r>
              <a:rPr lang="ru-RU" sz="2000" b="1" u="sng" dirty="0"/>
              <a:t>7</a:t>
            </a:r>
            <a:r>
              <a:rPr lang="ru-RU" sz="2000" b="1" u="sng" dirty="0" smtClean="0">
                <a:solidFill>
                  <a:schemeClr val="tx1"/>
                </a:solidFill>
              </a:rPr>
              <a:t>, М</a:t>
            </a:r>
            <a:r>
              <a:rPr lang="ru-RU" sz="2000" b="1" u="sng" baseline="-25000" dirty="0" smtClean="0">
                <a:solidFill>
                  <a:schemeClr val="tx1"/>
                </a:solidFill>
              </a:rPr>
              <a:t>З</a:t>
            </a:r>
            <a:r>
              <a:rPr lang="ru-RU" sz="2000" b="1" u="sng" dirty="0"/>
              <a:t>8</a:t>
            </a:r>
            <a:r>
              <a:rPr lang="ru-RU" sz="2000" b="1" u="sng" dirty="0" smtClean="0"/>
              <a:t>, </a:t>
            </a:r>
            <a:r>
              <a:rPr lang="ru-RU" sz="2000" b="1" u="sng" dirty="0" smtClean="0">
                <a:solidFill>
                  <a:schemeClr val="tx1"/>
                </a:solidFill>
              </a:rPr>
              <a:t>М</a:t>
            </a:r>
            <a:r>
              <a:rPr lang="ru-RU" sz="2000" b="1" u="sng" baseline="-25000" dirty="0" smtClean="0">
                <a:solidFill>
                  <a:schemeClr val="tx1"/>
                </a:solidFill>
              </a:rPr>
              <a:t>З</a:t>
            </a:r>
            <a:r>
              <a:rPr lang="ru-RU" sz="2000" b="1" u="sng" dirty="0" smtClean="0"/>
              <a:t>9</a:t>
            </a:r>
          </a:p>
          <a:p>
            <a:pPr marL="0" indent="0" fontAlgn="ctr">
              <a:buNone/>
            </a:pPr>
            <a:r>
              <a:rPr lang="ru-RU" sz="2000" b="1" u="sng" dirty="0" smtClean="0"/>
              <a:t> </a:t>
            </a:r>
          </a:p>
          <a:p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Отсутствие рыночного оборота таких участков не позволяет организовать надежную систему наблюдений за динамикой цен на них</a:t>
            </a:r>
            <a:r>
              <a:rPr lang="ru-RU" sz="1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Предлагается в период между турами кадастровых оценок использовать индекс, представляющий собой среднее геометрическое индекса изменения стоимости между турами кадастровой оценки.</a:t>
            </a:r>
          </a:p>
          <a:p>
            <a:endParaRPr lang="ru-RU" sz="1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480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Расчет индекса по земельным участкам </a:t>
            </a:r>
            <a:br>
              <a:rPr lang="ru-RU" sz="2400" dirty="0" smtClean="0"/>
            </a:br>
            <a:r>
              <a:rPr lang="ru-RU" sz="2400" dirty="0" smtClean="0"/>
              <a:t>под многоэтажную жилую застройку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691221"/>
              </p:ext>
            </p:extLst>
          </p:nvPr>
        </p:nvGraphicFramePr>
        <p:xfrm>
          <a:off x="539552" y="1844820"/>
          <a:ext cx="8064896" cy="3896368"/>
        </p:xfrm>
        <a:graphic>
          <a:graphicData uri="http://schemas.openxmlformats.org/drawingml/2006/table">
            <a:tbl>
              <a:tblPr/>
              <a:tblGrid>
                <a:gridCol w="1154378"/>
                <a:gridCol w="1154378"/>
                <a:gridCol w="1667435"/>
                <a:gridCol w="1646058"/>
                <a:gridCol w="1154378"/>
                <a:gridCol w="1288269"/>
              </a:tblGrid>
              <a:tr h="136518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Verdana"/>
                        </a:rPr>
                        <a:t>Учетный период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Verdana"/>
                        </a:rPr>
                        <a:t>Индекс средних рыночных цен на квартиры различных типов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Verdana"/>
                        </a:rPr>
                        <a:t>Индекс изменения цен на строительно-монтажные работы в регионе за текущий период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Verdana"/>
                        </a:rPr>
                        <a:t>Доля стоимости зданий, сооружений в стоимости единого объекта недвижимости (многоэтажный, многоквартирный жилой дом)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Verdana"/>
                        </a:rPr>
                        <a:t>Доля стоимости земельного участка в общей стоимости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effectLst/>
                          <a:latin typeface="Verdana"/>
                        </a:rPr>
                        <a:t>Индекс цен на земельные участки в регионе за текущий период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16398"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2013_кв1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1,018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1,010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0,500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0,500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1,025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398"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2013_кв2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1,008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0,990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0,493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0,508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1,025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398"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2013_кв3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1,008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0,491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0,509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1,016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398"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2013_кв4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1,008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0,491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0,509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1,016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398"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2014_кв1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1,009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1,001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0,488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0,512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1,017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398"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2014_кв2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1,009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0,488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0,513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1,018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398"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2014_кв3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1,009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0,488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0,512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1,018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398"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2014_кв4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1,008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>
                          <a:effectLst/>
                          <a:latin typeface="+mn-lt"/>
                        </a:rPr>
                        <a:t>0,999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0,493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0,508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spcBef>
                          <a:spcPts val="100"/>
                        </a:spcBef>
                      </a:pPr>
                      <a:r>
                        <a:rPr lang="ru-RU" sz="1050" b="1" i="0" u="none" strike="noStrike" dirty="0">
                          <a:effectLst/>
                          <a:latin typeface="+mn-lt"/>
                        </a:rPr>
                        <a:t>1,017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425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Определение земли </a:t>
            </a:r>
            <a:r>
              <a:rPr lang="ru-RU" sz="2800" dirty="0" smtClean="0">
                <a:solidFill>
                  <a:schemeClr val="bg1"/>
                </a:solidFill>
              </a:rPr>
              <a:t>как непроизведенного нефинансового актива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1800" dirty="0"/>
          </a:p>
          <a:p>
            <a:r>
              <a:rPr lang="ru-RU" sz="1800" dirty="0" smtClean="0">
                <a:solidFill>
                  <a:schemeClr val="tx1"/>
                </a:solidFill>
              </a:rPr>
              <a:t>«</a:t>
            </a:r>
            <a:r>
              <a:rPr lang="ru-RU" sz="1800" i="1" dirty="0">
                <a:solidFill>
                  <a:schemeClr val="tx1"/>
                </a:solidFill>
              </a:rPr>
              <a:t>Земля состоит из земельного участка, включая почвенный покров и любые связанные с ним поверхностные воды, на который установлены права собственности и от которого их собственниками в результате владения и использования могут быть получены экономические выгоды. </a:t>
            </a:r>
            <a:endParaRPr lang="ru-RU" sz="1800" i="1" dirty="0" smtClean="0">
              <a:solidFill>
                <a:schemeClr val="tx1"/>
              </a:solidFill>
            </a:endParaRPr>
          </a:p>
          <a:p>
            <a:endParaRPr lang="ru-RU" sz="1800" i="1" dirty="0"/>
          </a:p>
          <a:p>
            <a:r>
              <a:rPr lang="ru-RU" sz="1800" i="1" dirty="0" smtClean="0">
                <a:solidFill>
                  <a:schemeClr val="tx1"/>
                </a:solidFill>
              </a:rPr>
              <a:t>Стоимость </a:t>
            </a:r>
            <a:r>
              <a:rPr lang="ru-RU" sz="1800" i="1" dirty="0">
                <a:solidFill>
                  <a:schemeClr val="tx1"/>
                </a:solidFill>
              </a:rPr>
              <a:t>земли не включает: стоимость любых зданий или других сооружений, расположенных на ней или проходящих через нее; стоимость сельскохозяйственных культур, деревьев и животных; стоимость ресурсов минеральных и энергетических полезных ископаемых; стоимость некультивируемых биологических ресурсов и водных ресурсов под поверхностью </a:t>
            </a:r>
            <a:r>
              <a:rPr lang="ru-RU" sz="1800" i="1" dirty="0" smtClean="0">
                <a:solidFill>
                  <a:schemeClr val="tx1"/>
                </a:solidFill>
              </a:rPr>
              <a:t>земли»</a:t>
            </a:r>
            <a:r>
              <a:rPr lang="ru-RU" sz="1800" dirty="0" smtClean="0">
                <a:solidFill>
                  <a:schemeClr val="tx1"/>
                </a:solidFill>
              </a:rPr>
              <a:t> (</a:t>
            </a:r>
            <a:r>
              <a:rPr lang="ru-RU" sz="1800" dirty="0" smtClean="0"/>
              <a:t>СНС</a:t>
            </a:r>
            <a:r>
              <a:rPr lang="en-US" sz="1800" dirty="0" smtClean="0">
                <a:solidFill>
                  <a:schemeClr val="tx1"/>
                </a:solidFill>
              </a:rPr>
              <a:t> 2008</a:t>
            </a:r>
            <a:r>
              <a:rPr lang="ru-RU" sz="1800" dirty="0" smtClean="0">
                <a:solidFill>
                  <a:schemeClr val="tx1"/>
                </a:solidFill>
              </a:rPr>
              <a:t>,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п</a:t>
            </a:r>
            <a:r>
              <a:rPr lang="ru-RU" sz="1800" dirty="0">
                <a:solidFill>
                  <a:schemeClr val="tx1"/>
                </a:solidFill>
              </a:rPr>
              <a:t>. 10.175).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875559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Расчет индекса по земельным участкам </a:t>
            </a:r>
            <a:br>
              <a:rPr lang="ru-RU" sz="2400" dirty="0" smtClean="0"/>
            </a:br>
            <a:r>
              <a:rPr lang="ru-RU" sz="2400" dirty="0" smtClean="0"/>
              <a:t>под индивидуальную жилую застройку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251063"/>
              </p:ext>
            </p:extLst>
          </p:nvPr>
        </p:nvGraphicFramePr>
        <p:xfrm>
          <a:off x="609600" y="1600201"/>
          <a:ext cx="8354888" cy="4240479"/>
        </p:xfrm>
        <a:graphic>
          <a:graphicData uri="http://schemas.openxmlformats.org/drawingml/2006/table">
            <a:tbl>
              <a:tblPr/>
              <a:tblGrid>
                <a:gridCol w="1745252"/>
                <a:gridCol w="1134988"/>
                <a:gridCol w="1068224"/>
                <a:gridCol w="1470922"/>
                <a:gridCol w="790327"/>
                <a:gridCol w="1405027"/>
                <a:gridCol w="740148"/>
              </a:tblGrid>
              <a:tr h="7875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Интервалы значений площади, м</a:t>
                      </a:r>
                      <a:r>
                        <a:rPr lang="ru-RU" sz="900" b="1" i="0" u="none" strike="noStrike" baseline="30000" dirty="0" smtClean="0">
                          <a:effectLst/>
                          <a:latin typeface="+mn-lt"/>
                        </a:rPr>
                        <a:t>2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Общая площадь внутри интервала (базисного периода),  тыс. м</a:t>
                      </a:r>
                      <a:r>
                        <a:rPr lang="ru-RU" sz="900" b="1" i="0" u="none" strike="noStrike" baseline="30000" dirty="0">
                          <a:effectLst/>
                          <a:latin typeface="+mn-lt"/>
                        </a:rPr>
                        <a:t>2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Средневзвешенные цены базисного/предыдущего периода, руб./м</a:t>
                      </a:r>
                      <a:r>
                        <a:rPr lang="ru-RU" sz="900" b="1" i="0" u="none" strike="noStrike" baseline="30000" dirty="0">
                          <a:effectLst/>
                          <a:latin typeface="+mn-lt"/>
                        </a:rPr>
                        <a:t>2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Стоимость в базисном или предыдущем </a:t>
                      </a:r>
                      <a:r>
                        <a:rPr lang="en-US" sz="900" b="1" i="0" u="none" strike="noStrike" dirty="0" smtClean="0">
                          <a:effectLst/>
                          <a:latin typeface="+mn-lt"/>
                        </a:rPr>
                        <a:t/>
                      </a:r>
                      <a:br>
                        <a:rPr lang="en-US" sz="900" b="1" i="0" u="none" strike="noStrike" dirty="0" smtClean="0"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 smtClean="0">
                          <a:effectLst/>
                          <a:latin typeface="+mn-lt"/>
                        </a:rPr>
                        <a:t>уровне </a:t>
                      </a:r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цен</a:t>
                      </a:r>
                      <a:br>
                        <a:rPr lang="ru-RU" sz="900" b="1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гр.2 х гр.3, тыс.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Среднее значение текущей цены для интервала, руб./м</a:t>
                      </a:r>
                      <a:r>
                        <a:rPr lang="ru-RU" sz="900" b="1" i="0" u="none" strike="noStrike" baseline="30000" dirty="0">
                          <a:effectLst/>
                          <a:latin typeface="+mn-lt"/>
                        </a:rPr>
                        <a:t>2</a:t>
                      </a:r>
                      <a:endParaRPr lang="ru-RU" sz="900" b="1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Стоимость в текущем уровне цен</a:t>
                      </a:r>
                      <a:br>
                        <a:rPr lang="ru-RU" sz="900" b="1" i="0" u="none" strike="noStrike" dirty="0">
                          <a:effectLst/>
                          <a:latin typeface="+mn-lt"/>
                        </a:rPr>
                      </a:br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гр.2 х гр.5, тыс. руб.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индекс за текущий период, гр. 6/гр. 4</a:t>
                      </a:r>
                      <a:endParaRPr lang="ru-RU" sz="1050" b="0" i="0" u="none" strike="noStrike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113 859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173 242 585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177 573 650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1,025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100 до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3 734 332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3 981 341 245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1066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3 981 341 245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500 до 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34 429 686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38 320 645 178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39 278 661 308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1,025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1000 до 1500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49 927 654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29 251 224 959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586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29 251 224 959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1500 до 2500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87 570 693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32 154 201 050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32 475 743 061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1,010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2500 до 5000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84 837 207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22 006 647 218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22 446 780 162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1,020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5000 до 10000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31 218 555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8 507 458 913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8 507 458 913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10000 до 100000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9 170 815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6 206 304 814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6 423 525 483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1,035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более 100000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59 218 174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18 617 742 969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18 803 920 399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1,010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 за 1 кв. 2013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360 220 976,20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159 218 808 931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161 346 229 177,69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1" u="none" strike="noStrike">
                          <a:effectLst/>
                          <a:latin typeface="+mn-lt"/>
                        </a:rPr>
                        <a:t>1,013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 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113 859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177 573 650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1560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177 573 650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100 до 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3 734 332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1 066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3 981 341 245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1082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4 041 061 363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1,015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500 до 1000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34 429 686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1 141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39 278 661 308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1169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40 260 627 840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1,025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1000 до 1500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49 927 654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29 251 224 959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29 982 505 583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1,025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1500 до 2500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87 570 693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32 475 743 061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371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32 475 743 061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1,000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2500 до 5000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84 837 207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22 446 780 162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22 895 715 765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1,020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5000 до 10000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31 218 555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8 507 458 913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275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8 592 533 502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1,010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 10000 до 100000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9 170 815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6 423 525 483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725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6 648 348 874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1,035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более 100000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59 218 174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18 803 920 399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321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18 991 959 603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1,010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27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 за 2 кв. 2013 года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360 220 976,20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>
                          <a:effectLst/>
                          <a:latin typeface="+mn-lt"/>
                        </a:rPr>
                        <a:t>448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161 346 229 178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0" i="0" u="none" strike="noStrike" dirty="0">
                          <a:effectLst/>
                          <a:latin typeface="+mn-lt"/>
                        </a:rPr>
                        <a:t>455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164 066 069 241,28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900" b="1" i="1" u="none" strike="noStrike" dirty="0">
                          <a:effectLst/>
                          <a:latin typeface="+mn-lt"/>
                        </a:rPr>
                        <a:t>1,017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331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Форма агрегации расчетных индексов и </a:t>
            </a:r>
            <a:r>
              <a:rPr lang="ru-RU" sz="2800" dirty="0">
                <a:solidFill>
                  <a:schemeClr val="bg1"/>
                </a:solidFill>
              </a:rPr>
              <a:t>текущей стоимости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2160" y="3356992"/>
            <a:ext cx="2666256" cy="288032"/>
          </a:xfrm>
        </p:spPr>
        <p:txBody>
          <a:bodyPr/>
          <a:lstStyle/>
          <a:p>
            <a:pPr marL="0" indent="0" algn="r">
              <a:buNone/>
            </a:pPr>
            <a:r>
              <a:rPr lang="ru-RU" sz="1100" i="1" dirty="0" smtClean="0"/>
              <a:t>Тыс. руб.</a:t>
            </a:r>
            <a:endParaRPr lang="ru-RU" sz="1100" i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839225"/>
              </p:ext>
            </p:extLst>
          </p:nvPr>
        </p:nvGraphicFramePr>
        <p:xfrm>
          <a:off x="395536" y="1598440"/>
          <a:ext cx="8568948" cy="1642040"/>
        </p:xfrm>
        <a:graphic>
          <a:graphicData uri="http://schemas.openxmlformats.org/drawingml/2006/table">
            <a:tbl>
              <a:tblPr/>
              <a:tblGrid>
                <a:gridCol w="2386338"/>
                <a:gridCol w="618261"/>
                <a:gridCol w="618261"/>
                <a:gridCol w="618261"/>
                <a:gridCol w="618261"/>
                <a:gridCol w="618261"/>
                <a:gridCol w="618261"/>
                <a:gridCol w="618261"/>
                <a:gridCol w="618261"/>
                <a:gridCol w="618261"/>
                <a:gridCol w="618261"/>
              </a:tblGrid>
              <a:tr h="144016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j-lt"/>
                        </a:rPr>
                        <a:t>Регион</a:t>
                      </a:r>
                      <a:r>
                        <a:rPr lang="ru-RU" sz="900" b="1" i="0" u="none" strike="noStrike" dirty="0">
                          <a:effectLst/>
                          <a:latin typeface="+mj-lt"/>
                        </a:rPr>
                        <a:t>, </a:t>
                      </a:r>
                      <a:r>
                        <a:rPr lang="en-US" sz="900" b="1" i="0" u="none" strike="noStrike" dirty="0" smtClean="0">
                          <a:effectLst/>
                          <a:latin typeface="+mj-lt"/>
                        </a:rPr>
                        <a:t/>
                      </a:r>
                      <a:br>
                        <a:rPr lang="en-US" sz="900" b="1" i="0" u="none" strike="noStrike" dirty="0" smtClean="0">
                          <a:effectLst/>
                          <a:latin typeface="+mj-lt"/>
                        </a:rPr>
                      </a:br>
                      <a:r>
                        <a:rPr lang="ru-RU" sz="900" b="1" i="0" u="none" strike="noStrike" dirty="0" smtClean="0">
                          <a:effectLst/>
                          <a:latin typeface="+mj-lt"/>
                        </a:rPr>
                        <a:t>вид </a:t>
                      </a:r>
                      <a:r>
                        <a:rPr lang="ru-RU" sz="900" b="1" i="0" u="none" strike="noStrike" dirty="0">
                          <a:effectLst/>
                          <a:latin typeface="+mj-lt"/>
                        </a:rPr>
                        <a:t>земель</a:t>
                      </a:r>
                    </a:p>
                    <a:p>
                      <a:pPr algn="l" fontAlgn="t"/>
                      <a:r>
                        <a:rPr lang="ru-RU" sz="900" b="1" i="0" u="none" strike="noStrike" dirty="0"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j-lt"/>
                        </a:rPr>
                        <a:t>2013</a:t>
                      </a:r>
                      <a:endParaRPr lang="ru-RU" sz="9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 smtClean="0">
                          <a:effectLst/>
                          <a:latin typeface="+mj-lt"/>
                        </a:rPr>
                        <a:t>2014</a:t>
                      </a:r>
                      <a:endParaRPr lang="ru-RU" sz="9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347">
                <a:tc vMerge="1">
                  <a:txBody>
                    <a:bodyPr/>
                    <a:lstStyle/>
                    <a:p>
                      <a:pPr algn="l" fontAlgn="t"/>
                      <a:endParaRPr lang="ru-RU" sz="900" b="1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j-lt"/>
                        </a:rPr>
                        <a:t>1 кв.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j-lt"/>
                        </a:rPr>
                        <a:t>2 кв.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j-lt"/>
                        </a:rPr>
                        <a:t>3 кв.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j-lt"/>
                        </a:rPr>
                        <a:t>4 кв.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j-lt"/>
                        </a:rPr>
                        <a:t>за год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j-lt"/>
                        </a:rPr>
                        <a:t>1 кв.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j-lt"/>
                        </a:rPr>
                        <a:t>2 кв.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j-lt"/>
                        </a:rPr>
                        <a:t>3 кв.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j-lt"/>
                        </a:rPr>
                        <a:t>4 кв.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i="0" u="none" strike="noStrike" dirty="0">
                          <a:effectLst/>
                          <a:latin typeface="+mj-lt"/>
                        </a:rPr>
                        <a:t>за год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61915">
                <a:tc gridSpan="11"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 smtClean="0">
                          <a:effectLst/>
                          <a:latin typeface="+mj-lt"/>
                        </a:rPr>
                        <a:t>Область </a:t>
                      </a:r>
                      <a:r>
                        <a:rPr lang="en-US" sz="1000" b="1" i="0" u="none" strike="noStrike" dirty="0" smtClean="0">
                          <a:effectLst/>
                          <a:latin typeface="+mj-lt"/>
                        </a:rPr>
                        <a:t>N</a:t>
                      </a:r>
                      <a:endParaRPr lang="ru-RU" sz="1000" b="1" i="0" u="none" strike="noStrike" dirty="0">
                        <a:effectLst/>
                        <a:latin typeface="+mj-lt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effectLst/>
                        <a:latin typeface="Verdana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436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Земли населенных пунктов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1,0137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1,0151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1,0126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1,0141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1,0568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1,0129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1,0144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1,0130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1,0144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1,0558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9401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Земли сельскохозяйственного назначения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1,0081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1,0081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1,0081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1,0081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1,0327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1,0081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1,0081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1,0081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1,0081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1,0327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28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Земли промышленности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1,0198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1,0198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1,0198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1,0198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1,0817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1,0198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1,0198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1,0198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1,0198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1,0817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1663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Земли особо охраняемых территорий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1,0157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1,0202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1,0147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1,0172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1,0589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1,0149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1,0195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1,0171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1,0174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1,0600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899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Земли водного фонда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1,0111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1,0111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1,0121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1,0121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1,0348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1,0121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1,0131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1,0121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1,0111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1,0369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325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Земли лесного фонда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1,0239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1,0239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1,0239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1,0239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1,0871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1,0239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1,0249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>
                          <a:effectLst/>
                          <a:latin typeface="+mj-lt"/>
                        </a:rPr>
                        <a:t>1,0249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1,0219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1,0849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3150758"/>
              </p:ext>
            </p:extLst>
          </p:nvPr>
        </p:nvGraphicFramePr>
        <p:xfrm>
          <a:off x="395536" y="3573016"/>
          <a:ext cx="8568953" cy="2060211"/>
        </p:xfrm>
        <a:graphic>
          <a:graphicData uri="http://schemas.openxmlformats.org/drawingml/2006/table">
            <a:tbl>
              <a:tblPr/>
              <a:tblGrid>
                <a:gridCol w="1830054"/>
                <a:gridCol w="835725"/>
                <a:gridCol w="835725"/>
                <a:gridCol w="835725"/>
                <a:gridCol w="835725"/>
                <a:gridCol w="915027"/>
                <a:gridCol w="33738"/>
                <a:gridCol w="835725"/>
                <a:gridCol w="835725"/>
                <a:gridCol w="775784"/>
              </a:tblGrid>
              <a:tr h="182986">
                <a:tc rowSpan="2">
                  <a:txBody>
                    <a:bodyPr/>
                    <a:lstStyle/>
                    <a:p>
                      <a:pPr algn="ctr" rtl="0" fontAlgn="t"/>
                      <a:r>
                        <a:rPr lang="ru-RU" sz="900" b="0" i="0" u="none" strike="noStrike" dirty="0">
                          <a:effectLst/>
                          <a:latin typeface="+mj-lt"/>
                        </a:rPr>
                        <a:t> 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Регион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, </a:t>
                      </a:r>
                    </a:p>
                    <a:p>
                      <a:pPr algn="ctr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вид земель</a:t>
                      </a:r>
                    </a:p>
                    <a:p>
                      <a:pPr algn="ctr" rtl="0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D6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2013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2014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D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846">
                <a:tc vMerge="1">
                  <a:txBody>
                    <a:bodyPr/>
                    <a:lstStyle/>
                    <a:p>
                      <a:pPr algn="l" rtl="0" fontAlgn="t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кв.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кв.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кв.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кв.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кв.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D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кв.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D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t"/>
                      <a:endParaRPr lang="ru-RU" sz="900" b="1" i="0" u="none" strike="noStrike">
                        <a:solidFill>
                          <a:srgbClr val="000000"/>
                        </a:solidFill>
                        <a:effectLst/>
                        <a:latin typeface="Verdana"/>
                      </a:endParaRP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кв.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кв.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D6"/>
                    </a:solidFill>
                  </a:tcPr>
                </a:tc>
              </a:tr>
              <a:tr h="221327">
                <a:tc gridSpan="10">
                  <a:txBody>
                    <a:bodyPr/>
                    <a:lstStyle/>
                    <a:p>
                      <a:pPr algn="ctr" rtl="0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Область 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 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48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Земли населенных пунктов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491 478 062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498 909 770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505 219 730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512 362 128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518 948 648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526 429 258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533 298 850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540 964 121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Земли сельскохозяйственного назначения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64 686 146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65 208 720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65 735 577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66 266 752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66 802 283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67 342 205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67 886 557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68 435 377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Земли промышленности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585 132 868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596 727 506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608 552 848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620 613 496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632 914 142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645 459 573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658 254 671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671 304 417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Земли особо охраняемых территорий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23 379 534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23 379 534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23 379 534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23 379 534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23 379 534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23 379 534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23 379 534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23 379 534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Земли водного фонда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3 009 558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3 009 558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3 009 558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3 009 558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3 009 558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3 009 558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3 009 558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3 009 558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4846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Земли лесного фонда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28 513 877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28 513 877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28 513 877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28 513 877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28 513 877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28 513 877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28 513 877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28 513 877</a:t>
                      </a:r>
                    </a:p>
                  </a:txBody>
                  <a:tcPr marL="6460" marR="6460" marT="646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003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/>
            <a:r>
              <a:rPr lang="ru-RU" sz="2400" dirty="0"/>
              <a:t>Формирование счета других изменений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 </a:t>
            </a:r>
            <a:r>
              <a:rPr lang="ru-RU" sz="2400" dirty="0"/>
              <a:t>объеме активов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4419600"/>
          </a:xfrm>
        </p:spPr>
        <p:txBody>
          <a:bodyPr/>
          <a:lstStyle/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</a:rPr>
              <a:t>Данный счет предназначен для определения стоимости изменений актива, которые не связаны с экономическими операциями и с изменениями цен, то есть фактически для отражения появления и выбытия активов под влиянием природных факторов. 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</a:rPr>
              <a:t>Определение величины изменений текущей рыночной стоимости земли за счет изменения структуры и классификаций осуществляется следующим образом. </a:t>
            </a:r>
            <a:endParaRPr lang="ru-RU" sz="11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</a:rPr>
              <a:t>где</a:t>
            </a:r>
          </a:p>
          <a:p>
            <a:pPr marL="0" indent="0">
              <a:buNone/>
            </a:pPr>
            <a:r>
              <a:rPr lang="en-US" sz="1100" i="1" dirty="0">
                <a:solidFill>
                  <a:schemeClr val="tx1"/>
                </a:solidFill>
              </a:rPr>
              <a:t>n</a:t>
            </a:r>
            <a:r>
              <a:rPr lang="ru-RU" sz="1100" dirty="0">
                <a:solidFill>
                  <a:schemeClr val="tx1"/>
                </a:solidFill>
              </a:rPr>
              <a:t> — количество категорий земель, по которым производятся расчеты для целей СНС 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</a:rPr>
              <a:t>С</a:t>
            </a:r>
            <a:r>
              <a:rPr lang="ru-RU" sz="1100" baseline="-25000" dirty="0">
                <a:solidFill>
                  <a:schemeClr val="tx1"/>
                </a:solidFill>
              </a:rPr>
              <a:t>тек </a:t>
            </a:r>
            <a:r>
              <a:rPr lang="ru-RU" sz="1100" dirty="0">
                <a:solidFill>
                  <a:schemeClr val="tx1"/>
                </a:solidFill>
              </a:rPr>
              <a:t>— текущая рыночная стоимость земель без учета переоценки текущего периода на начало года </a:t>
            </a:r>
          </a:p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 </a:t>
            </a:r>
            <a:r>
              <a:rPr lang="en-US" sz="1100" dirty="0" smtClean="0">
                <a:solidFill>
                  <a:schemeClr val="tx1"/>
                </a:solidFill>
              </a:rPr>
              <a:t>         </a:t>
            </a:r>
            <a:r>
              <a:rPr lang="ru-RU" sz="1100" dirty="0" smtClean="0">
                <a:solidFill>
                  <a:schemeClr val="tx1"/>
                </a:solidFill>
              </a:rPr>
              <a:t>—коэффициент</a:t>
            </a:r>
            <a:r>
              <a:rPr lang="ru-RU" sz="1100" dirty="0">
                <a:solidFill>
                  <a:schemeClr val="tx1"/>
                </a:solidFill>
              </a:rPr>
              <a:t>, показывающий соотношение площадей земель соответствующих категорий на начало и конец года.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</a:rPr>
              <a:t>Расчет величины изменения стоимости земли за счет других изменений производится по </a:t>
            </a:r>
            <a:r>
              <a:rPr lang="ru-RU" sz="1100" dirty="0" smtClean="0">
                <a:solidFill>
                  <a:schemeClr val="tx1"/>
                </a:solidFill>
              </a:rPr>
              <a:t>следующей форме </a:t>
            </a:r>
            <a:endParaRPr lang="ru-RU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100" dirty="0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64718"/>
            <a:ext cx="290512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4667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84134"/>
              </p:ext>
            </p:extLst>
          </p:nvPr>
        </p:nvGraphicFramePr>
        <p:xfrm>
          <a:off x="395536" y="4005064"/>
          <a:ext cx="8280920" cy="2416233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48420"/>
                <a:gridCol w="1035115"/>
                <a:gridCol w="1035115"/>
                <a:gridCol w="813305"/>
                <a:gridCol w="1330862"/>
                <a:gridCol w="1182989"/>
                <a:gridCol w="1035114"/>
              </a:tblGrid>
              <a:tr h="72923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Категории земель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Площадь земель на начало отчетного периода, 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Площадь земель на конец отчетного периода, га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</a:t>
                      </a:r>
                      <a:r>
                        <a:rPr lang="ru-RU" sz="900" b="1" i="0" u="none" strike="noStrike" baseline="-250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</a:t>
                      </a:r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изменений гр. 3/гр.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Текущая рыночная стоимость земель на начало отчетного периода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Текущая рыночная стоимость земель на конец отчетного периода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Величина изменения стоимости земель в отчетном периоде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),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руб. (гр.6 - гр.5)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3601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60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населенных пунктов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6 605 388 147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6 611 993 535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24 241 392 142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24 362 599 103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121 206 961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203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сельскохозяйственного назначения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176 692 615 473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177 576 078 550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3 208 390 875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3 201 974 093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-6 416 782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0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промышленности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14 625 229 873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14 625 229 873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28 688 221 208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28 716 909 429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28 688 221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2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</a:t>
                      </a:r>
                      <a:r>
                        <a:rPr lang="ru-RU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особоохраняемых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территорий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20 549 897 874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20 529 347 976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0,9990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1 092 116 634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1 086 656 051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-5 460 583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0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водного фонда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31 863 838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31 863 838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389 233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390 401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1 168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0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лесного фонда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685 228 741 144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685 913 969 885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4 113 187 431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4 117 300 619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4 113 187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0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Всего: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903 733 736 348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905 288 483 657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1,0017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61 343 697 523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61 485 829 696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142 132 172</a:t>
                      </a:r>
                    </a:p>
                  </a:txBody>
                  <a:tcPr marL="8313" marR="8313" marT="831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704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Формирование счета переоценки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в части земли как нефинансового актива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Источником информации для формирования счета переоценки являются</a:t>
            </a:r>
            <a:r>
              <a:rPr lang="ru-RU" sz="14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  <a:endParaRPr lang="en-US" sz="14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400" b="1" dirty="0"/>
          </a:p>
          <a:p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данные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стоимости оцениваемого актива на начало отчетного периода в ценах на начало отчетного периода, рассчитываемые в соответствии с методологией, изложенной в настоящих методических рекомендациях;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данные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величине индексов цен (годовых, квартальных) по категориям земель в процентах на отчетный период текущего года по сравнению с базисным периодом;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данные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величине индекса-дефлятора ВВП за аналогичный период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Использование индекса-дефлятора ВВП наиболее целесообразно для использования в целях расчета реальной холдинговой прибыли, поскольку он включает изменение стоимости всех товаров и услуг, произведенных в стране, включая продукцию производственного назначения. Этот показатель рассчитывается по надежной методологии и широко применяется в различных макроэкономических расчетах. Целесообразность его применения обусловлено также тем обстоятельством, что земля как ресурс, в той или иной мере участвует в создании всей продукции, производимой внутри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997620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z="2400" dirty="0" smtClean="0"/>
              <a:t>Формирование счета переоценки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в части земли как нефинансового актива</a:t>
            </a:r>
            <a:endParaRPr lang="ru-RU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210905"/>
              </p:ext>
            </p:extLst>
          </p:nvPr>
        </p:nvGraphicFramePr>
        <p:xfrm>
          <a:off x="251520" y="1566954"/>
          <a:ext cx="6987793" cy="236927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94835"/>
                <a:gridCol w="1797183"/>
                <a:gridCol w="1797183"/>
                <a:gridCol w="1698592"/>
              </a:tblGrid>
              <a:tr h="579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Категории земель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Текущая стоимость на начало периода, в ценах на начало периода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Текущая рыночная стоимость на конец отчетного периода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Номинальная холдинговая прибыль (+) убыток (-),</a:t>
                      </a:r>
                    </a:p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млн. руб.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1892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(гр.3 — гр.2)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892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населенных пунктов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24 241 392 142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25 594 638 420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1 353 246 278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89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сельскохозяйственного назначения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3 208 390 875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3 313 387 657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104 996 783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89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промышленности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28 688 221 208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31 031 438 641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2 343 217 432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89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особоохраняемых территорий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1 092 116 634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1 092 116 634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89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водного фонда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389 233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389 233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89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лесного фонда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4 113 187 431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4 113 187 431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5142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ИТОГО: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всем категориям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61 343 697 523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65 145 158 020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3 801 460 497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47564" y="1334961"/>
            <a:ext cx="6246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Расчет </a:t>
            </a:r>
            <a:r>
              <a:rPr lang="ru-RU" sz="1200" b="1" u="sng" dirty="0"/>
              <a:t>номинальной</a:t>
            </a:r>
            <a:r>
              <a:rPr lang="ru-RU" sz="1200" b="1" dirty="0"/>
              <a:t> холдинговой </a:t>
            </a:r>
            <a:r>
              <a:rPr lang="ru-RU" sz="1200" b="1" dirty="0" smtClean="0"/>
              <a:t>прибыли на </a:t>
            </a:r>
            <a:r>
              <a:rPr lang="ru-RU" sz="1200" b="1" dirty="0"/>
              <a:t>текущий период</a:t>
            </a:r>
            <a:endParaRPr lang="ru-RU" sz="1200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493954"/>
              </p:ext>
            </p:extLst>
          </p:nvPr>
        </p:nvGraphicFramePr>
        <p:xfrm>
          <a:off x="251520" y="4221088"/>
          <a:ext cx="8784976" cy="2036084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94835"/>
                <a:gridCol w="1797183"/>
                <a:gridCol w="1797183"/>
                <a:gridCol w="1797183"/>
                <a:gridCol w="1698592"/>
              </a:tblGrid>
              <a:tr h="460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Категории земель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63" marR="53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Текущая стоимость на начало периода, в ценах на начало периода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63" marR="53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Индекс-дефлятор ВВП, %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63" marR="53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Текущая рыночная стоимость на конец отчетного периода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63" marR="53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Нейтральная холдинговая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прибыль (+) убыток (-),</a:t>
                      </a:r>
                      <a:b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млн. руб.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63" marR="53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18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63" marR="53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63" marR="53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63" marR="53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4 (гр.2 х гр.3)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63" marR="53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5 (гр.4 — гр.2)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463" marR="534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189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населенных пунктов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24 241 392 142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25 554 981 467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1 313 589 325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89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сельскохозяйственного назначения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3 208 390 875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3 382 246 732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173 855 857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89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промышленности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28 688 221 208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30 242 774 714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1 554 553 506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89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особоохраняемых территорий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1 092 116 634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1 151 296 105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59 179 471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89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водного фонда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389 233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1,054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410 325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21 092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89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лесного фонда </a:t>
                      </a:r>
                    </a:p>
                  </a:txBody>
                  <a:tcPr marL="114300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4 113 187 431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1,054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4 336 072 283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222 884 852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1189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ИТОГО: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 всем категориям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61 343 697 523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0" i="0" u="none" strike="noStrike">
                          <a:effectLst/>
                          <a:latin typeface="Arial"/>
                        </a:rPr>
                        <a:t>1,054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64 667 781 626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3 324 084 102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0771" y="3922023"/>
            <a:ext cx="6246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Расчет </a:t>
            </a:r>
            <a:r>
              <a:rPr lang="ru-RU" sz="1200" b="1" u="sng" dirty="0" smtClean="0"/>
              <a:t>нейтральной</a:t>
            </a:r>
            <a:r>
              <a:rPr lang="ru-RU" sz="1200" b="1" dirty="0" smtClean="0"/>
              <a:t> холдинговой прибыли на </a:t>
            </a:r>
            <a:r>
              <a:rPr lang="ru-RU" sz="1200" b="1" dirty="0"/>
              <a:t>текущий период</a:t>
            </a:r>
            <a:endParaRPr lang="ru-RU" sz="1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D3A56-1564-4A47-81F6-6DAAD1418B05}" type="slidenum">
              <a:rPr lang="ru-RU" smtClean="0">
                <a:solidFill>
                  <a:srgbClr val="000000"/>
                </a:solidFill>
              </a:rPr>
              <a:pPr/>
              <a:t>24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7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Составление итогового баланса активов и </a:t>
            </a:r>
            <a:r>
              <a:rPr lang="ru-RU" sz="2400" dirty="0" smtClean="0">
                <a:solidFill>
                  <a:schemeClr val="tx2"/>
                </a:solidFill>
              </a:rPr>
              <a:t>пассивов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D3A56-1564-4A47-81F6-6DAAD1418B05}" type="slidenum">
              <a:rPr lang="ru-RU" smtClean="0">
                <a:solidFill>
                  <a:srgbClr val="000000"/>
                </a:solidFill>
              </a:rPr>
              <a:pPr/>
              <a:t>25</a:t>
            </a:fld>
            <a:endParaRPr lang="ru-RU">
              <a:solidFill>
                <a:srgbClr val="00000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421601"/>
              </p:ext>
            </p:extLst>
          </p:nvPr>
        </p:nvGraphicFramePr>
        <p:xfrm>
          <a:off x="251520" y="2204864"/>
          <a:ext cx="8640958" cy="3016854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2261083"/>
                <a:gridCol w="1196398"/>
                <a:gridCol w="847907"/>
                <a:gridCol w="812234"/>
                <a:gridCol w="880834"/>
                <a:gridCol w="880834"/>
                <a:gridCol w="825566"/>
                <a:gridCol w="936102"/>
              </a:tblGrid>
              <a:tr h="25451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Наименование актива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Начальный баланс (стоимость на начало периода в ценах на конец предыдущего периода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),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Счет операций с капиталом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Счет других изменений в объеме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активов,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Счет переоценки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Заключи-тельный баланс,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820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Номинальные холдинговые прибыли 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убытки,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Нейтральные холдинговые прибыли 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убытки,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Реальные холдинговые прибыли 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убытки,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67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= гр. 5 –гр. 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= гр. 2 + гр. 3</a:t>
                      </a:r>
                      <a:b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+ гр.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 + гр. 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696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Земля 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96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населенных пунктов 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24 241 392 142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121 206 961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1 353 246 278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1 313 589 325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39 656 953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24 402 256 056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2992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сельскохозяйственного назначения 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3 208 390 875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-6 416 782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104 996 783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173 855 857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-68 859 074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3 133 115 019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96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промышленности 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28 688 221 208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28 688 221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2 343 217 432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1 554 553 506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788 663 927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29 505 573 356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96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особоохраняемых территорий 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1 092 116 634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-5 460 583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59 179 471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-59 179 471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1 027 476 581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96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водного фонда 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389 233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21 092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-21 092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369 309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96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Земли лесного фонда 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4 113 187 431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4 113 187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222 884 852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-222 884 852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3 894 415 766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967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Всего:  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61 343 697 523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- </a:t>
                      </a:r>
                    </a:p>
                  </a:txBody>
                  <a:tcPr marL="7562" marR="7562" marT="75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142 132 172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3 801 460 497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3 324 084 102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477 376 394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61 963 206 090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26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z="2400" dirty="0"/>
              <a:t>Построение квартальных счетов накоплений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баланса активов и пассивов в части земли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использованием метода </a:t>
            </a:r>
            <a:r>
              <a:rPr lang="ru-RU" sz="2400" dirty="0" err="1" smtClean="0"/>
              <a:t>Дентона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Практические вычисления проведены с помощью Листа 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Excel</a:t>
            </a:r>
            <a:r>
              <a:rPr lang="ru-RU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 также с помощью Пакета 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tempdisagg-package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{</a:t>
            </a:r>
            <a:r>
              <a:rPr lang="ru-RU" sz="1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tempdisagg</a:t>
            </a:r>
            <a:r>
              <a:rPr lang="ru-RU" sz="1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который входит в состав Программного Обеспечения с открытым кодом «R». «R» — язык программирования для статистической обработки данных и работы с графикой, а также свободная программная среда вычислений с открытым исходным кодом в рамках проекта GNU. </a:t>
            </a:r>
            <a:endParaRPr lang="en-US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endParaRPr lang="en-US" sz="14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Средние 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квартальные значения </a:t>
            </a:r>
            <a:r>
              <a:rPr lang="ru-RU" sz="12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рыночной стоимости </a:t>
            </a:r>
            <a:r>
              <a:rPr lang="ru-RU" sz="12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земельных участков </a:t>
            </a: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1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858445"/>
              </p:ext>
            </p:extLst>
          </p:nvPr>
        </p:nvGraphicFramePr>
        <p:xfrm>
          <a:off x="755576" y="3429000"/>
          <a:ext cx="7687055" cy="23164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40281"/>
                <a:gridCol w="659549"/>
                <a:gridCol w="659549"/>
                <a:gridCol w="659549"/>
                <a:gridCol w="661087"/>
                <a:gridCol w="661087"/>
                <a:gridCol w="661087"/>
                <a:gridCol w="661087"/>
                <a:gridCol w="661087"/>
                <a:gridCol w="56269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Диапазон площадей (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кв.м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Вид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разрешенного использования: 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</a:rPr>
                        <a:t>ИЖС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руб./</a:t>
                      </a:r>
                      <a:r>
                        <a:rPr lang="ru-RU" sz="1100" dirty="0" err="1">
                          <a:solidFill>
                            <a:schemeClr val="tx1"/>
                          </a:solidFill>
                          <a:effectLst/>
                        </a:rPr>
                        <a:t>кв.м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4 кв. 2012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1 кв. 2013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 кв. 2013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3 кв. 2013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4 кв. 2013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1 кв. 2014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2 кв. 2014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3 кв. 2014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4 кв. 2014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до 100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722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701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708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744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752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744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767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774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770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от 100 до 500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605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611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581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592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604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636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630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649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655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от 500 до 1000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452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456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461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447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456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475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472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484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482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от 1000 до 1500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292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295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298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286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289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292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295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298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от 1500 до 2500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288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287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294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292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303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306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304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312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от 2500 до 5000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561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566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572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578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576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582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595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607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607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от 5000 до 10000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679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645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657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699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706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713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727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720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от 10000 до 100000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376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380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384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388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391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368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375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379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383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более 100000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279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276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284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287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284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293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291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299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302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Итого среднеарифм.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473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477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482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487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chemeClr val="tx1"/>
                          </a:solidFill>
                          <a:effectLst/>
                        </a:rPr>
                        <a:t>492</a:t>
                      </a:r>
                      <a:endParaRPr lang="ru-RU" sz="12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497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494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507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</a:rPr>
                        <a:t>497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17264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z="2400" dirty="0"/>
              <a:t>Построение квартальных счетов накоплений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баланса активов и пассивов в части земли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</a:t>
            </a:r>
            <a:r>
              <a:rPr lang="ru-RU" sz="2400" dirty="0"/>
              <a:t>использованием метода </a:t>
            </a:r>
            <a:r>
              <a:rPr lang="ru-RU" sz="2400" dirty="0" err="1" smtClean="0"/>
              <a:t>Дентона</a:t>
            </a:r>
            <a:endParaRPr lang="ru-RU" sz="24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6533512"/>
              </p:ext>
            </p:extLst>
          </p:nvPr>
        </p:nvGraphicFramePr>
        <p:xfrm>
          <a:off x="323528" y="1468192"/>
          <a:ext cx="8820473" cy="1744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5038"/>
                <a:gridCol w="932623"/>
                <a:gridCol w="932623"/>
                <a:gridCol w="932623"/>
                <a:gridCol w="1538018"/>
                <a:gridCol w="1487076"/>
                <a:gridCol w="2092472"/>
              </a:tblGrid>
              <a:tr h="120564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ИЖС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13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Годовое значение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Квартал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Квартальное значение</a:t>
                      </a:r>
                      <a:b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Отчёт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Квартальное значение</a:t>
                      </a:r>
                      <a:b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Excel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Дентон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Квартальное значение</a:t>
                      </a:r>
                      <a:b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R 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Denton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Квартальное значение</a:t>
                      </a:r>
                      <a:b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Разница R-E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48280">
                <a:tc rowSpan="4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1 904,00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468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467,95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467,95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0,00003504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471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470,97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470,97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-0,00001364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481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481,01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481,01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-0,00004198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484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484,08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484,08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0,00002057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280">
                <a:tc rowSpan="4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1 989,00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489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489,17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489,17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0,00002225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494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494,24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494,24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0,00003619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502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502,29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502,29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-0,00004551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8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503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503,31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503,31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-0,00001292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964" marR="6696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84304"/>
            <a:ext cx="5001146" cy="291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36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Организационные мероприятия </a:t>
            </a:r>
            <a:br>
              <a:rPr lang="ru-RU" sz="2400" dirty="0" smtClean="0"/>
            </a:br>
            <a:r>
              <a:rPr lang="ru-RU" sz="2400" dirty="0" smtClean="0"/>
              <a:t>по реализации методологии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600" dirty="0" smtClean="0"/>
              <a:t>Согласование </a:t>
            </a:r>
            <a:r>
              <a:rPr lang="ru-RU" sz="1600" dirty="0"/>
              <a:t>методологии расчетов рыночной стоимости земли </a:t>
            </a:r>
            <a:endParaRPr lang="en-US" sz="1600" dirty="0"/>
          </a:p>
          <a:p>
            <a:r>
              <a:rPr lang="ru-RU" sz="1600" dirty="0" smtClean="0"/>
              <a:t>Утверждение </a:t>
            </a:r>
            <a:r>
              <a:rPr lang="ru-RU" sz="1600" dirty="0"/>
              <a:t>методологии расчетов рыночной стоимости земли</a:t>
            </a:r>
          </a:p>
          <a:p>
            <a:r>
              <a:rPr lang="ru-RU" sz="1600" dirty="0" smtClean="0"/>
              <a:t>Выбор </a:t>
            </a:r>
            <a:r>
              <a:rPr lang="ru-RU" sz="1600" dirty="0"/>
              <a:t>организации — </a:t>
            </a:r>
            <a:r>
              <a:rPr lang="ru-RU" sz="1600" dirty="0" smtClean="0"/>
              <a:t>Генерального </a:t>
            </a:r>
            <a:r>
              <a:rPr lang="ru-RU" sz="1600" dirty="0"/>
              <a:t>оператора ведения мониторинга цен, накопления стандартизованной базы данных и расчета индексов на земельные участки. Обработка ежеквартальных изменений </a:t>
            </a:r>
            <a:r>
              <a:rPr lang="ru-RU" sz="1600" dirty="0" smtClean="0"/>
              <a:t>площадей</a:t>
            </a:r>
            <a:endParaRPr lang="ru-RU" sz="1600" i="1" dirty="0"/>
          </a:p>
          <a:p>
            <a:r>
              <a:rPr lang="ru-RU" sz="1600" dirty="0"/>
              <a:t>Отбор региональных </a:t>
            </a:r>
            <a:r>
              <a:rPr lang="ru-RU" sz="1600" dirty="0" err="1" smtClean="0"/>
              <a:t>Субоператоров</a:t>
            </a:r>
            <a:r>
              <a:rPr lang="ru-RU" sz="1600" dirty="0" smtClean="0"/>
              <a:t> </a:t>
            </a:r>
            <a:r>
              <a:rPr lang="ru-RU" sz="1600" dirty="0"/>
              <a:t>для сбора данных о текущих рыночных </a:t>
            </a:r>
            <a:r>
              <a:rPr lang="ru-RU" sz="1600" dirty="0" smtClean="0"/>
              <a:t>ценах </a:t>
            </a:r>
            <a:endParaRPr lang="en-US" sz="1600" dirty="0" smtClean="0"/>
          </a:p>
          <a:p>
            <a:r>
              <a:rPr lang="ru-RU" sz="1600" dirty="0" smtClean="0"/>
              <a:t>Сбор исходных данных </a:t>
            </a:r>
            <a:endParaRPr lang="en-US" sz="1600" dirty="0" smtClean="0"/>
          </a:p>
          <a:p>
            <a:r>
              <a:rPr lang="ru-RU" sz="1600" dirty="0" smtClean="0"/>
              <a:t>Верификация данных и ведение </a:t>
            </a:r>
            <a:r>
              <a:rPr lang="ru-RU" sz="1600" dirty="0"/>
              <a:t>стандартизованной базы данных</a:t>
            </a:r>
            <a:r>
              <a:rPr lang="ru-RU" sz="1600" dirty="0" smtClean="0"/>
              <a:t> </a:t>
            </a:r>
            <a:endParaRPr lang="en-US" sz="1600" dirty="0" smtClean="0"/>
          </a:p>
          <a:p>
            <a:r>
              <a:rPr lang="ru-RU" sz="1600" dirty="0" smtClean="0"/>
              <a:t>Проведение экспериментальных расчетов в течение года на примере двух регионов</a:t>
            </a:r>
            <a:endParaRPr lang="en-US" sz="1600" dirty="0" smtClean="0"/>
          </a:p>
          <a:p>
            <a:r>
              <a:rPr lang="ru-RU" sz="1600" dirty="0"/>
              <a:t>Разработка данных о кадастровой стоимости земли и ее текущей рыночной стоимости (кадастровой стоимости</a:t>
            </a:r>
            <a:r>
              <a:rPr lang="ru-RU" sz="1600" dirty="0" smtClean="0"/>
              <a:t>,</a:t>
            </a:r>
            <a:r>
              <a:rPr lang="en-US" sz="1600" dirty="0" smtClean="0"/>
              <a:t> </a:t>
            </a:r>
            <a:r>
              <a:rPr lang="ru-RU" sz="1600" dirty="0" smtClean="0"/>
              <a:t>пересчитанной </a:t>
            </a:r>
            <a:r>
              <a:rPr lang="ru-RU" sz="1600" dirty="0"/>
              <a:t>в текущие цены</a:t>
            </a:r>
            <a:r>
              <a:rPr lang="ru-RU" sz="1600" dirty="0" smtClean="0"/>
              <a:t>)</a:t>
            </a:r>
            <a:endParaRPr lang="ru-RU" sz="1600" dirty="0"/>
          </a:p>
          <a:p>
            <a:r>
              <a:rPr lang="ru-RU" sz="1600" dirty="0"/>
              <a:t>Проведение расчета баланса активов и пассивов. Расчет счетов </a:t>
            </a:r>
            <a:r>
              <a:rPr lang="ru-RU" sz="1600" dirty="0" smtClean="0"/>
              <a:t>накоплений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098211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3356992"/>
            <a:ext cx="5762600" cy="2016224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/>
              <a:t>Тел</a:t>
            </a:r>
            <a:r>
              <a:rPr lang="en-US" sz="2000" dirty="0" smtClean="0"/>
              <a:t>. 	</a:t>
            </a:r>
            <a:r>
              <a:rPr lang="ru-RU" sz="2000" dirty="0" smtClean="0"/>
              <a:t>+</a:t>
            </a:r>
            <a:r>
              <a:rPr lang="ru-RU" sz="2000" b="1" dirty="0"/>
              <a:t>7 (495)</a:t>
            </a:r>
            <a:r>
              <a:rPr lang="ru-RU" sz="2000" dirty="0"/>
              <a:t> </a:t>
            </a:r>
            <a:r>
              <a:rPr lang="ru-RU" sz="2000" b="1" dirty="0" smtClean="0"/>
              <a:t>662</a:t>
            </a:r>
            <a:r>
              <a:rPr lang="en-US" sz="2000" b="1" dirty="0" smtClean="0"/>
              <a:t>-</a:t>
            </a:r>
            <a:r>
              <a:rPr lang="ru-RU" sz="2000" b="1" dirty="0" smtClean="0"/>
              <a:t>7425</a:t>
            </a:r>
            <a:r>
              <a:rPr lang="en-US" sz="2000" b="1" dirty="0" smtClean="0"/>
              <a:t> </a:t>
            </a:r>
            <a:r>
              <a:rPr lang="ru-RU" sz="2000" dirty="0" smtClean="0"/>
              <a:t>(многоканальный),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ru-RU" sz="2000" dirty="0" smtClean="0"/>
              <a:t>+7 (499) 265-67-01, +7 (499) 261-45-09,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ru-RU" sz="2000" dirty="0" smtClean="0"/>
              <a:t>+7 (499) 261-44-96</a:t>
            </a:r>
          </a:p>
          <a:p>
            <a:pPr marL="0" indent="0">
              <a:buNone/>
            </a:pPr>
            <a:r>
              <a:rPr lang="en-US" sz="2000" dirty="0" smtClean="0"/>
              <a:t>E</a:t>
            </a:r>
            <a:r>
              <a:rPr lang="ru-RU" sz="2000" dirty="0" smtClean="0"/>
              <a:t>-</a:t>
            </a:r>
            <a:r>
              <a:rPr lang="en-US" sz="2000" dirty="0" smtClean="0"/>
              <a:t>mail 	</a:t>
            </a:r>
            <a:r>
              <a:rPr lang="en-US" sz="2000" u="sng" dirty="0" smtClean="0">
                <a:hlinkClick r:id="rId2"/>
              </a:rPr>
              <a:t>info@sro</a:t>
            </a:r>
            <a:r>
              <a:rPr lang="en-US" sz="2000" dirty="0" smtClean="0">
                <a:hlinkClick r:id="rId2"/>
              </a:rPr>
              <a:t>roo.r</a:t>
            </a:r>
            <a:r>
              <a:rPr lang="en-US" sz="2000" dirty="0" smtClean="0">
                <a:hlinkClick r:id="rId3"/>
              </a:rPr>
              <a:t>u</a:t>
            </a:r>
            <a:endParaRPr lang="ru-RU" sz="2000" dirty="0"/>
          </a:p>
        </p:txBody>
      </p:sp>
      <p:pic>
        <p:nvPicPr>
          <p:cNvPr id="1026" name="Picture 2" descr="Q:\REKLAMA CO-INVEST\Слайды\2015\roo noviy varia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068960"/>
            <a:ext cx="1201106" cy="137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874588"/>
            <a:ext cx="971600" cy="98072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D3A56-1564-4A47-81F6-6DAAD1418B05}" type="slidenum">
              <a:rPr lang="ru-RU" smtClean="0">
                <a:solidFill>
                  <a:srgbClr val="000000"/>
                </a:solidFill>
              </a:rPr>
              <a:pPr/>
              <a:t>29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8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Определение </a:t>
            </a:r>
            <a:r>
              <a:rPr lang="ru-RU" sz="2800" dirty="0">
                <a:solidFill>
                  <a:schemeClr val="bg1"/>
                </a:solidFill>
              </a:rPr>
              <a:t>земли как непроизведенного нефинансового </a:t>
            </a:r>
            <a:r>
              <a:rPr lang="ru-RU" sz="2800" dirty="0" smtClean="0">
                <a:solidFill>
                  <a:schemeClr val="bg1"/>
                </a:solidFill>
              </a:rPr>
              <a:t>актива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0"/>
            <a:ext cx="8210872" cy="4419600"/>
          </a:xfrm>
        </p:spPr>
        <p:txBody>
          <a:bodyPr/>
          <a:lstStyle/>
          <a:p>
            <a:r>
              <a:rPr lang="ru-RU" sz="1600" dirty="0"/>
              <a:t>О</a:t>
            </a:r>
            <a:r>
              <a:rPr lang="ru-RU" sz="1600" dirty="0" smtClean="0">
                <a:solidFill>
                  <a:schemeClr val="tx1"/>
                </a:solidFill>
              </a:rPr>
              <a:t>тносится к категории непроизведенных активов и рассматривается как отдельно выделяемый природный ресурс, на котором могут размещаться или содержаться другие виды природных ресурсов (животные и лесные ресурсы, полезные ископаемые и пр.) или основные фонды. Для учета земли в этом понимании в системе счетов СНС-2008 предусмотрен счет АN.211 «Земля».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Экономический актив, представляющий собой накопленный запас стоимости, приносящий </a:t>
            </a:r>
            <a:r>
              <a:rPr lang="ru-RU" sz="1600" dirty="0">
                <a:solidFill>
                  <a:schemeClr val="tx1"/>
                </a:solidFill>
              </a:rPr>
              <a:t>экономическую выгоду или ряд экономических выгод экономическому собственнику актива как следствие владения им или использования его в течение некоторого периода времени. </a:t>
            </a:r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dirty="0" smtClean="0">
                <a:solidFill>
                  <a:schemeClr val="tx1"/>
                </a:solidFill>
              </a:rPr>
              <a:t>Улучшения, согласно СНС-2008, отражаются на счетах капитала отдельно от самой земли в категории основных фондов как «улучшения земли» (счет AN 1123) и подлежат амортизации-обесцениванию, в отличие от самой земли, которая не обесценивается.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Учет земли в национальных счетах является принципиальным  для обеспечения точной картины экономической деятельности и международной сопоставимости национальных счетов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30046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7964"/>
            <a:ext cx="8015287" cy="914400"/>
          </a:xfrm>
        </p:spPr>
        <p:txBody>
          <a:bodyPr/>
          <a:lstStyle/>
          <a:p>
            <a:r>
              <a:rPr lang="ru-RU" sz="2800" dirty="0" smtClean="0"/>
              <a:t>Классификационные категории земли </a:t>
            </a:r>
            <a:br>
              <a:rPr lang="ru-RU" sz="2800" dirty="0" smtClean="0"/>
            </a:br>
            <a:r>
              <a:rPr lang="ru-RU" sz="2800" dirty="0" smtClean="0"/>
              <a:t>по землепользованию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7920880" cy="4419600"/>
          </a:xfrm>
        </p:spPr>
        <p:txBody>
          <a:bodyPr/>
          <a:lstStyle/>
          <a:p>
            <a:r>
              <a:rPr lang="ru-RU" sz="1400" dirty="0">
                <a:solidFill>
                  <a:schemeClr val="tx1"/>
                </a:solidFill>
              </a:rPr>
              <a:t>Классификация </a:t>
            </a:r>
            <a:r>
              <a:rPr lang="ru-RU" sz="1400" dirty="0" smtClean="0">
                <a:solidFill>
                  <a:schemeClr val="tx1"/>
                </a:solidFill>
              </a:rPr>
              <a:t>земли, </a:t>
            </a:r>
            <a:r>
              <a:rPr lang="ru-RU" sz="1400" dirty="0">
                <a:solidFill>
                  <a:schemeClr val="tx1"/>
                </a:solidFill>
              </a:rPr>
              <a:t>согласно </a:t>
            </a:r>
            <a:r>
              <a:rPr lang="ru-RU" sz="1400" dirty="0" smtClean="0">
                <a:solidFill>
                  <a:schemeClr val="tx1"/>
                </a:solidFill>
              </a:rPr>
              <a:t> Центральной системы эколого</a:t>
            </a:r>
            <a:r>
              <a:rPr lang="ru-RU" sz="1400" dirty="0" smtClean="0"/>
              <a:t>-экономического учета природных активов </a:t>
            </a:r>
            <a:r>
              <a:rPr lang="en-US" sz="1400" dirty="0" smtClean="0"/>
              <a:t>SEEA—</a:t>
            </a:r>
            <a:r>
              <a:rPr lang="ru-RU" sz="1400" dirty="0" smtClean="0">
                <a:solidFill>
                  <a:schemeClr val="tx1"/>
                </a:solidFill>
              </a:rPr>
              <a:t>СЭЭУ-2012</a:t>
            </a:r>
            <a:r>
              <a:rPr lang="ru-RU" sz="1400" dirty="0">
                <a:solidFill>
                  <a:schemeClr val="tx1"/>
                </a:solidFill>
              </a:rPr>
              <a:t>, отражает как </a:t>
            </a:r>
            <a:r>
              <a:rPr lang="ru-RU" sz="1400" dirty="0" smtClean="0">
                <a:solidFill>
                  <a:schemeClr val="tx1"/>
                </a:solidFill>
              </a:rPr>
              <a:t>проводимую </a:t>
            </a:r>
            <a:r>
              <a:rPr lang="ru-RU" sz="1400" dirty="0">
                <a:solidFill>
                  <a:schemeClr val="tx1"/>
                </a:solidFill>
              </a:rPr>
              <a:t>на земле деятельность, так и </a:t>
            </a:r>
            <a:r>
              <a:rPr lang="ru-RU" sz="1400" dirty="0" smtClean="0">
                <a:solidFill>
                  <a:schemeClr val="tx1"/>
                </a:solidFill>
              </a:rPr>
              <a:t>институциональные </a:t>
            </a:r>
            <a:r>
              <a:rPr lang="ru-RU" sz="1400" dirty="0">
                <a:solidFill>
                  <a:schemeClr val="tx1"/>
                </a:solidFill>
              </a:rPr>
              <a:t>меры, принимаемые в отношении заданной земельной территории для целей экономического производства, а </a:t>
            </a:r>
            <a:r>
              <a:rPr lang="ru-RU" sz="1400" dirty="0" smtClean="0">
                <a:solidFill>
                  <a:schemeClr val="tx1"/>
                </a:solidFill>
              </a:rPr>
              <a:t>также сохранения </a:t>
            </a:r>
            <a:r>
              <a:rPr lang="ru-RU" sz="1400" dirty="0">
                <a:solidFill>
                  <a:schemeClr val="tx1"/>
                </a:solidFill>
              </a:rPr>
              <a:t>или восстановления экологических функций. </a:t>
            </a:r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/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/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/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/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/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endParaRPr lang="ru-RU" sz="1400" dirty="0"/>
          </a:p>
          <a:p>
            <a:endParaRPr lang="ru-RU" sz="1400" dirty="0" smtClean="0">
              <a:solidFill>
                <a:schemeClr val="tx1"/>
              </a:solidFill>
            </a:endParaRPr>
          </a:p>
          <a:p>
            <a:r>
              <a:rPr lang="ru-RU" sz="1400" b="1" dirty="0" smtClean="0"/>
              <a:t>В целом отмечается высокая степень совпадения классификационных категорий.</a:t>
            </a:r>
            <a:endParaRPr lang="ru-RU" sz="1400" b="1" dirty="0" smtClean="0">
              <a:solidFill>
                <a:schemeClr val="tx1"/>
              </a:solidFill>
            </a:endParaRPr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 bwMode="auto">
          <a:xfrm>
            <a:off x="4788024" y="2924944"/>
            <a:ext cx="3386336" cy="2727284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ru-RU" sz="1400" b="1" dirty="0" smtClean="0"/>
              <a:t>Государственный земельный кадастр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 smtClean="0"/>
              <a:t>земли сельскохозяйственного назначения;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земли населенных пунктов;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земли промышленности и иного специального назначения;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земли особо охраняемых территорий;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земли водного фонда;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земли лесного фонда;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земли резерва.</a:t>
            </a:r>
          </a:p>
          <a:p>
            <a:pPr>
              <a:spcBef>
                <a:spcPts val="0"/>
              </a:spcBef>
            </a:pPr>
            <a:endParaRPr lang="ru-RU" sz="140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986860" y="2924944"/>
            <a:ext cx="3386336" cy="2727284"/>
          </a:xfrm>
          <a:prstGeom prst="rect">
            <a:avLst/>
          </a:prstGeom>
          <a:noFill/>
          <a:ln w="19050">
            <a:solidFill>
              <a:srgbClr val="00B0F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1400" b="1" dirty="0" smtClean="0"/>
              <a:t>СЭЭУ-2012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сельскохозяйственная земля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леса</a:t>
            </a:r>
          </a:p>
          <a:p>
            <a:pPr>
              <a:spcBef>
                <a:spcPts val="0"/>
              </a:spcBef>
            </a:pPr>
            <a:r>
              <a:rPr lang="ru-RU" sz="1400" dirty="0" smtClean="0"/>
              <a:t>земля, используемая для </a:t>
            </a:r>
            <a:r>
              <a:rPr lang="ru-RU" sz="1400" dirty="0" err="1" smtClean="0"/>
              <a:t>аквакультуры</a:t>
            </a:r>
            <a:endParaRPr lang="ru-RU" sz="1400" dirty="0" smtClean="0"/>
          </a:p>
          <a:p>
            <a:pPr>
              <a:spcBef>
                <a:spcPts val="0"/>
              </a:spcBef>
            </a:pPr>
            <a:r>
              <a:rPr lang="ru-RU" sz="1400" dirty="0"/>
              <a:t>и</a:t>
            </a:r>
            <a:r>
              <a:rPr lang="ru-RU" sz="1400" dirty="0" smtClean="0"/>
              <a:t>спользования, связанные с застроенными территориями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з</a:t>
            </a:r>
            <a:r>
              <a:rPr lang="ru-RU" sz="1400" dirty="0" smtClean="0"/>
              <a:t>емля, используемая для поддержания и восстановления экологических функций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д</a:t>
            </a:r>
            <a:r>
              <a:rPr lang="ru-RU" sz="1400" dirty="0" smtClean="0"/>
              <a:t>ругие использования земли</a:t>
            </a:r>
          </a:p>
          <a:p>
            <a:pPr>
              <a:spcBef>
                <a:spcPts val="0"/>
              </a:spcBef>
            </a:pPr>
            <a:r>
              <a:rPr lang="ru-RU" sz="1400" dirty="0"/>
              <a:t>н</a:t>
            </a:r>
            <a:r>
              <a:rPr lang="ru-RU" sz="1400" dirty="0" smtClean="0"/>
              <a:t>еиспользуемая земля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30522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</a:rPr>
              <a:t>Международная практика </a:t>
            </a:r>
            <a:r>
              <a:rPr lang="ru-RU" sz="2800" dirty="0">
                <a:solidFill>
                  <a:schemeClr val="tx2"/>
                </a:solidFill>
              </a:rPr>
              <a:t>оценки различных категорий </a:t>
            </a:r>
            <a:r>
              <a:rPr lang="ru-RU" sz="2800" dirty="0" smtClean="0">
                <a:solidFill>
                  <a:schemeClr val="tx2"/>
                </a:solidFill>
              </a:rPr>
              <a:t>земель дл</a:t>
            </a:r>
            <a:r>
              <a:rPr lang="ru-RU" sz="2800" dirty="0" smtClean="0"/>
              <a:t>я СНС</a:t>
            </a: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1393899"/>
            <a:ext cx="7924800" cy="4419600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Использование данных кадастрового учета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6026352"/>
              </p:ext>
            </p:extLst>
          </p:nvPr>
        </p:nvGraphicFramePr>
        <p:xfrm>
          <a:off x="539552" y="1753939"/>
          <a:ext cx="8424936" cy="3830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5251"/>
                <a:gridCol w="1447002"/>
                <a:gridCol w="2098153"/>
                <a:gridCol w="1374652"/>
                <a:gridCol w="2419878"/>
              </a:tblGrid>
              <a:tr h="17539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Страна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Тип земли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Источники данных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</a:rPr>
                        <a:t>Метод оценки стоимости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076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Цена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tx1"/>
                          </a:solidFill>
                          <a:effectLst/>
                        </a:rPr>
                        <a:t>Площадь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493744"/>
              </p:ext>
            </p:extLst>
          </p:nvPr>
        </p:nvGraphicFramePr>
        <p:xfrm>
          <a:off x="539552" y="2113979"/>
          <a:ext cx="8424936" cy="21602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0120"/>
                <a:gridCol w="1440160"/>
                <a:gridCol w="2088232"/>
                <a:gridCol w="1368152"/>
                <a:gridCol w="2448272"/>
              </a:tblGrid>
              <a:tr h="432048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Франция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Земля под зданиями и сооружениями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Цены домов, цены сельскохозяйственной земли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u="sng" dirty="0" smtClean="0">
                          <a:solidFill>
                            <a:schemeClr val="tx1"/>
                          </a:solidFill>
                          <a:effectLst/>
                        </a:rPr>
                        <a:t>Данные</a:t>
                      </a:r>
                      <a:r>
                        <a:rPr lang="ru-RU" sz="900" b="1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900" b="1" u="sng" dirty="0" smtClean="0">
                          <a:solidFill>
                            <a:schemeClr val="tx1"/>
                          </a:solidFill>
                          <a:effectLst/>
                        </a:rPr>
                        <a:t>кадастрового</a:t>
                      </a:r>
                      <a:r>
                        <a:rPr lang="ru-RU" sz="900" b="1" u="sng" baseline="0" dirty="0" smtClean="0">
                          <a:solidFill>
                            <a:schemeClr val="tx1"/>
                          </a:solidFill>
                          <a:effectLst/>
                        </a:rPr>
                        <a:t> учета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Перемножение </a:t>
                      </a:r>
                      <a:r>
                        <a:rPr lang="ru-RU" sz="900" b="1" u="sng" dirty="0">
                          <a:solidFill>
                            <a:schemeClr val="tx1"/>
                          </a:solidFill>
                          <a:effectLst/>
                        </a:rPr>
                        <a:t>площадей из кадастра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на независимо полученные цены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Обрабатываемая земля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Цены сельскохозяйственной земли, цены урбанизированной земли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Рекреационная земля и связанные с ней поверхностные воды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Цены сельскохозяйственной земли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400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Прочая земля и связанные с ней поверхностные воды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Цены урбанизированной земли, цены лесного фонда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959957"/>
              </p:ext>
            </p:extLst>
          </p:nvPr>
        </p:nvGraphicFramePr>
        <p:xfrm>
          <a:off x="539552" y="4274219"/>
          <a:ext cx="8424936" cy="189108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0120"/>
                <a:gridCol w="1440160"/>
                <a:gridCol w="2088232"/>
                <a:gridCol w="1368152"/>
                <a:gridCol w="2448272"/>
              </a:tblGrid>
              <a:tr h="115566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Нидерланды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Земля под жилой </a:t>
                      </a:r>
                      <a:b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и нежилой </a:t>
                      </a:r>
                      <a:b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застройкой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solidFill>
                            <a:schemeClr val="tx1"/>
                          </a:solidFill>
                          <a:effectLst/>
                        </a:rPr>
                        <a:t>Кадастровые данные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, индекс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Земельный </a:t>
                      </a:r>
                      <a:r>
                        <a:rPr lang="ru-RU" sz="900" b="1" u="sng" dirty="0" smtClean="0">
                          <a:solidFill>
                            <a:schemeClr val="tx1"/>
                          </a:solidFill>
                          <a:effectLst/>
                        </a:rPr>
                        <a:t>баланс по кадастру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Метод остатка: проиндексированные </a:t>
                      </a:r>
                      <a:r>
                        <a:rPr lang="ru-RU" sz="900" u="sng" dirty="0">
                          <a:solidFill>
                            <a:schemeClr val="tx1"/>
                          </a:solidFill>
                          <a:effectLst/>
                        </a:rPr>
                        <a:t>кадастровые данные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о стоимости по единым объектам недвижимости за вычетом амортизированной стоимости зданий, определенной методом сплошной инвентаризации (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PIM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7354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Сельскохозяйственная земля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Прямые исследования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Земельный баланс, Сельскохозяйственная перепись </a:t>
                      </a:r>
                      <a:r>
                        <a:rPr lang="ru-RU" sz="900" u="sng" dirty="0" smtClean="0">
                          <a:solidFill>
                            <a:schemeClr val="tx1"/>
                          </a:solidFill>
                          <a:effectLst/>
                        </a:rPr>
                        <a:t>для кадастра</a:t>
                      </a:r>
                      <a:endParaRPr lang="ru-RU" sz="900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Перемножение удельных цен за гектар, определенных на основе исследований рынка, на площади соответствующих категорий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земель </a:t>
                      </a:r>
                      <a:r>
                        <a:rPr lang="ru-RU" sz="900" u="sng" dirty="0" smtClean="0">
                          <a:solidFill>
                            <a:schemeClr val="tx1"/>
                          </a:solidFill>
                          <a:effectLst/>
                        </a:rPr>
                        <a:t>по кадастру</a:t>
                      </a:r>
                      <a:endParaRPr lang="ru-RU" sz="900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832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</a:rPr>
              <a:t>Международная практика оценки различных категорий земель дл</a:t>
            </a:r>
            <a:r>
              <a:rPr lang="ru-RU" sz="2800" dirty="0" smtClean="0"/>
              <a:t>я СНС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0043467"/>
              </p:ext>
            </p:extLst>
          </p:nvPr>
        </p:nvGraphicFramePr>
        <p:xfrm>
          <a:off x="539552" y="1484784"/>
          <a:ext cx="8424937" cy="2499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68152"/>
                <a:gridCol w="1441940"/>
                <a:gridCol w="1292215"/>
                <a:gridCol w="2161315"/>
                <a:gridCol w="2161315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Страна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Тип земли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Источники данных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Метод оценки стоимости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Цена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/>
                        </a:rPr>
                        <a:t>Площадь</a:t>
                      </a: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Германия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Земля под зданиями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Реестр цен сделок с землей под застройку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Земельный баланс в физическом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</a:rPr>
                        <a:t>выражении </a:t>
                      </a:r>
                      <a:r>
                        <a:rPr lang="ru-RU" sz="900" b="1" u="sng" dirty="0" smtClean="0">
                          <a:solidFill>
                            <a:schemeClr val="tx1"/>
                          </a:solidFill>
                          <a:effectLst/>
                        </a:rPr>
                        <a:t>по кадастру</a:t>
                      </a:r>
                      <a:endParaRPr lang="ru-RU" sz="9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Перемножение усредненных за 5 лет удельных цен сделок на площадь учитываемой земли </a:t>
                      </a:r>
                      <a:r>
                        <a:rPr lang="ru-RU" sz="900" b="1" u="sng" dirty="0" smtClean="0">
                          <a:solidFill>
                            <a:schemeClr val="tx1"/>
                          </a:solidFill>
                          <a:effectLst/>
                        </a:rPr>
                        <a:t>в кадастре</a:t>
                      </a:r>
                      <a:endParaRPr lang="ru-RU" sz="9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</a:rPr>
                        <a:t>Австралия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Земля под жилой застройкой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Средняя рыночная стоимость зданий, включая землю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Перепись населения и домохозяйств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Метод остатка по земле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</a:rPr>
                        <a:t>Земля под коммерческой застройкой. Сельскохозяйственная земля</a:t>
                      </a:r>
                      <a:endParaRPr lang="ru-RU" sz="900" b="1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По данным асессорской службы. Асессорская служба ведет </a:t>
                      </a:r>
                      <a:r>
                        <a:rPr lang="ru-RU" sz="900" b="1" u="sng" dirty="0">
                          <a:solidFill>
                            <a:schemeClr val="tx1"/>
                          </a:solidFill>
                          <a:effectLst/>
                        </a:rPr>
                        <a:t>кадастровый учет</a:t>
                      </a:r>
                      <a:endParaRPr lang="ru-RU" sz="9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Прочая земля </a:t>
                      </a:r>
                      <a:b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(в основном земля в государственной собственности)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По оценкам, содержащимся в регистрах бухгалтерского учета госорганов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292806"/>
              </p:ext>
            </p:extLst>
          </p:nvPr>
        </p:nvGraphicFramePr>
        <p:xfrm>
          <a:off x="539552" y="4005064"/>
          <a:ext cx="8424935" cy="17840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68152"/>
                <a:gridCol w="1440160"/>
                <a:gridCol w="1296144"/>
                <a:gridCol w="2160240"/>
                <a:gridCol w="2160239"/>
              </a:tblGrid>
              <a:tr h="84048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Италия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Селькохозяйственная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 земля (</a:t>
                      </a:r>
                      <a:r>
                        <a:rPr lang="ru-RU" sz="900" b="1" dirty="0" err="1">
                          <a:solidFill>
                            <a:schemeClr val="tx1"/>
                          </a:solidFill>
                          <a:effectLst/>
                        </a:rPr>
                        <a:t>посекторальная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 разбивка)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Текущие исследования цен на рынке сельхозземли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 INEA (National Institute of Agricultural Economics)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</a:rPr>
                        <a:t>Сельскохозяйственная перепись </a:t>
                      </a:r>
                      <a:r>
                        <a:rPr lang="ru-RU" sz="900" b="1" u="sng" dirty="0" smtClean="0">
                          <a:solidFill>
                            <a:schemeClr val="tx1"/>
                          </a:solidFill>
                          <a:effectLst/>
                        </a:rPr>
                        <a:t>по кадастру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</a:rPr>
                        <a:t>Данные 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сельскохозяйственных опросов </a:t>
                      </a:r>
                      <a:r>
                        <a:rPr lang="en-US" sz="900" b="1" dirty="0" err="1">
                          <a:solidFill>
                            <a:schemeClr val="tx1"/>
                          </a:solidFill>
                          <a:effectLst/>
                        </a:rPr>
                        <a:t>Istat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SPA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), </a:t>
                      </a:r>
                      <a:endParaRPr lang="ru-RU" sz="9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Перемножение </a:t>
                      </a:r>
                      <a:r>
                        <a:rPr lang="ru-RU" sz="900" u="sng" dirty="0">
                          <a:solidFill>
                            <a:schemeClr val="tx1"/>
                          </a:solidFill>
                          <a:effectLst/>
                        </a:rPr>
                        <a:t>площади </a:t>
                      </a:r>
                      <a:r>
                        <a:rPr lang="ru-RU" sz="900" u="sng" dirty="0" smtClean="0">
                          <a:solidFill>
                            <a:schemeClr val="tx1"/>
                          </a:solidFill>
                          <a:effectLst/>
                        </a:rPr>
                        <a:t>по кадастру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effectLst/>
                        </a:rPr>
                        <a:t>сельскохозяйственных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земель на удельные цены согласно исследованиям рынка (региональная разбивка)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8239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Земля под жилыми и нежилыми зданиями (посекторальная разбивка) 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Текущие исследования цен на рынке 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OMI</a:t>
                      </a: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 (</a:t>
                      </a:r>
                      <a:r>
                        <a:rPr lang="en-US" sz="900" b="1" dirty="0">
                          <a:solidFill>
                            <a:schemeClr val="tx1"/>
                          </a:solidFill>
                          <a:effectLst/>
                        </a:rPr>
                        <a:t>Real estate market Observatory)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Перепись фонда жилья (2001), исследования строительных разрешений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Метод остатка: разница между стоимостью недвижимости и стоимостью зданий, оцененной методом сплошной инвентаризаций (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effectLst/>
                        </a:rPr>
                        <a:t>PIM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0191" marR="6019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820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2"/>
                </a:solidFill>
              </a:rPr>
              <a:t>Международная практика оценки различных категорий земель дл</a:t>
            </a:r>
            <a:r>
              <a:rPr lang="ru-RU" sz="2800" dirty="0" smtClean="0"/>
              <a:t>я СНС</a:t>
            </a:r>
            <a:endParaRPr lang="ru-RU" sz="2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103925"/>
              </p:ext>
            </p:extLst>
          </p:nvPr>
        </p:nvGraphicFramePr>
        <p:xfrm>
          <a:off x="541512" y="5430104"/>
          <a:ext cx="8422976" cy="274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78160"/>
                <a:gridCol w="1731278"/>
                <a:gridCol w="1797114"/>
                <a:gridCol w="1655612"/>
                <a:gridCol w="2160812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Канада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Земли вокруг жилых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</a:rPr>
                        <a:t>и нежилых строений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На основе подхода соотношений стоимости земли и зданий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555110"/>
              </p:ext>
            </p:extLst>
          </p:nvPr>
        </p:nvGraphicFramePr>
        <p:xfrm>
          <a:off x="543473" y="4138441"/>
          <a:ext cx="8421014" cy="12601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76199"/>
                <a:gridCol w="1728192"/>
                <a:gridCol w="1800200"/>
                <a:gridCol w="1656114"/>
                <a:gridCol w="2160309"/>
              </a:tblGrid>
              <a:tr h="36004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Чешская Республика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Земля под зданиями и сооружениями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chemeClr val="tx1"/>
                          </a:solidFill>
                          <a:effectLst/>
                        </a:rPr>
                        <a:t>Удельная стоимость участка застройки (для домов)</a:t>
                      </a:r>
                      <a:endParaRPr lang="ru-RU" sz="9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Перепись населения (домохозяйства)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Опросы бизнеса, Перепись населения (домохозяйств) 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01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Обрабатываемая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</a:rPr>
                        <a:t>земля.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Рекреационная земля и связанные с ней поверхностные </a:t>
                      </a: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</a:rPr>
                        <a:t>воды.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spc="-20" dirty="0">
                          <a:solidFill>
                            <a:schemeClr val="tx1"/>
                          </a:solidFill>
                          <a:effectLst/>
                        </a:rPr>
                        <a:t>Прочая земля и связанные с ней поверхностные воды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</a:rPr>
                        <a:t>—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Опросы бизнеса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Объект 4"/>
          <p:cNvSpPr txBox="1">
            <a:spLocks/>
          </p:cNvSpPr>
          <p:nvPr/>
        </p:nvSpPr>
        <p:spPr bwMode="auto">
          <a:xfrm>
            <a:off x="611560" y="3429000"/>
            <a:ext cx="7924800" cy="327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ru-RU" sz="1600" b="1" dirty="0" smtClean="0">
                <a:solidFill>
                  <a:srgbClr val="C00000"/>
                </a:solidFill>
              </a:rPr>
              <a:t>Прочие источники данных</a:t>
            </a:r>
            <a:endParaRPr lang="ru-RU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703653"/>
              </p:ext>
            </p:extLst>
          </p:nvPr>
        </p:nvGraphicFramePr>
        <p:xfrm>
          <a:off x="539552" y="3851668"/>
          <a:ext cx="8424937" cy="274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0120"/>
                <a:gridCol w="1728192"/>
                <a:gridCol w="1800200"/>
                <a:gridCol w="1655110"/>
                <a:gridCol w="2161315"/>
              </a:tblGrid>
              <a:tr h="1080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Страна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Тип земли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Источники данных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Метод оценки стоимости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08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Цена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Площадь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406681"/>
              </p:ext>
            </p:extLst>
          </p:nvPr>
        </p:nvGraphicFramePr>
        <p:xfrm>
          <a:off x="539552" y="1772816"/>
          <a:ext cx="8424935" cy="1234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0120"/>
                <a:gridCol w="1729970"/>
                <a:gridCol w="1798422"/>
                <a:gridCol w="1655108"/>
                <a:gridCol w="2161315"/>
              </a:tblGrid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Япония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Земля под зданиями и сооружениями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Стоимость земли по данным министерства земли, инфраструктуры и транспорта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u="sng" dirty="0">
                          <a:solidFill>
                            <a:schemeClr val="tx1"/>
                          </a:solidFill>
                          <a:effectLst/>
                        </a:rPr>
                        <a:t>Из кадастра</a:t>
                      </a:r>
                      <a:endParaRPr lang="ru-RU" sz="900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Перемножение </a:t>
                      </a:r>
                      <a:r>
                        <a:rPr lang="ru-RU" sz="900" u="sng" dirty="0">
                          <a:solidFill>
                            <a:schemeClr val="tx1"/>
                          </a:solidFill>
                          <a:effectLst/>
                        </a:rPr>
                        <a:t>площадей из кадастра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 цены, взятые из административного источника (для налогооблагаемой земли)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Обрабатываемая земля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chemeClr val="tx1"/>
                          </a:solidFill>
                          <a:effectLst/>
                        </a:rPr>
                        <a:t>Исследование цен на сельхозземлю и сельскохозяйственной ренты; Исследование лесов и цен на древесину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 b="1" u="sng" dirty="0">
                          <a:solidFill>
                            <a:schemeClr val="tx1"/>
                          </a:solidFill>
                          <a:effectLst/>
                        </a:rPr>
                        <a:t>Из кадастра</a:t>
                      </a:r>
                      <a:endParaRPr lang="ru-RU" sz="900" b="1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Перемножение </a:t>
                      </a:r>
                      <a:r>
                        <a:rPr lang="ru-RU" sz="900" u="sng" dirty="0">
                          <a:solidFill>
                            <a:schemeClr val="tx1"/>
                          </a:solidFill>
                          <a:effectLst/>
                        </a:rPr>
                        <a:t>площадей из кадастра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</a:rPr>
                        <a:t>на цены, взятые из административного источника (для налогооблагаемой земли)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867383"/>
              </p:ext>
            </p:extLst>
          </p:nvPr>
        </p:nvGraphicFramePr>
        <p:xfrm>
          <a:off x="539551" y="1484784"/>
          <a:ext cx="8424937" cy="2743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080120"/>
                <a:gridCol w="1728192"/>
                <a:gridCol w="1800200"/>
                <a:gridCol w="1655110"/>
                <a:gridCol w="2161315"/>
              </a:tblGrid>
              <a:tr h="1080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Страна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Тип земли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Источники данных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Метод оценки стоимости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1080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Цена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tx1"/>
                          </a:solidFill>
                          <a:effectLst/>
                        </a:rPr>
                        <a:t>Площадь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3752" marR="537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37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>
                <a:solidFill>
                  <a:schemeClr val="bg1"/>
                </a:solidFill>
              </a:rPr>
              <a:t>Положительные стороны применения кадастрового подхода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при оценке земли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spcBef>
                <a:spcPts val="1200"/>
              </a:spcBef>
            </a:pPr>
            <a:endParaRPr lang="ru-RU" sz="1600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регулярная переоценка </a:t>
            </a:r>
            <a:r>
              <a:rPr lang="ru-RU" sz="1600" dirty="0">
                <a:solidFill>
                  <a:schemeClr val="tx1"/>
                </a:solidFill>
              </a:rPr>
              <a:t>кадастровой стоимости; </a:t>
            </a:r>
          </a:p>
          <a:p>
            <a:pPr>
              <a:spcBef>
                <a:spcPts val="1200"/>
              </a:spcBef>
            </a:pPr>
            <a:r>
              <a:rPr lang="ru-RU" sz="1600" b="1" dirty="0" smtClean="0">
                <a:solidFill>
                  <a:schemeClr val="tx1"/>
                </a:solidFill>
              </a:rPr>
              <a:t>возможность </a:t>
            </a:r>
            <a:r>
              <a:rPr lang="ru-RU" sz="1600" b="1" dirty="0">
                <a:solidFill>
                  <a:schemeClr val="tx1"/>
                </a:solidFill>
              </a:rPr>
              <a:t>оспаривания результатов </a:t>
            </a:r>
            <a:r>
              <a:rPr lang="ru-RU" sz="1600" dirty="0">
                <a:solidFill>
                  <a:schemeClr val="tx1"/>
                </a:solidFill>
              </a:rPr>
              <a:t>кадастровой оценки собственниками, арендаторами участков и массовое использование этой возможности, приводящий к более высокой адекватности современных результатов ГКОЗ их рыночной стоимости; </a:t>
            </a:r>
          </a:p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постепенное </a:t>
            </a:r>
            <a:r>
              <a:rPr lang="ru-RU" sz="1600" dirty="0">
                <a:solidFill>
                  <a:schemeClr val="tx1"/>
                </a:solidFill>
              </a:rPr>
              <a:t>совершенствования методов кадастровой оценки и </a:t>
            </a:r>
            <a:r>
              <a:rPr lang="ru-RU" sz="1600" b="1" dirty="0">
                <a:solidFill>
                  <a:schemeClr val="tx1"/>
                </a:solidFill>
              </a:rPr>
              <a:t>приближение </a:t>
            </a:r>
            <a:r>
              <a:rPr lang="ru-RU" sz="1600" dirty="0">
                <a:solidFill>
                  <a:schemeClr val="tx1"/>
                </a:solidFill>
              </a:rPr>
              <a:t>получаемых результатов </a:t>
            </a:r>
            <a:r>
              <a:rPr lang="ru-RU" sz="1600" b="1" dirty="0">
                <a:solidFill>
                  <a:schemeClr val="tx1"/>
                </a:solidFill>
              </a:rPr>
              <a:t>к рыночной стоимости </a:t>
            </a:r>
            <a:r>
              <a:rPr lang="ru-RU" sz="1600" dirty="0">
                <a:solidFill>
                  <a:schemeClr val="tx1"/>
                </a:solidFill>
              </a:rPr>
              <a:t>земли;</a:t>
            </a:r>
          </a:p>
          <a:p>
            <a:pPr>
              <a:spcBef>
                <a:spcPts val="1200"/>
              </a:spcBef>
            </a:pPr>
            <a:r>
              <a:rPr lang="ru-RU" sz="1600" dirty="0" smtClean="0">
                <a:solidFill>
                  <a:schemeClr val="tx1"/>
                </a:solidFill>
              </a:rPr>
              <a:t>более </a:t>
            </a:r>
            <a:r>
              <a:rPr lang="ru-RU" sz="1600" b="1" dirty="0">
                <a:solidFill>
                  <a:schemeClr val="tx1"/>
                </a:solidFill>
              </a:rPr>
              <a:t>массовый охват </a:t>
            </a:r>
            <a:r>
              <a:rPr lang="ru-RU" sz="1600" dirty="0">
                <a:solidFill>
                  <a:schemeClr val="tx1"/>
                </a:solidFill>
              </a:rPr>
              <a:t>земельных ресурсов, чем при оценке по рыночной стоимости только земельных участков, с которыми совершены </a:t>
            </a:r>
            <a:r>
              <a:rPr lang="ru-RU" sz="1600" dirty="0" smtClean="0">
                <a:solidFill>
                  <a:schemeClr val="tx1"/>
                </a:solidFill>
              </a:rPr>
              <a:t>сделки.</a:t>
            </a:r>
          </a:p>
          <a:p>
            <a:pPr>
              <a:spcBef>
                <a:spcPts val="1200"/>
              </a:spcBef>
            </a:pPr>
            <a:r>
              <a:rPr lang="ru-RU" sz="1600" dirty="0"/>
              <a:t>в</a:t>
            </a:r>
            <a:r>
              <a:rPr lang="ru-RU" sz="1600" dirty="0" smtClean="0"/>
              <a:t>озможность проведения </a:t>
            </a:r>
            <a:r>
              <a:rPr lang="ru-RU" sz="1600" b="1" dirty="0" smtClean="0"/>
              <a:t>оценки всего массива земель страны </a:t>
            </a:r>
            <a:r>
              <a:rPr lang="ru-RU" sz="1600" dirty="0" smtClean="0"/>
              <a:t>с использованием различных поправочных коэффициентов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endParaRPr lang="ru-RU" sz="1600" i="1" dirty="0" smtClean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endParaRPr lang="ru-RU" sz="16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383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chemeClr val="bg1"/>
                </a:solidFill>
              </a:rPr>
              <a:t>Подходы и методы расчета рыночной стоимости,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используемые при определении кадастровой </a:t>
            </a:r>
            <a:r>
              <a:rPr lang="ru-RU" sz="2000" b="1" dirty="0" smtClean="0">
                <a:solidFill>
                  <a:schemeClr val="bg1"/>
                </a:solidFill>
              </a:rPr>
              <a:t>стоимости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700808"/>
            <a:ext cx="7924800" cy="4419600"/>
          </a:xfrm>
        </p:spPr>
        <p:txBody>
          <a:bodyPr/>
          <a:lstStyle/>
          <a:p>
            <a:pPr marL="0" indent="0">
              <a:buNone/>
            </a:pPr>
            <a:r>
              <a:rPr lang="ru-RU" sz="1400" b="1" dirty="0" smtClean="0"/>
              <a:t>При </a:t>
            </a:r>
            <a:r>
              <a:rPr lang="ru-RU" sz="1400" b="1" dirty="0"/>
              <a:t>определении кадастровой стоимости представляющей собой</a:t>
            </a:r>
          </a:p>
          <a:p>
            <a:pPr marL="0" indent="0">
              <a:buNone/>
            </a:pPr>
            <a:r>
              <a:rPr lang="ru-RU" sz="1400" b="1" dirty="0" smtClean="0"/>
              <a:t>рыночную </a:t>
            </a:r>
            <a:r>
              <a:rPr lang="ru-RU" sz="1400" b="1" dirty="0"/>
              <a:t>стоимость, определяемую методами массовой оценки, используются основные подходы и </a:t>
            </a:r>
            <a:r>
              <a:rPr lang="ru-RU" sz="1400" b="1" dirty="0" smtClean="0"/>
              <a:t>методы </a:t>
            </a:r>
            <a:r>
              <a:rPr lang="ru-RU" sz="1400" b="1" dirty="0"/>
              <a:t>расчета рыночной </a:t>
            </a:r>
            <a:r>
              <a:rPr lang="ru-RU" sz="1400" b="1" dirty="0" smtClean="0"/>
              <a:t>стоимости</a:t>
            </a:r>
            <a:endParaRPr lang="en-US" sz="1400" b="1" dirty="0"/>
          </a:p>
          <a:p>
            <a:pPr marL="0" indent="0">
              <a:buNone/>
            </a:pPr>
            <a:endParaRPr lang="ru-RU" sz="1400" b="1" dirty="0" smtClean="0"/>
          </a:p>
          <a:p>
            <a:r>
              <a:rPr lang="ru-RU" sz="1400" b="1" u="sng" dirty="0">
                <a:solidFill>
                  <a:schemeClr val="tx1"/>
                </a:solidFill>
              </a:rPr>
              <a:t>Сравнительный подход	</a:t>
            </a:r>
          </a:p>
          <a:p>
            <a:pPr lvl="1"/>
            <a:r>
              <a:rPr lang="ru-RU" sz="1400" dirty="0">
                <a:solidFill>
                  <a:schemeClr val="tx1"/>
                </a:solidFill>
              </a:rPr>
              <a:t>Метод выделения	</a:t>
            </a:r>
          </a:p>
          <a:p>
            <a:pPr lvl="1"/>
            <a:r>
              <a:rPr lang="ru-RU" sz="1400" dirty="0">
                <a:solidFill>
                  <a:schemeClr val="tx1"/>
                </a:solidFill>
              </a:rPr>
              <a:t>Метод сравнения продаж	</a:t>
            </a:r>
            <a:endParaRPr lang="ru-RU" sz="14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ru-RU" sz="1400" b="1" i="1" dirty="0"/>
              <a:t>Характерен для земель, по которым имеется </a:t>
            </a:r>
            <a:r>
              <a:rPr lang="ru-RU" sz="1400" b="1" i="1" dirty="0" smtClean="0"/>
              <a:t>достаточное количество </a:t>
            </a:r>
            <a:r>
              <a:rPr lang="ru-RU" sz="1400" b="1" i="1" dirty="0"/>
              <a:t>рыночной информации – земли ИЖС, для размещения объектов </a:t>
            </a:r>
            <a:r>
              <a:rPr lang="ru-RU" sz="1400" b="1" i="1" dirty="0" smtClean="0"/>
              <a:t>торговли, </a:t>
            </a:r>
            <a:r>
              <a:rPr lang="ru-RU" sz="1400" b="1" dirty="0" smtClean="0"/>
              <a:t>промышленности</a:t>
            </a:r>
            <a:endParaRPr lang="ru-RU" sz="1400" b="1" dirty="0">
              <a:solidFill>
                <a:schemeClr val="tx1"/>
              </a:solidFill>
            </a:endParaRPr>
          </a:p>
          <a:p>
            <a:endParaRPr lang="en-US" sz="1400" b="1" u="sng" dirty="0" smtClean="0">
              <a:solidFill>
                <a:schemeClr val="tx1"/>
              </a:solidFill>
            </a:endParaRPr>
          </a:p>
          <a:p>
            <a:r>
              <a:rPr lang="ru-RU" sz="1400" b="1" u="sng" dirty="0" smtClean="0">
                <a:solidFill>
                  <a:schemeClr val="tx1"/>
                </a:solidFill>
              </a:rPr>
              <a:t>Доходный </a:t>
            </a:r>
            <a:r>
              <a:rPr lang="ru-RU" sz="1400" b="1" u="sng" dirty="0">
                <a:solidFill>
                  <a:schemeClr val="tx1"/>
                </a:solidFill>
              </a:rPr>
              <a:t>подход</a:t>
            </a:r>
          </a:p>
          <a:p>
            <a:pPr lvl="1"/>
            <a:r>
              <a:rPr lang="ru-RU" sz="1400" dirty="0">
                <a:solidFill>
                  <a:schemeClr val="tx1"/>
                </a:solidFill>
              </a:rPr>
              <a:t>Метод остатка	</a:t>
            </a:r>
          </a:p>
          <a:p>
            <a:pPr lvl="1"/>
            <a:r>
              <a:rPr lang="ru-RU" sz="1400" dirty="0">
                <a:solidFill>
                  <a:schemeClr val="tx1"/>
                </a:solidFill>
              </a:rPr>
              <a:t>Метод дисконтирования (капитализации</a:t>
            </a:r>
            <a:r>
              <a:rPr lang="ru-RU" sz="1400" dirty="0" smtClean="0">
                <a:solidFill>
                  <a:schemeClr val="tx1"/>
                </a:solidFill>
              </a:rPr>
              <a:t>)</a:t>
            </a:r>
          </a:p>
          <a:p>
            <a:pPr marL="457200" lvl="1" indent="0">
              <a:buNone/>
            </a:pPr>
            <a:r>
              <a:rPr lang="ru-RU" sz="1400" b="1" i="1" dirty="0"/>
              <a:t>Используется в случая наличия сведений для </a:t>
            </a:r>
            <a:r>
              <a:rPr lang="ru-RU" sz="1400" b="1" i="1" dirty="0" smtClean="0"/>
              <a:t>расчета </a:t>
            </a:r>
            <a:r>
              <a:rPr lang="en-US" sz="1400" b="1" i="1" dirty="0"/>
              <a:t>ч</a:t>
            </a:r>
            <a:r>
              <a:rPr lang="ru-RU" sz="1400" b="1" i="1" dirty="0" smtClean="0"/>
              <a:t>истого </a:t>
            </a:r>
            <a:r>
              <a:rPr lang="ru-RU" sz="1400" b="1" i="1" dirty="0"/>
              <a:t>дохода – земли сельскохозяйственного назначения, </a:t>
            </a:r>
            <a:r>
              <a:rPr lang="ru-RU" sz="1400" b="1" i="1" dirty="0" err="1"/>
              <a:t>доходоприносящей</a:t>
            </a:r>
            <a:r>
              <a:rPr lang="ru-RU" sz="1400" b="1" i="1" dirty="0"/>
              <a:t> недвижимости</a:t>
            </a:r>
          </a:p>
        </p:txBody>
      </p:sp>
    </p:spTree>
    <p:extLst>
      <p:ext uri="{BB962C8B-B14F-4D97-AF65-F5344CB8AC3E}">
        <p14:creationId xmlns:p14="http://schemas.microsoft.com/office/powerpoint/2010/main" val="1307771760"/>
      </p:ext>
    </p:extLst>
  </p:cSld>
  <p:clrMapOvr>
    <a:masterClrMapping/>
  </p:clrMapOvr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12762</TotalTime>
  <Words>4066</Words>
  <Application>Microsoft Office PowerPoint</Application>
  <PresentationFormat>Экран (4:3)</PresentationFormat>
  <Paragraphs>1114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Скругленный</vt:lpstr>
      <vt:lpstr>МЕТОДОЛОГИЧЕСКИE РЕКОМЕНДАЦИИ  ПО ОЦЕНКЕ ЗЕМЛИ ДЛЯ ОТРАЖЕНИЯ  В БАЛАНСЕ АКТИВОВ И ПАССИВОВ И СЧЕТАХ НАКОПЛЕНИЯ  СИСТЕМЫ НАЦИОНАЛЬНЫХ СЧЕТОВ</vt:lpstr>
      <vt:lpstr>Определение земли как непроизведенного нефинансового актива</vt:lpstr>
      <vt:lpstr>Определение земли как непроизведенного нефинансового актива</vt:lpstr>
      <vt:lpstr>Классификационные категории земли  по землепользованию</vt:lpstr>
      <vt:lpstr>Международная практика оценки различных категорий земель для СНС</vt:lpstr>
      <vt:lpstr>Международная практика оценки различных категорий земель для СНС</vt:lpstr>
      <vt:lpstr>Международная практика оценки различных категорий земель для СНС</vt:lpstr>
      <vt:lpstr>Положительные стороны применения кадастрового подхода  при оценке земли</vt:lpstr>
      <vt:lpstr>Подходы и методы расчета рыночной стоимости,  используемые при определении кадастровой стоимости</vt:lpstr>
      <vt:lpstr>Недостатки рентного подхода при оценке земли</vt:lpstr>
      <vt:lpstr>Информационная основа  для проведения оценки земли для целей СНС</vt:lpstr>
      <vt:lpstr>Учет пространственного и временного факторов</vt:lpstr>
      <vt:lpstr>Принципиальная схема методологии расчета</vt:lpstr>
      <vt:lpstr>Организация системы мониторинга и расчетов индексов цен по землям различных категорий</vt:lpstr>
      <vt:lpstr>Расчет индексов цен на земельные участки</vt:lpstr>
      <vt:lpstr>Расчет индексов цен на земельные участки</vt:lpstr>
      <vt:lpstr>Расчет индексов цен на земельные участки</vt:lpstr>
      <vt:lpstr>Расчет индексов цен на земельные участки</vt:lpstr>
      <vt:lpstr>Расчет индекса по земельным участкам  под многоэтажную жилую застройку</vt:lpstr>
      <vt:lpstr>Расчет индекса по земельным участкам  под индивидуальную жилую застройку</vt:lpstr>
      <vt:lpstr>Форма агрегации расчетных индексов и текущей стоимости </vt:lpstr>
      <vt:lpstr>Формирование счета других изменений  в объеме активов</vt:lpstr>
      <vt:lpstr>Формирование счета переоценки  в части земли как нефинансового актива</vt:lpstr>
      <vt:lpstr>Формирование счета переоценки  в части земли как нефинансового актива</vt:lpstr>
      <vt:lpstr>Составление итогового баланса активов и пассивов</vt:lpstr>
      <vt:lpstr>Построение квартальных счетов накоплений  и баланса активов и пассивов в части земли  с использованием метода Дентона</vt:lpstr>
      <vt:lpstr>Построение квартальных счетов накоплений  и баланса активов и пассивов в части земли  с использованием метода Дентона</vt:lpstr>
      <vt:lpstr>Организационные мероприятия  по реализации методологии</vt:lpstr>
      <vt:lpstr>Спасибо за внимание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Методология оценки минерально-энергетических ресурсов</dc:title>
  <dc:creator>Русская Служба Оценки</dc:creator>
  <cp:lastModifiedBy>Владимир Евгеньевич Сычев</cp:lastModifiedBy>
  <cp:revision>408</cp:revision>
  <cp:lastPrinted>2015-03-05T08:43:00Z</cp:lastPrinted>
  <dcterms:created xsi:type="dcterms:W3CDTF">2010-11-30T10:43:29Z</dcterms:created>
  <dcterms:modified xsi:type="dcterms:W3CDTF">2015-03-16T10:46:58Z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